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47"/>
  </p:notesMasterIdLst>
  <p:handoutMasterIdLst>
    <p:handoutMasterId r:id="rId48"/>
  </p:handoutMasterIdLst>
  <p:sldIdLst>
    <p:sldId id="304" r:id="rId3"/>
    <p:sldId id="383" r:id="rId4"/>
    <p:sldId id="367" r:id="rId5"/>
    <p:sldId id="388" r:id="rId6"/>
    <p:sldId id="390" r:id="rId7"/>
    <p:sldId id="380" r:id="rId8"/>
    <p:sldId id="392" r:id="rId9"/>
    <p:sldId id="328" r:id="rId10"/>
    <p:sldId id="396" r:id="rId11"/>
    <p:sldId id="376" r:id="rId12"/>
    <p:sldId id="394" r:id="rId13"/>
    <p:sldId id="377" r:id="rId14"/>
    <p:sldId id="395" r:id="rId15"/>
    <p:sldId id="372" r:id="rId16"/>
    <p:sldId id="329" r:id="rId17"/>
    <p:sldId id="330" r:id="rId18"/>
    <p:sldId id="331" r:id="rId19"/>
    <p:sldId id="529" r:id="rId20"/>
    <p:sldId id="514" r:id="rId21"/>
    <p:sldId id="515" r:id="rId22"/>
    <p:sldId id="516" r:id="rId23"/>
    <p:sldId id="517" r:id="rId24"/>
    <p:sldId id="520" r:id="rId25"/>
    <p:sldId id="521" r:id="rId26"/>
    <p:sldId id="530" r:id="rId27"/>
    <p:sldId id="531" r:id="rId28"/>
    <p:sldId id="522" r:id="rId29"/>
    <p:sldId id="334" r:id="rId30"/>
    <p:sldId id="335" r:id="rId31"/>
    <p:sldId id="336" r:id="rId32"/>
    <p:sldId id="524" r:id="rId33"/>
    <p:sldId id="518" r:id="rId34"/>
    <p:sldId id="471" r:id="rId35"/>
    <p:sldId id="519" r:id="rId36"/>
    <p:sldId id="346" r:id="rId37"/>
    <p:sldId id="513" r:id="rId38"/>
    <p:sldId id="525" r:id="rId39"/>
    <p:sldId id="526" r:id="rId40"/>
    <p:sldId id="348" r:id="rId41"/>
    <p:sldId id="349" r:id="rId42"/>
    <p:sldId id="456" r:id="rId43"/>
    <p:sldId id="353" r:id="rId44"/>
    <p:sldId id="528" r:id="rId45"/>
    <p:sldId id="360" r:id="rId4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Source Sans Pro" charset="0"/>
        <a:ea typeface="ＭＳ Ｐゴシック" charset="-128"/>
        <a:cs typeface="+mn-cs"/>
      </a:defRPr>
    </a:lvl1pPr>
    <a:lvl2pPr marL="457200" algn="l" defTabSz="457200" rtl="0" fontAlgn="base">
      <a:spcBef>
        <a:spcPct val="0"/>
      </a:spcBef>
      <a:spcAft>
        <a:spcPct val="0"/>
      </a:spcAft>
      <a:defRPr kern="1200">
        <a:solidFill>
          <a:schemeClr val="tx1"/>
        </a:solidFill>
        <a:latin typeface="Source Sans Pro" charset="0"/>
        <a:ea typeface="ＭＳ Ｐゴシック" charset="-128"/>
        <a:cs typeface="+mn-cs"/>
      </a:defRPr>
    </a:lvl2pPr>
    <a:lvl3pPr marL="914400" algn="l" defTabSz="457200" rtl="0" fontAlgn="base">
      <a:spcBef>
        <a:spcPct val="0"/>
      </a:spcBef>
      <a:spcAft>
        <a:spcPct val="0"/>
      </a:spcAft>
      <a:defRPr kern="1200">
        <a:solidFill>
          <a:schemeClr val="tx1"/>
        </a:solidFill>
        <a:latin typeface="Source Sans Pro"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Source Sans Pro"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Source Sans Pro" charset="0"/>
        <a:ea typeface="ＭＳ Ｐゴシック" charset="-128"/>
        <a:cs typeface="+mn-cs"/>
      </a:defRPr>
    </a:lvl5pPr>
    <a:lvl6pPr marL="2286000" algn="l" defTabSz="914400" rtl="0" eaLnBrk="1" latinLnBrk="0" hangingPunct="1">
      <a:defRPr kern="1200">
        <a:solidFill>
          <a:schemeClr val="tx1"/>
        </a:solidFill>
        <a:latin typeface="Source Sans Pro" charset="0"/>
        <a:ea typeface="ＭＳ Ｐゴシック" charset="-128"/>
        <a:cs typeface="+mn-cs"/>
      </a:defRPr>
    </a:lvl6pPr>
    <a:lvl7pPr marL="2743200" algn="l" defTabSz="914400" rtl="0" eaLnBrk="1" latinLnBrk="0" hangingPunct="1">
      <a:defRPr kern="1200">
        <a:solidFill>
          <a:schemeClr val="tx1"/>
        </a:solidFill>
        <a:latin typeface="Source Sans Pro" charset="0"/>
        <a:ea typeface="ＭＳ Ｐゴシック" charset="-128"/>
        <a:cs typeface="+mn-cs"/>
      </a:defRPr>
    </a:lvl7pPr>
    <a:lvl8pPr marL="3200400" algn="l" defTabSz="914400" rtl="0" eaLnBrk="1" latinLnBrk="0" hangingPunct="1">
      <a:defRPr kern="1200">
        <a:solidFill>
          <a:schemeClr val="tx1"/>
        </a:solidFill>
        <a:latin typeface="Source Sans Pro" charset="0"/>
        <a:ea typeface="ＭＳ Ｐゴシック" charset="-128"/>
        <a:cs typeface="+mn-cs"/>
      </a:defRPr>
    </a:lvl8pPr>
    <a:lvl9pPr marL="3657600" algn="l" defTabSz="914400" rtl="0" eaLnBrk="1" latinLnBrk="0" hangingPunct="1">
      <a:defRPr kern="1200">
        <a:solidFill>
          <a:schemeClr val="tx1"/>
        </a:solidFill>
        <a:latin typeface="Source Sans Pro" charset="0"/>
        <a:ea typeface="ＭＳ Ｐゴシック"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G Yang" initials="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D3C1E"/>
    <a:srgbClr val="8C1515"/>
    <a:srgbClr val="3C3623"/>
    <a:srgbClr val="D6DDD3"/>
    <a:srgbClr val="EDE8DD"/>
    <a:srgbClr val="C2B7A1"/>
    <a:srgbClr val="918873"/>
    <a:srgbClr val="D0A760"/>
    <a:srgbClr val="43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p:restoredTop sz="74163" autoAdjust="0"/>
  </p:normalViewPr>
  <p:slideViewPr>
    <p:cSldViewPr snapToGrid="0" snapToObjects="1">
      <p:cViewPr varScale="1">
        <p:scale>
          <a:sx n="64" d="100"/>
          <a:sy n="64" d="100"/>
        </p:scale>
        <p:origin x="1632" y="3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D9CD497-8568-AB4C-9B75-3F9E78B1836E}" type="datetimeFigureOut">
              <a:rPr lang="en-US" altLang="x-none"/>
              <a:pPr/>
              <a:t>11/8/2023</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FB957C1D-EB98-784F-BDFC-AF7291349BBE}"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54504682-ED4D-C544-A22E-F1116E2D47FD}" type="datetimeFigureOut">
              <a:rPr lang="en-US" altLang="x-none"/>
              <a:pPr/>
              <a:t>11/8/2023</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C07BA646-B2D1-F647-8334-70AD2CB96DB0}"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C07BA646-B2D1-F647-8334-70AD2CB96DB0}" type="slidenum">
              <a:rPr lang="en-US" altLang="x-none"/>
              <a:pPr/>
              <a:t>1</a:t>
            </a:fld>
            <a:endParaRPr lang="en-US" altLang="x-none"/>
          </a:p>
        </p:txBody>
      </p:sp>
    </p:spTree>
    <p:extLst>
      <p:ext uri="{BB962C8B-B14F-4D97-AF65-F5344CB8AC3E}">
        <p14:creationId xmlns:p14="http://schemas.microsoft.com/office/powerpoint/2010/main" val="167284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why should we care about the score function instead of the probability density function?</a:t>
            </a:r>
            <a:r>
              <a:rPr lang="zh-CN" altLang="en-US"/>
              <a:t> </a:t>
            </a:r>
            <a:r>
              <a:rPr lang="en-US" altLang="zh-CN"/>
              <a:t>Let's</a:t>
            </a:r>
            <a:r>
              <a:rPr lang="zh-CN" altLang="en-US"/>
              <a:t> </a:t>
            </a:r>
            <a:r>
              <a:rPr lang="en-US" altLang="zh-CN"/>
              <a:t>consider learning a deep energy-based model.</a:t>
            </a:r>
            <a:endParaRPr lang="en-US"/>
          </a:p>
          <a:p>
            <a:endParaRPr lang="en-US"/>
          </a:p>
          <a:p>
            <a:r>
              <a:rPr lang="en-US"/>
              <a:t>A deep energy-based model is a model of probability density functions. It is defined by an arbitrary real-valued function f_\theta.</a:t>
            </a:r>
          </a:p>
          <a:p>
            <a:r>
              <a:rPr lang="en-US"/>
              <a:t>In order to define a probability distribution, we take the exponential of negative f_\theta to make it positive, and normalize it with a normalizing constant Z_\theta, which is commonly known as the partition function.</a:t>
            </a:r>
          </a:p>
          <a:p>
            <a:r>
              <a:rPr lang="en-US"/>
              <a:t>However, it’s usually hard to compute the partition function. Therefore, it’s usually treated as an unknown quantity. This is a very flexible model, but learning is tricky.</a:t>
            </a:r>
          </a:p>
          <a:p>
            <a:endParaRPr lang="en-US"/>
          </a:p>
          <a:p>
            <a:r>
              <a:rPr lang="en-US"/>
              <a:t>The typical way is maximizing the expected likelihood on the data distribution. Evaluating the expectation is easy because we can easily estimate it with samples. However, the likelihood involves the log partition function.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11</a:t>
            </a:fld>
            <a:endParaRPr lang="en-US" altLang="x-none"/>
          </a:p>
        </p:txBody>
      </p:sp>
    </p:spTree>
    <p:extLst>
      <p:ext uri="{BB962C8B-B14F-4D97-AF65-F5344CB8AC3E}">
        <p14:creationId xmlns:p14="http://schemas.microsoft.com/office/powerpoint/2010/main" val="64516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how can we bypass the intractble partition function? Let's consider the score. It only depends on the gradient of log partition function, which is zero....</a:t>
            </a:r>
          </a:p>
          <a:p>
            <a:endParaRPr lang="en-US"/>
          </a:p>
          <a:p>
            <a:r>
              <a:rPr lang="en-US"/>
              <a:t>Suppose we have the vector field of data scores and model scores. it's clear to see that .....</a:t>
            </a:r>
          </a:p>
          <a:p>
            <a:endParaRPr lang="en-US"/>
          </a:p>
          <a:p>
            <a:endParaRPr lang="en-US"/>
          </a:p>
          <a:p>
            <a:r>
              <a:rPr lang="en-US"/>
              <a:t>Suppose we know the data score, we can learn the parameters by ... which does not involve the intractable partition function. This is when score estimation becomes very useful.</a:t>
            </a:r>
          </a:p>
          <a:p>
            <a:endParaRPr lang="en-US"/>
          </a:p>
          <a:p>
            <a:r>
              <a:rPr lang="en-US"/>
              <a:t>Learning generative models is only one application of scores. As a preview...</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12</a:t>
            </a:fld>
            <a:endParaRPr lang="en-US" altLang="x-none"/>
          </a:p>
        </p:txBody>
      </p:sp>
    </p:spTree>
    <p:extLst>
      <p:ext uri="{BB962C8B-B14F-4D97-AF65-F5344CB8AC3E}">
        <p14:creationId xmlns:p14="http://schemas.microsoft.com/office/powerpoint/2010/main" val="371794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Let's have a formal framework for score estimation.</a:t>
            </a:r>
          </a:p>
          <a:p>
            <a:endParaRPr lang="en-US"/>
          </a:p>
          <a:p>
            <a:r>
              <a:rPr lang="en-US"/>
              <a:t>Intuitively, we have a hidden probability distribution. And the only way to access this distribution is through its iid samples. Now, our task is to estimate the score function using only iid samples. We call this task score estimation.</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14</a:t>
            </a:fld>
            <a:endParaRPr lang="en-US" altLang="x-none"/>
          </a:p>
        </p:txBody>
      </p:sp>
    </p:spTree>
    <p:extLst>
      <p:ext uri="{BB962C8B-B14F-4D97-AF65-F5344CB8AC3E}">
        <p14:creationId xmlns:p14="http://schemas.microsoft.com/office/powerpoint/2010/main" val="18818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Formally, ...</a:t>
            </a:r>
          </a:p>
          <a:p>
            <a:endParaRPr lang="en-US"/>
          </a:p>
          <a:p>
            <a:r>
              <a:rPr lang="en-US"/>
              <a:t>We propose a score model.</a:t>
            </a:r>
          </a:p>
          <a:p>
            <a:endParaRPr lang="en-US"/>
          </a:p>
          <a:p>
            <a:r>
              <a:rPr lang="en-US"/>
              <a:t>In order to learn the score model, we need some objective to measure the difference between ...</a:t>
            </a:r>
          </a:p>
          <a:p>
            <a:endParaRPr lang="en-US"/>
          </a:p>
          <a:p>
            <a:r>
              <a:rPr lang="en-US"/>
              <a:t>Suppose we have the vector field of scores of p..</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15</a:t>
            </a:fld>
            <a:endParaRPr lang="en-US" altLang="x-none"/>
          </a:p>
        </p:txBody>
      </p:sp>
    </p:spTree>
    <p:extLst>
      <p:ext uri="{BB962C8B-B14F-4D97-AF65-F5344CB8AC3E}">
        <p14:creationId xmlns:p14="http://schemas.microsoft.com/office/powerpoint/2010/main" val="4108080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Mathematically, the objective can be written as ...</a:t>
            </a:r>
          </a:p>
          <a:p>
            <a:endParaRPr lang="en-US"/>
          </a:p>
          <a:p>
            <a:r>
              <a:rPr lang="en-US"/>
              <a:t>Unfortunately, we can only sample from p(x), and we don't know the score of p in the Fisher divergence objective.</a:t>
            </a:r>
          </a:p>
          <a:p>
            <a:endParaRPr lang="en-US"/>
          </a:p>
          <a:p>
            <a:r>
              <a:rPr lang="en-US"/>
              <a:t>Luckily, we can use integration by parts...</a:t>
            </a:r>
          </a:p>
          <a:p>
            <a:r>
              <a:rPr lang="en-US"/>
              <a:t>To gain some intuition, we first consider 1-D fisher divergence.</a:t>
            </a:r>
          </a:p>
          <a:p>
            <a:endParaRPr lang="en-US"/>
          </a:p>
          <a:p>
            <a:r>
              <a:rPr lang="en-US"/>
              <a:t>Analogously, we can obtain the following equivalent form to N-D Fisher divergence using integration by parts.</a:t>
            </a:r>
          </a:p>
          <a:p>
            <a:endParaRPr lang="en-US"/>
          </a:p>
          <a:p>
            <a:r>
              <a:rPr lang="en-US"/>
              <a:t>The expectation can be approximated using iid samples. Draw, empirical average.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16</a:t>
            </a:fld>
            <a:endParaRPr lang="en-US" altLang="x-none"/>
          </a:p>
        </p:txBody>
      </p:sp>
    </p:spTree>
    <p:extLst>
      <p:ext uri="{BB962C8B-B14F-4D97-AF65-F5344CB8AC3E}">
        <p14:creationId xmlns:p14="http://schemas.microsoft.com/office/powerpoint/2010/main" val="294366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In practice, we can increase the expressive power of our score model by parameterizing it as a deep neural network.</a:t>
            </a:r>
          </a:p>
          <a:p>
            <a:endParaRPr lang="en-US"/>
          </a:p>
          <a:p>
            <a:r>
              <a:rPr lang="en-US"/>
              <a:t>In order to use score matching to estiamte our score model,...</a:t>
            </a:r>
          </a:p>
          <a:p>
            <a:endParaRPr lang="en-US"/>
          </a:p>
          <a:p>
            <a:r>
              <a:rPr lang="en-US"/>
              <a:t>Score matching is not very scalable for high dimensional datasets.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17</a:t>
            </a:fld>
            <a:endParaRPr lang="en-US" altLang="x-none"/>
          </a:p>
        </p:txBody>
      </p:sp>
    </p:spTree>
    <p:extLst>
      <p:ext uri="{BB962C8B-B14F-4D97-AF65-F5344CB8AC3E}">
        <p14:creationId xmlns:p14="http://schemas.microsoft.com/office/powerpoint/2010/main" val="310705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t>How can we scale up score matching  to learn deep score models on high dimensional datasets? The key is to eliminate the trace of Jacobian term in the training objective. </a:t>
            </a:r>
          </a:p>
          <a:p>
            <a:endParaRPr lang="en-US"/>
          </a:p>
          <a:p>
            <a:r>
              <a:rPr lang="en-US"/>
              <a:t>One </a:t>
            </a:r>
            <a:r>
              <a:rPr lang="en-US" altLang="zh-CN"/>
              <a:t>existing method to </a:t>
            </a:r>
            <a:r>
              <a:rPr lang="en-US"/>
              <a:t>do this is called </a:t>
            </a:r>
            <a:r>
              <a:rPr lang="en-US" err="1"/>
              <a:t>denoising</a:t>
            </a:r>
            <a:r>
              <a:rPr lang="en-US"/>
              <a:t> score matching. Instead of estimating the score of p, </a:t>
            </a:r>
            <a:r>
              <a:rPr lang="en-US" err="1"/>
              <a:t>denoising</a:t>
            </a:r>
            <a:r>
              <a:rPr lang="en-US"/>
              <a:t> score matching estimates the score of a perturbed version of p.</a:t>
            </a:r>
          </a:p>
          <a:p>
            <a:endParaRPr lang="en-US"/>
          </a:p>
          <a:p>
            <a:r>
              <a:rPr lang="en-US"/>
              <a:t>Specifically, </a:t>
            </a:r>
            <a:r>
              <a:rPr lang="en-US" err="1"/>
              <a:t>denoising</a:t>
            </a:r>
            <a:r>
              <a:rPr lang="en-US"/>
              <a:t> score matching considers a perturbation kernel q(. | .), which is usually just a Gaussian distribution with mean..</a:t>
            </a:r>
          </a:p>
          <a:p>
            <a:endParaRPr lang="en-US"/>
          </a:p>
          <a:p>
            <a:r>
              <a:rPr lang="en-US"/>
              <a:t>We denote </a:t>
            </a:r>
            <a:r>
              <a:rPr lang="en-US" err="1"/>
              <a:t>q_sigma</a:t>
            </a:r>
            <a:r>
              <a:rPr lang="en-US"/>
              <a:t> as the marginal</a:t>
            </a:r>
          </a:p>
          <a:p>
            <a:endParaRPr lang="en-US"/>
          </a:p>
          <a:p>
            <a:r>
              <a:rPr lang="en-US"/>
              <a:t>When sigma is small, </a:t>
            </a:r>
          </a:p>
          <a:p>
            <a:endParaRPr lang="en-US"/>
          </a:p>
          <a:p>
            <a:r>
              <a:rPr lang="en-US" err="1"/>
              <a:t>Denoising</a:t>
            </a:r>
            <a:r>
              <a:rPr lang="en-US"/>
              <a:t> score matching shows that if we replace the score p with the score of </a:t>
            </a:r>
            <a:r>
              <a:rPr lang="en-US" err="1"/>
              <a:t>q_sigma</a:t>
            </a:r>
            <a:r>
              <a:rPr lang="en-US"/>
              <a:t> in the Fisher divergence objective, then it has an equivalent form which is scalable to compute.</a:t>
            </a:r>
          </a:p>
          <a:p>
            <a:endParaRPr lang="en-US"/>
          </a:p>
          <a:p>
            <a:r>
              <a:rPr lang="en-US"/>
              <a:t>To see this,...</a:t>
            </a:r>
          </a:p>
          <a:p>
            <a:endParaRPr lang="en-US"/>
          </a:p>
          <a:p>
            <a:r>
              <a:rPr lang="en-US"/>
              <a:t>Can mention Stein unbiased estimator</a:t>
            </a:r>
          </a:p>
          <a:p>
            <a:endParaRPr lang="en-US"/>
          </a:p>
          <a:p>
            <a:r>
              <a:rPr lang="en-US"/>
              <a:t>Therefore, </a:t>
            </a:r>
            <a:r>
              <a:rPr lang="en-US" err="1"/>
              <a:t>dsm</a:t>
            </a:r>
            <a:r>
              <a:rPr lang="en-US"/>
              <a:t> is scalable to ....</a:t>
            </a:r>
          </a:p>
          <a:p>
            <a:endParaRPr lang="en-US"/>
          </a:p>
          <a:p>
            <a:r>
              <a:rPr lang="en-US"/>
              <a:t>However, </a:t>
            </a:r>
            <a:r>
              <a:rPr lang="en-US" err="1"/>
              <a:t>denoising</a:t>
            </a:r>
            <a:r>
              <a:rPr lang="en-US"/>
              <a:t> score matching suffers from inaccurate score estimation because of the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18</a:t>
            </a:fld>
            <a:endParaRPr lang="en-US" altLang="x-none"/>
          </a:p>
        </p:txBody>
      </p:sp>
    </p:spTree>
    <p:extLst>
      <p:ext uri="{BB962C8B-B14F-4D97-AF65-F5344CB8AC3E}">
        <p14:creationId xmlns:p14="http://schemas.microsoft.com/office/powerpoint/2010/main" val="140626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a:t>How can we scale up score matching  to learn deep score models on high dimensional datasets? The key is to eliminate the trace of Jacobian term in the training objective. </a:t>
            </a:r>
          </a:p>
          <a:p>
            <a:endParaRPr lang="en-US"/>
          </a:p>
          <a:p>
            <a:r>
              <a:rPr lang="en-US"/>
              <a:t>One </a:t>
            </a:r>
            <a:r>
              <a:rPr lang="en-US" altLang="zh-CN"/>
              <a:t>existing method to </a:t>
            </a:r>
            <a:r>
              <a:rPr lang="en-US"/>
              <a:t>do this is called denoising score matching. Instead of estimating the score of p, denoising score matching estimates the score of a perturbed version of p.</a:t>
            </a:r>
          </a:p>
          <a:p>
            <a:endParaRPr lang="en-US"/>
          </a:p>
          <a:p>
            <a:r>
              <a:rPr lang="en-US"/>
              <a:t>Specifically, denoising score matching considers a perturbation kernel q(. | .), which is usually just a Gaussian distribution with mean..</a:t>
            </a:r>
          </a:p>
          <a:p>
            <a:endParaRPr lang="en-US"/>
          </a:p>
          <a:p>
            <a:r>
              <a:rPr lang="en-US"/>
              <a:t>We denote q_sigma as the marginal</a:t>
            </a:r>
          </a:p>
          <a:p>
            <a:endParaRPr lang="en-US"/>
          </a:p>
          <a:p>
            <a:r>
              <a:rPr lang="en-US"/>
              <a:t>When sigma is small, </a:t>
            </a:r>
          </a:p>
          <a:p>
            <a:endParaRPr lang="en-US"/>
          </a:p>
          <a:p>
            <a:r>
              <a:rPr lang="en-US"/>
              <a:t>Denoising score matching shows that if we replace the score p with the score of q_sigma in the Fisher divergence objective, then it has an equivalent form which is scalable to compute.</a:t>
            </a:r>
          </a:p>
          <a:p>
            <a:endParaRPr lang="en-US"/>
          </a:p>
          <a:p>
            <a:r>
              <a:rPr lang="en-US"/>
              <a:t>To see this,...</a:t>
            </a:r>
          </a:p>
          <a:p>
            <a:endParaRPr lang="en-US"/>
          </a:p>
          <a:p>
            <a:r>
              <a:rPr lang="en-US"/>
              <a:t>Therefore, dsm is scalable to ....</a:t>
            </a:r>
          </a:p>
          <a:p>
            <a:endParaRPr lang="en-US"/>
          </a:p>
          <a:p>
            <a:r>
              <a:rPr lang="en-US"/>
              <a:t>However, denoising score matching suffers from inaccurate score estimation because of the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22</a:t>
            </a:fld>
            <a:endParaRPr lang="en-US" altLang="x-none"/>
          </a:p>
        </p:txBody>
      </p:sp>
    </p:spTree>
    <p:extLst>
      <p:ext uri="{BB962C8B-B14F-4D97-AF65-F5344CB8AC3E}">
        <p14:creationId xmlns:p14="http://schemas.microsoft.com/office/powerpoint/2010/main" val="1378461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t>How can we scale up score matching  to learn deep score models on high dimensional datasets? The key is to eliminate the trace of Jacobian term in the training objective. </a:t>
            </a:r>
          </a:p>
          <a:p>
            <a:endParaRPr lang="en-US"/>
          </a:p>
          <a:p>
            <a:r>
              <a:rPr lang="en-US"/>
              <a:t>One </a:t>
            </a:r>
            <a:r>
              <a:rPr lang="en-US" altLang="zh-CN"/>
              <a:t>existing method to </a:t>
            </a:r>
            <a:r>
              <a:rPr lang="en-US"/>
              <a:t>do this is called </a:t>
            </a:r>
            <a:r>
              <a:rPr lang="en-US" err="1"/>
              <a:t>denoising</a:t>
            </a:r>
            <a:r>
              <a:rPr lang="en-US"/>
              <a:t> score matching. Instead of estimating the score of p, </a:t>
            </a:r>
            <a:r>
              <a:rPr lang="en-US" err="1"/>
              <a:t>denoising</a:t>
            </a:r>
            <a:r>
              <a:rPr lang="en-US"/>
              <a:t> score matching estimates the score of a perturbed version of p.</a:t>
            </a:r>
          </a:p>
          <a:p>
            <a:endParaRPr lang="en-US"/>
          </a:p>
          <a:p>
            <a:r>
              <a:rPr lang="en-US"/>
              <a:t>Specifically, </a:t>
            </a:r>
            <a:r>
              <a:rPr lang="en-US" err="1"/>
              <a:t>denoising</a:t>
            </a:r>
            <a:r>
              <a:rPr lang="en-US"/>
              <a:t> score matching considers a perturbation kernel q(. | .), which is usually just a Gaussian distribution with mean..</a:t>
            </a:r>
          </a:p>
          <a:p>
            <a:endParaRPr lang="en-US"/>
          </a:p>
          <a:p>
            <a:r>
              <a:rPr lang="en-US"/>
              <a:t>We denote </a:t>
            </a:r>
            <a:r>
              <a:rPr lang="en-US" err="1"/>
              <a:t>q_sigma</a:t>
            </a:r>
            <a:r>
              <a:rPr lang="en-US"/>
              <a:t> as the marginal</a:t>
            </a:r>
          </a:p>
          <a:p>
            <a:endParaRPr lang="en-US"/>
          </a:p>
          <a:p>
            <a:r>
              <a:rPr lang="en-US"/>
              <a:t>When sigma is small, </a:t>
            </a:r>
          </a:p>
          <a:p>
            <a:endParaRPr lang="en-US"/>
          </a:p>
          <a:p>
            <a:r>
              <a:rPr lang="en-US" err="1"/>
              <a:t>Denoising</a:t>
            </a:r>
            <a:r>
              <a:rPr lang="en-US"/>
              <a:t> score matching shows that if we replace the score p with the score of </a:t>
            </a:r>
            <a:r>
              <a:rPr lang="en-US" err="1"/>
              <a:t>q_sigma</a:t>
            </a:r>
            <a:r>
              <a:rPr lang="en-US"/>
              <a:t> in the Fisher divergence objective, then it has an equivalent form which is scalable to compute.</a:t>
            </a:r>
          </a:p>
          <a:p>
            <a:endParaRPr lang="en-US"/>
          </a:p>
          <a:p>
            <a:r>
              <a:rPr lang="en-US"/>
              <a:t>To see this,...</a:t>
            </a:r>
          </a:p>
          <a:p>
            <a:endParaRPr lang="en-US"/>
          </a:p>
          <a:p>
            <a:r>
              <a:rPr lang="en-US"/>
              <a:t>Can mention Stein unbiased estimator</a:t>
            </a:r>
          </a:p>
          <a:p>
            <a:endParaRPr lang="en-US"/>
          </a:p>
          <a:p>
            <a:r>
              <a:rPr lang="en-US"/>
              <a:t>Therefore, </a:t>
            </a:r>
            <a:r>
              <a:rPr lang="en-US" err="1"/>
              <a:t>dsm</a:t>
            </a:r>
            <a:r>
              <a:rPr lang="en-US"/>
              <a:t> is scalable to ....</a:t>
            </a:r>
          </a:p>
          <a:p>
            <a:endParaRPr lang="en-US"/>
          </a:p>
          <a:p>
            <a:r>
              <a:rPr lang="en-US"/>
              <a:t>However, </a:t>
            </a:r>
            <a:r>
              <a:rPr lang="en-US" err="1"/>
              <a:t>denoising</a:t>
            </a:r>
            <a:r>
              <a:rPr lang="en-US"/>
              <a:t> score matching suffers from inaccurate score estimation because of the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25</a:t>
            </a:fld>
            <a:endParaRPr lang="en-US" altLang="x-none"/>
          </a:p>
        </p:txBody>
      </p:sp>
    </p:spTree>
    <p:extLst>
      <p:ext uri="{BB962C8B-B14F-4D97-AF65-F5344CB8AC3E}">
        <p14:creationId xmlns:p14="http://schemas.microsoft.com/office/powerpoint/2010/main" val="1721141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How can we scale up score matching  to learn deep score models on high dimensional datasets? The key is to eliminate the trace of Jacobian term in the training objective. </a:t>
            </a:r>
          </a:p>
          <a:p>
            <a:endParaRPr lang="en-US" dirty="0"/>
          </a:p>
          <a:p>
            <a:r>
              <a:rPr lang="en-US" dirty="0"/>
              <a:t>One </a:t>
            </a:r>
            <a:r>
              <a:rPr lang="en-US" altLang="zh-CN" dirty="0"/>
              <a:t>existing method to </a:t>
            </a:r>
            <a:r>
              <a:rPr lang="en-US" dirty="0"/>
              <a:t>do this is called </a:t>
            </a:r>
            <a:r>
              <a:rPr lang="en-US" dirty="0" err="1"/>
              <a:t>denoising</a:t>
            </a:r>
            <a:r>
              <a:rPr lang="en-US" dirty="0"/>
              <a:t> score matching. Instead of estimating the score of p, </a:t>
            </a:r>
            <a:r>
              <a:rPr lang="en-US" dirty="0" err="1"/>
              <a:t>denoising</a:t>
            </a:r>
            <a:r>
              <a:rPr lang="en-US" dirty="0"/>
              <a:t> score matching estimates the score of a perturbed version of p.</a:t>
            </a:r>
          </a:p>
          <a:p>
            <a:endParaRPr lang="en-US" dirty="0"/>
          </a:p>
          <a:p>
            <a:r>
              <a:rPr lang="en-US" dirty="0"/>
              <a:t>Specifically, </a:t>
            </a:r>
            <a:r>
              <a:rPr lang="en-US" dirty="0" err="1"/>
              <a:t>denoising</a:t>
            </a:r>
            <a:r>
              <a:rPr lang="en-US" dirty="0"/>
              <a:t> score matching considers a perturbation kernel q(. | .), which is usually just a Gaussian distribution with mean..</a:t>
            </a:r>
          </a:p>
          <a:p>
            <a:endParaRPr lang="en-US" dirty="0"/>
          </a:p>
          <a:p>
            <a:r>
              <a:rPr lang="en-US" dirty="0"/>
              <a:t>We denote </a:t>
            </a:r>
            <a:r>
              <a:rPr lang="en-US" dirty="0" err="1"/>
              <a:t>q_sigma</a:t>
            </a:r>
            <a:r>
              <a:rPr lang="en-US" dirty="0"/>
              <a:t> as the marginal</a:t>
            </a:r>
          </a:p>
          <a:p>
            <a:endParaRPr lang="en-US" dirty="0"/>
          </a:p>
          <a:p>
            <a:r>
              <a:rPr lang="en-US" dirty="0"/>
              <a:t>When sigma is small, </a:t>
            </a:r>
          </a:p>
          <a:p>
            <a:endParaRPr lang="en-US" dirty="0"/>
          </a:p>
          <a:p>
            <a:r>
              <a:rPr lang="en-US" dirty="0" err="1"/>
              <a:t>Denoising</a:t>
            </a:r>
            <a:r>
              <a:rPr lang="en-US" dirty="0"/>
              <a:t> score matching shows that if we replace the score p with the score of </a:t>
            </a:r>
            <a:r>
              <a:rPr lang="en-US" dirty="0" err="1"/>
              <a:t>q_sigma</a:t>
            </a:r>
            <a:r>
              <a:rPr lang="en-US" dirty="0"/>
              <a:t> in the Fisher divergence objective, then it has an equivalent form which is scalable to compute.</a:t>
            </a:r>
          </a:p>
          <a:p>
            <a:endParaRPr lang="en-US" dirty="0"/>
          </a:p>
          <a:p>
            <a:r>
              <a:rPr lang="en-US" dirty="0"/>
              <a:t>To see this,...</a:t>
            </a:r>
          </a:p>
          <a:p>
            <a:endParaRPr lang="en-US" dirty="0"/>
          </a:p>
          <a:p>
            <a:r>
              <a:rPr lang="en-US" dirty="0"/>
              <a:t>Can mention Stein unbiased estimator</a:t>
            </a:r>
          </a:p>
          <a:p>
            <a:endParaRPr lang="en-US" dirty="0"/>
          </a:p>
          <a:p>
            <a:r>
              <a:rPr lang="en-US" dirty="0"/>
              <a:t>Therefore, </a:t>
            </a:r>
            <a:r>
              <a:rPr lang="en-US" dirty="0" err="1"/>
              <a:t>dsm</a:t>
            </a:r>
            <a:r>
              <a:rPr lang="en-US" dirty="0"/>
              <a:t> is scalable to ....</a:t>
            </a:r>
          </a:p>
          <a:p>
            <a:endParaRPr lang="en-US" dirty="0"/>
          </a:p>
          <a:p>
            <a:r>
              <a:rPr lang="en-US" dirty="0"/>
              <a:t>However, </a:t>
            </a:r>
            <a:r>
              <a:rPr lang="en-US" dirty="0" err="1"/>
              <a:t>denoising</a:t>
            </a:r>
            <a:r>
              <a:rPr lang="en-US" dirty="0"/>
              <a:t> score matching suffers from inaccurate score estimation because of the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26</a:t>
            </a:fld>
            <a:endParaRPr lang="en-US" altLang="x-none"/>
          </a:p>
        </p:txBody>
      </p:sp>
    </p:spTree>
    <p:extLst>
      <p:ext uri="{BB962C8B-B14F-4D97-AF65-F5344CB8AC3E}">
        <p14:creationId xmlns:p14="http://schemas.microsoft.com/office/powerpoint/2010/main" val="621970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Generative modeling is the task of learning a model of probability distribution from data. However, how can we represent a probability distribution? There are many ways, and generative models can be largely categorized according to this.</a:t>
            </a:r>
          </a:p>
          <a:p>
            <a:endParaRPr lang="en-US"/>
          </a:p>
          <a:p>
            <a:r>
              <a:rPr lang="en-US"/>
              <a:t>One common way of representing the probability distribution is the probability density function.</a:t>
            </a:r>
          </a:p>
          <a:p>
            <a:endParaRPr lang="en-US"/>
          </a:p>
          <a:p>
            <a:r>
              <a:rPr lang="en-US"/>
              <a:t>We have many popular density models that model the probability density function. They can be trained by maximum likelihood.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a:t>
            </a:fld>
            <a:endParaRPr lang="en-US" altLang="x-none"/>
          </a:p>
        </p:txBody>
      </p:sp>
    </p:spTree>
    <p:extLst>
      <p:ext uri="{BB962C8B-B14F-4D97-AF65-F5344CB8AC3E}">
        <p14:creationId xmlns:p14="http://schemas.microsoft.com/office/powerpoint/2010/main" val="986539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How can we avoid the problem of inaccurate score estimation while still being scalable? In our work, we propose sliced score matching. The motivating idea is that one dimensional problems should be much easier to solve for score matching. </a:t>
            </a:r>
          </a:p>
          <a:p>
            <a:endParaRPr lang="en-US"/>
          </a:p>
          <a:p>
            <a:r>
              <a:rPr lang="en-US"/>
              <a:t>We propose to project score vectors onto random directions, so that the vector field of scores becomes a scalar field. We then compare the projected scalar fields of data and model distributions.</a:t>
            </a:r>
          </a:p>
          <a:p>
            <a:endParaRPr lang="en-US"/>
          </a:p>
          <a:p>
            <a:r>
              <a:rPr lang="en-US"/>
              <a:t>For example, we have vector fields of scores for the data distribution and model distribution. We have picked two random directions. Then, we project all vectors onto those two directions.</a:t>
            </a:r>
          </a:p>
          <a:p>
            <a:endParaRPr lang="en-US"/>
          </a:p>
          <a:p>
            <a:r>
              <a:rPr lang="en-US"/>
              <a:t>It's clear to see that two vector fields are the same if and only if their projections onto all random directions are the same.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28</a:t>
            </a:fld>
            <a:endParaRPr lang="en-US" altLang="x-none"/>
          </a:p>
        </p:txBody>
      </p:sp>
    </p:spTree>
    <p:extLst>
      <p:ext uri="{BB962C8B-B14F-4D97-AF65-F5344CB8AC3E}">
        <p14:creationId xmlns:p14="http://schemas.microsoft.com/office/powerpoint/2010/main" val="92612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Mathematically, we summarize the intuition as a new objective named sliced Fisher divergence. Let's use v to denote random directions, and p_v to denote its distribution. The objective can be written as the expected squared difference between the projected scores of the data and model distributions.</a:t>
            </a:r>
          </a:p>
          <a:p>
            <a:endParaRPr lang="en-US"/>
          </a:p>
          <a:p>
            <a:r>
              <a:rPr lang="en-US"/>
              <a:t>We name this objective sliced Fisher divergence. Again, we don't know the data scores, so sliced Fisher divergence cannot be computed directly.</a:t>
            </a:r>
          </a:p>
          <a:p>
            <a:endParaRPr lang="en-US"/>
          </a:p>
          <a:p>
            <a:r>
              <a:rPr lang="en-US"/>
              <a:t>Fortunately, we can play the same trick of integration by parts, as done in score matching. </a:t>
            </a:r>
          </a:p>
          <a:p>
            <a:endParaRPr lang="en-US"/>
          </a:p>
          <a:p>
            <a:r>
              <a:rPr lang="en-US"/>
              <a:t>The objective is the sliced score matching objective. The second term involves the gradient of log p_\theta, which we already know that it can be computed by 1 backpropagation.</a:t>
            </a:r>
          </a:p>
          <a:p>
            <a:endParaRPr lang="en-US"/>
          </a:p>
          <a:p>
            <a:r>
              <a:rPr lang="en-US"/>
              <a:t>The first term still involves Jacobian, but it's in the form of Jacobian-vector products. So is the computation of this term scalable to high dimensions?</a:t>
            </a:r>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29</a:t>
            </a:fld>
            <a:endParaRPr lang="en-US" altLang="x-none"/>
          </a:p>
        </p:txBody>
      </p:sp>
    </p:spTree>
    <p:extLst>
      <p:ext uri="{BB962C8B-B14F-4D97-AF65-F5344CB8AC3E}">
        <p14:creationId xmlns:p14="http://schemas.microsoft.com/office/powerpoint/2010/main" val="969965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a:t>The answer is yes. To see this, we first rewrite the first term of sliced score matching by explicitly writing the Hessian operator as composition of two gradient operators and moving one vector v inside.</a:t>
            </a:r>
          </a:p>
          <a:p>
            <a:endParaRPr lang="en-US"/>
          </a:p>
          <a:p>
            <a:r>
              <a:rPr lang="en-US"/>
              <a:t>Now we show that the computation can be done with two backpropagations. </a:t>
            </a:r>
          </a:p>
          <a:p>
            <a:endParaRPr lang="en-US"/>
          </a:p>
          <a:p>
            <a:r>
              <a:rPr lang="en-US"/>
              <a:t>As before, we first use one forward propagation to compute f_\theta. </a:t>
            </a:r>
          </a:p>
          <a:p>
            <a:endParaRPr lang="en-US"/>
          </a:p>
          <a:p>
            <a:r>
              <a:rPr lang="en-US"/>
              <a:t>Then we use one backward propagation to compute the gradient of f_\theta.</a:t>
            </a:r>
          </a:p>
          <a:p>
            <a:endParaRPr lang="en-US"/>
          </a:p>
          <a:p>
            <a:r>
              <a:rPr lang="en-US"/>
              <a:t>Next, we compute the inner product of v and the gradient of f_\theta, which is equivalent to adding one additional neuron to the computation graph.</a:t>
            </a:r>
          </a:p>
          <a:p>
            <a:endParaRPr lang="en-US"/>
          </a:p>
          <a:p>
            <a:r>
              <a:rPr lang="en-US"/>
              <a:t>Next, we backpropagate through the whole procedure to get the gradient of the inner product.</a:t>
            </a:r>
          </a:p>
          <a:p>
            <a:endParaRPr lang="en-US"/>
          </a:p>
          <a:p>
            <a:r>
              <a:rPr lang="en-US"/>
              <a:t>Finally, we compute the last inner product.</a:t>
            </a:r>
          </a:p>
          <a:p>
            <a:endParaRPr lang="en-US"/>
          </a:p>
          <a:p>
            <a:r>
              <a:rPr lang="en-US"/>
              <a:t>The whole procedure requires a number of backprop that does not depend on D.</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30</a:t>
            </a:fld>
            <a:endParaRPr lang="en-US" altLang="x-none"/>
          </a:p>
        </p:txBody>
      </p:sp>
    </p:spTree>
    <p:extLst>
      <p:ext uri="{BB962C8B-B14F-4D97-AF65-F5344CB8AC3E}">
        <p14:creationId xmlns:p14="http://schemas.microsoft.com/office/powerpoint/2010/main" val="3986159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tested sliced score matching on training energy-based models by matching their score to data score.</a:t>
            </a:r>
          </a:p>
          <a:p>
            <a:endParaRPr lang="en-US"/>
          </a:p>
          <a:p>
            <a:r>
              <a:rPr lang="en-US"/>
              <a:t>First, compared to the score matching method, sliced score matching is much more efficient. The curves show how the time needed per iteration grows w.r.t. the dimensionality of data. Results are better when lower. Sliced score matching, alongside several other baselines, is much faster than score matching.</a:t>
            </a:r>
          </a:p>
          <a:p>
            <a:endParaRPr lang="en-US"/>
          </a:p>
          <a:p>
            <a:r>
              <a:rPr lang="en-US"/>
              <a:t>Next, sliced score matching performs well on training EBMs for density estimation. The figure compares various score matching methods on a tabular dataset called WhiteWine. Results are better when lower. Sliced score matching methods do not lose much performance compared to score matching.</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32</a:t>
            </a:fld>
            <a:endParaRPr lang="en-US" altLang="x-none"/>
          </a:p>
        </p:txBody>
      </p:sp>
    </p:spTree>
    <p:extLst>
      <p:ext uri="{BB962C8B-B14F-4D97-AF65-F5344CB8AC3E}">
        <p14:creationId xmlns:p14="http://schemas.microsoft.com/office/powerpoint/2010/main" val="3595997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I have discussed how to estimate scores efficiently from iid samples of a distribution. We can have a score model, and then train it with some efficient variant of score matching to approximate the score of p.</a:t>
            </a:r>
          </a:p>
          <a:p>
            <a:endParaRPr lang="en-US"/>
          </a:p>
          <a:p>
            <a:r>
              <a:rPr lang="en-US"/>
              <a:t>Next, I will show how to build a generative model using the estimated score. This requires us to sample from the score model efficiently.</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33</a:t>
            </a:fld>
            <a:endParaRPr lang="en-US" altLang="x-none"/>
          </a:p>
        </p:txBody>
      </p:sp>
    </p:spTree>
    <p:extLst>
      <p:ext uri="{BB962C8B-B14F-4D97-AF65-F5344CB8AC3E}">
        <p14:creationId xmlns:p14="http://schemas.microsoft.com/office/powerpoint/2010/main" val="1171116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generate samples from scores? One method is Langevin MCMC.</a:t>
            </a:r>
          </a:p>
          <a:p>
            <a:endParaRPr lang="en-US"/>
          </a:p>
          <a:p>
            <a:r>
              <a:rPr lang="en-US"/>
              <a:t>Imagine that we have many random initial data points in the space, and we hope to move these random data points close to samples from the distribution? One intuitive approach might be following the vector field of scores to move our random points. However, this will cause all points to collapse to several local attractors. </a:t>
            </a:r>
          </a:p>
          <a:p>
            <a:endParaRPr lang="en-US"/>
          </a:p>
          <a:p>
            <a:r>
              <a:rPr lang="en-US"/>
              <a:t>Instead, there is a procedure called Langevin dynamics where we follow the scores but add a bit Gaussian noise. This is guaranteed to give correct samples under some conditions.</a:t>
            </a:r>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34</a:t>
            </a:fld>
            <a:endParaRPr lang="en-US" altLang="x-none"/>
          </a:p>
        </p:txBody>
      </p:sp>
    </p:spTree>
    <p:extLst>
      <p:ext uri="{BB962C8B-B14F-4D97-AF65-F5344CB8AC3E}">
        <p14:creationId xmlns:p14="http://schemas.microsoft.com/office/powerpoint/2010/main" val="406145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Formally, Langevin dynamics is a method to sample from some distribution using only the score. It works by first sampling a initial sample from a simple prior distribution \pi(x). Then, it repeats the following recursive procedure. It first draws a Gaussian noise z, and then add an appropriate scaled version of this noise to the score vector, which is depicted in green. </a:t>
            </a:r>
          </a:p>
          <a:p>
            <a:endParaRPr lang="en-US"/>
          </a:p>
          <a:p>
            <a:r>
              <a:rPr lang="en-US"/>
              <a:t>When epsilon is infinitesimal, Langevin dynamics will produce exact samples in sufficiently long time. In practice, a finite value of epsilon only gives approximate samples, but many authors found the approximation error to be negligible in practical applications.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35</a:t>
            </a:fld>
            <a:endParaRPr lang="en-US" altLang="x-none"/>
          </a:p>
        </p:txBody>
      </p:sp>
    </p:spTree>
    <p:extLst>
      <p:ext uri="{BB962C8B-B14F-4D97-AF65-F5344CB8AC3E}">
        <p14:creationId xmlns:p14="http://schemas.microsoft.com/office/powerpoint/2010/main" val="302200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I have discussed how to estimate scores efficiently from iid samples of a distribution. We can have a score model, and then train it with some efficient variant of score matching to approximate the score of p.</a:t>
            </a:r>
          </a:p>
          <a:p>
            <a:endParaRPr lang="en-US"/>
          </a:p>
          <a:p>
            <a:r>
              <a:rPr lang="en-US"/>
              <a:t>Next, I will show how to build a generative model using the estimated score. This requires us to sample from the score model efficiently.</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36</a:t>
            </a:fld>
            <a:endParaRPr lang="en-US" altLang="x-none"/>
          </a:p>
        </p:txBody>
      </p:sp>
    </p:spTree>
    <p:extLst>
      <p:ext uri="{BB962C8B-B14F-4D97-AF65-F5344CB8AC3E}">
        <p14:creationId xmlns:p14="http://schemas.microsoft.com/office/powerpoint/2010/main" val="2942936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Unfortunately, score-based generative modeling does not work out of the box. We identify several pitfalls that pinpoint the reasons that it does not work well in practice.</a:t>
            </a:r>
          </a:p>
          <a:p>
            <a:endParaRPr lang="en-US"/>
          </a:p>
          <a:p>
            <a:r>
              <a:rPr lang="en-US"/>
              <a:t>The first pitfall is the manifold hypothesis. The manifold hypothesis states that in real world, data points lie in low-dimensional spaces with a much smaller dimension than the data dimension. For example, data points might lie on a two dimensional mobius strip, even though the data dimension is 3.</a:t>
            </a:r>
          </a:p>
          <a:p>
            <a:endParaRPr lang="en-US"/>
          </a:p>
          <a:p>
            <a:r>
              <a:rPr lang="en-US"/>
              <a:t>The score of data distribution is undefined when data are constrained to a low dimensional manifold. Intuitively, suppose the data distribution is concentrated around a ring. When the ring becomes thinner and thinner, the score vectors will also become larger and larger. In the limit that the ring becomes infinitely thin, the score vectors will also become infinitely large. This makes score vectors undefined on a low-dimensional manifold structure.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39</a:t>
            </a:fld>
            <a:endParaRPr lang="en-US" altLang="x-none"/>
          </a:p>
        </p:txBody>
      </p:sp>
    </p:spTree>
    <p:extLst>
      <p:ext uri="{BB962C8B-B14F-4D97-AF65-F5344CB8AC3E}">
        <p14:creationId xmlns:p14="http://schemas.microsoft.com/office/powerpoint/2010/main" val="2918862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 show the manifold hypothesis is approximately true in practice, we conducted a toy experiment, where we use PCA to find a low-dimensional linear manifold that captures the dataset. Here is our result on MNIST. The first row shows original MNIST images, while the second row shows the result of projecting these images onto the linear manifold.The results show that MNIST images are close to a linear manifold with dimension xx, while the data dimension is. Similarly, most CIFAR-10 images are close to a linear manifold with dimension xx, while the data dimension is xx. Note that a linear manifold with much smaller dimensions is already close enough to all data. The dimension will be even smaller if we fit non-linear manifolds.</a:t>
            </a:r>
          </a:p>
          <a:p>
            <a:endParaRPr lang="en-US"/>
          </a:p>
          <a:p>
            <a:r>
              <a:rPr lang="en-US"/>
              <a:t>The manifold hypothesis indeed has strong negative effects on score estimation. Here is the result of using sliced score matching to estimate scores on the CIFAR-10 dataset. The learning curve first goes down fast and then fluctuates irregiularly and fail to converge.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40</a:t>
            </a:fld>
            <a:endParaRPr lang="en-US" altLang="x-none"/>
          </a:p>
        </p:txBody>
      </p:sp>
    </p:spTree>
    <p:extLst>
      <p:ext uri="{BB962C8B-B14F-4D97-AF65-F5344CB8AC3E}">
        <p14:creationId xmlns:p14="http://schemas.microsoft.com/office/powerpoint/2010/main" val="1402503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Generative modeling is the task of learning a model of probability distribution from data. However, how can we represent a probability distribution? There are many ways, and generative models can be largely categorized according to this.</a:t>
            </a:r>
          </a:p>
          <a:p>
            <a:endParaRPr lang="en-US"/>
          </a:p>
          <a:p>
            <a:r>
              <a:rPr lang="en-US"/>
              <a:t>One common way of representing the probability distribution is the probability density function.</a:t>
            </a:r>
          </a:p>
          <a:p>
            <a:endParaRPr lang="en-US"/>
          </a:p>
          <a:p>
            <a:r>
              <a:rPr lang="en-US"/>
              <a:t>We have many popular density models that model the probability density function. They can be trained by maximum likelihood.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a:t>
            </a:fld>
            <a:endParaRPr lang="en-US" altLang="x-none"/>
          </a:p>
        </p:txBody>
      </p:sp>
    </p:spTree>
    <p:extLst>
      <p:ext uri="{BB962C8B-B14F-4D97-AF65-F5344CB8AC3E}">
        <p14:creationId xmlns:p14="http://schemas.microsoft.com/office/powerpoint/2010/main" val="2211980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However, the naïve score matching plus Langevin MCMC does not work well in practice because score estimation is inaccurate in low data density regions.</a:t>
            </a:r>
          </a:p>
          <a:p>
            <a:endParaRPr lang="en-US"/>
          </a:p>
          <a:p>
            <a:r>
              <a:rPr lang="en-US"/>
              <a:t>To illustrate this fact, let’s consider a mixture of Gaussian distribution. The left figure is the data density. The middle figure shows ground-truth data scores, while the right figure shows estimated scores. </a:t>
            </a:r>
          </a:p>
          <a:p>
            <a:endParaRPr lang="en-US"/>
          </a:p>
          <a:p>
            <a:r>
              <a:rPr lang="en-US"/>
              <a:t>Comparing middle and right figures,  score estimation is only accurate in the highlighted regions, which are those of high data density. For low-data density regions between the two modes, the score estimation is vastly inaccurate.</a:t>
            </a:r>
          </a:p>
          <a:p>
            <a:endParaRPr lang="en-US"/>
          </a:p>
          <a:p>
            <a:r>
              <a:rPr lang="en-US"/>
              <a:t>Why can this happen? This is because the score matching objective only considers the difference between data and model scores at data samples.</a:t>
            </a:r>
          </a:p>
          <a:p>
            <a:endParaRPr lang="en-US"/>
          </a:p>
          <a:p>
            <a:r>
              <a:rPr lang="en-US"/>
              <a:t>But in regions of low data density where almost no data samples are provided, there is not enough information to infer the correct scores from samples.</a:t>
            </a:r>
          </a:p>
          <a:p>
            <a:endParaRPr lang="en-US"/>
          </a:p>
          <a:p>
            <a:r>
              <a:rPr lang="en-US"/>
              <a:t>This challenge prevents Langevin MCMC from exploring low density regions properly using the learned score model. And it won’t produce good samples when the initialization is bad.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41</a:t>
            </a:fld>
            <a:endParaRPr lang="en-US" altLang="x-none"/>
          </a:p>
        </p:txBody>
      </p:sp>
    </p:spTree>
    <p:extLst>
      <p:ext uri="{BB962C8B-B14F-4D97-AF65-F5344CB8AC3E}">
        <p14:creationId xmlns:p14="http://schemas.microsoft.com/office/powerpoint/2010/main" val="3706544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third pitfall is that Langevin dynamics mix slowly between different modes of the data distribution. Assume the data distribution is composed of two modes with disjoint support. The weight for the first mode is \pi, and the second mode is 1 - \pi. When computing the score in the support of the first mode, we get …. When computing the score in the support of the second mode, we get …. In either case, the score does not depend on the weight of mode \pi. Since Langevin dynamics only use scores, it will never recover the correct weight. </a:t>
            </a:r>
          </a:p>
          <a:p>
            <a:endParaRPr lang="en-US"/>
          </a:p>
          <a:p>
            <a:r>
              <a:rPr lang="en-US"/>
              <a:t>In fact, Langevin dynamics require the density to be differentiable, which is not the case here. But we can imagine that when the two modes are connected but almost disjoint, it will take Langevin dynamics a very long time to recover the weight of modes.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42</a:t>
            </a:fld>
            <a:endParaRPr lang="en-US" altLang="x-none"/>
          </a:p>
        </p:txBody>
      </p:sp>
    </p:spTree>
    <p:extLst>
      <p:ext uri="{BB962C8B-B14F-4D97-AF65-F5344CB8AC3E}">
        <p14:creationId xmlns:p14="http://schemas.microsoft.com/office/powerpoint/2010/main" val="226442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Generative modeling is the task of learning a model of probability distribution from data. However, how can we represent a probability distribution? There are many ways, and generative models can be largely categorized according to this.</a:t>
            </a:r>
          </a:p>
          <a:p>
            <a:endParaRPr lang="en-US"/>
          </a:p>
          <a:p>
            <a:r>
              <a:rPr lang="en-US"/>
              <a:t>One common way of representing the probability distribution is the probability density function.</a:t>
            </a:r>
          </a:p>
          <a:p>
            <a:endParaRPr lang="en-US"/>
          </a:p>
          <a:p>
            <a:r>
              <a:rPr lang="en-US"/>
              <a:t>We have many popular density models that model the probability density function. They can be trained by maximum likelihood.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5</a:t>
            </a:fld>
            <a:endParaRPr lang="en-US" altLang="x-none"/>
          </a:p>
        </p:txBody>
      </p:sp>
    </p:spTree>
    <p:extLst>
      <p:ext uri="{BB962C8B-B14F-4D97-AF65-F5344CB8AC3E}">
        <p14:creationId xmlns:p14="http://schemas.microsoft.com/office/powerpoint/2010/main" val="2220050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addition to the probability density function, we can also use iid sampling process to represent a probability distribution.</a:t>
            </a:r>
          </a:p>
          <a:p>
            <a:endParaRPr lang="en-US"/>
          </a:p>
          <a:p>
            <a:r>
              <a:rPr lang="en-US"/>
              <a:t>In general, many sample generation processes can be viewed as first drawing \epsilon from a simple and well-known prior distribution p(\epsilon), and then mapping \epsilon through a deterministic transformation g_\theta to get a sample x. In order to model a sample generation process, we can simply model the deterministic transformation g_\theta.</a:t>
            </a:r>
          </a:p>
          <a:p>
            <a:endParaRPr lang="en-US"/>
          </a:p>
          <a:p>
            <a:r>
              <a:rPr lang="en-US"/>
              <a:t>The typical example of such a model is the generative adversarial networks. GANs can be learnt from data using adversarial training approaches.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6</a:t>
            </a:fld>
            <a:endParaRPr lang="en-US" altLang="x-none"/>
          </a:p>
        </p:txBody>
      </p:sp>
    </p:spTree>
    <p:extLst>
      <p:ext uri="{BB962C8B-B14F-4D97-AF65-F5344CB8AC3E}">
        <p14:creationId xmlns:p14="http://schemas.microsoft.com/office/powerpoint/2010/main" val="213700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addition to the probability density function, we can also use iid sampling process to represent a probability distribution.</a:t>
            </a:r>
          </a:p>
          <a:p>
            <a:endParaRPr lang="en-US"/>
          </a:p>
          <a:p>
            <a:r>
              <a:rPr lang="en-US"/>
              <a:t>In general, many sample generation processes can be viewed as first drawing \epsilon from a simple and well-known prior distribution p(\epsilon), and then mapping \epsilon through a deterministic transformation g_\theta to get a sample x. In order to model a sample generation process, we can simply model the deterministic transformation g_\theta.</a:t>
            </a:r>
          </a:p>
          <a:p>
            <a:endParaRPr lang="en-US"/>
          </a:p>
          <a:p>
            <a:r>
              <a:rPr lang="en-US"/>
              <a:t>The typical example of such a model is the generative adversarial networks. GANs can be learnt from data using adversarial training approaches.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7</a:t>
            </a:fld>
            <a:endParaRPr lang="en-US" altLang="x-none"/>
          </a:p>
        </p:txBody>
      </p:sp>
    </p:spTree>
    <p:extLst>
      <p:ext uri="{BB962C8B-B14F-4D97-AF65-F5344CB8AC3E}">
        <p14:creationId xmlns:p14="http://schemas.microsoft.com/office/powerpoint/2010/main" val="152996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talk, I am going to focus on another way of representing a probability distribution. Notice that when the pdf function is differentiable, we can compute the gradient of a probability density wrt the random variable. This gradient is widely known as the score function of a probability distribution.</a:t>
            </a:r>
          </a:p>
          <a:p>
            <a:endParaRPr lang="en-US"/>
          </a:p>
          <a:p>
            <a:r>
              <a:rPr lang="en-US"/>
              <a:t>In the following image, we show scores and probability density function together for a mixture of Gaussian. The pdf function is color coded, and darker colors indicate higher probability densities. The score is a vector field of gradients that point to directions where probability densities grow most quickly. </a:t>
            </a:r>
          </a:p>
          <a:p>
            <a:endParaRPr lang="en-US"/>
          </a:p>
          <a:p>
            <a:r>
              <a:rPr lang="en-US"/>
              <a:t>The relationship between score and probability density is analogous to the relationship between electric field and electric potential. We know that electric fields and electric potentials are just equivalent ways of describing the same physical phenonmenon. Intuitively, scores and probability densities are also equivalent ways of describing the same continuous probability distribution.</a:t>
            </a:r>
          </a:p>
          <a:p>
            <a:endParaRPr lang="en-US"/>
          </a:p>
          <a:p>
            <a:r>
              <a:rPr lang="en-US"/>
              <a:t>Also in the later part of the talk, we will also see how scores are related to the previous two representations of the probability distributions.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8</a:t>
            </a:fld>
            <a:endParaRPr lang="en-US" altLang="x-none"/>
          </a:p>
        </p:txBody>
      </p:sp>
    </p:spTree>
    <p:extLst>
      <p:ext uri="{BB962C8B-B14F-4D97-AF65-F5344CB8AC3E}">
        <p14:creationId xmlns:p14="http://schemas.microsoft.com/office/powerpoint/2010/main" val="268311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talk, I am going to focus on another way of representing a probability distribution. Notice that when the pdf function is differentiable, we can compute the gradient of a probability density wrt the random variable. This gradient is widely known as the score function of a probability distribution.</a:t>
            </a:r>
          </a:p>
          <a:p>
            <a:endParaRPr lang="en-US"/>
          </a:p>
          <a:p>
            <a:r>
              <a:rPr lang="en-US"/>
              <a:t>In the following image, we show scores and probability density function together for a mixture of Gaussian. The pdf function is color coded, and darker colors indicate higher probability densities. The score is a vector field of gradients that point to directions where probability densities grow most quickly. </a:t>
            </a:r>
          </a:p>
          <a:p>
            <a:endParaRPr lang="en-US"/>
          </a:p>
          <a:p>
            <a:r>
              <a:rPr lang="en-US"/>
              <a:t>The relationship between score and probability density is analogous to the relationship between electric field and electric potential. We know that electric fields and electric potentials are just equivalent ways of describing the same physical phenonmenon. Intuitively, scores and probability densities are also equivalent ways of describing the same continuous probability distribution.</a:t>
            </a:r>
          </a:p>
          <a:p>
            <a:endParaRPr lang="en-US"/>
          </a:p>
          <a:p>
            <a:r>
              <a:rPr lang="en-US"/>
              <a:t>Also in the later part of the talk, we will also see how scores are related to the previous two representations of the probability distributions.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9</a:t>
            </a:fld>
            <a:endParaRPr lang="en-US" altLang="x-none"/>
          </a:p>
        </p:txBody>
      </p:sp>
    </p:spTree>
    <p:extLst>
      <p:ext uri="{BB962C8B-B14F-4D97-AF65-F5344CB8AC3E}">
        <p14:creationId xmlns:p14="http://schemas.microsoft.com/office/powerpoint/2010/main" val="345302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why should we care about the score function instead of the probability density function?</a:t>
            </a:r>
            <a:r>
              <a:rPr lang="zh-CN" altLang="en-US"/>
              <a:t> </a:t>
            </a:r>
            <a:r>
              <a:rPr lang="en-US" altLang="zh-CN"/>
              <a:t>Let's</a:t>
            </a:r>
            <a:r>
              <a:rPr lang="zh-CN" altLang="en-US"/>
              <a:t> </a:t>
            </a:r>
            <a:r>
              <a:rPr lang="en-US" altLang="zh-CN"/>
              <a:t>consider learning a deep energy-based model.</a:t>
            </a:r>
            <a:endParaRPr lang="en-US"/>
          </a:p>
          <a:p>
            <a:endParaRPr lang="en-US"/>
          </a:p>
          <a:p>
            <a:r>
              <a:rPr lang="en-US"/>
              <a:t>A deep energy-based model is a model of probability density functions. It is defined by an arbitrary real-valued function f_\theta.</a:t>
            </a:r>
          </a:p>
          <a:p>
            <a:r>
              <a:rPr lang="en-US"/>
              <a:t>In order to define a probability distribution, we take the exponential of negative f_\theta to make it positive, and normalize it with a normalizing constant Z_\theta, which is commonly known as the partition function.</a:t>
            </a:r>
          </a:p>
          <a:p>
            <a:r>
              <a:rPr lang="en-US"/>
              <a:t>However, it’s usually hard to compute the partition function. Therefore, it’s usually treated as an unknown quantity. This is a very flexible model, but learning is tricky.</a:t>
            </a:r>
          </a:p>
          <a:p>
            <a:endParaRPr lang="en-US"/>
          </a:p>
          <a:p>
            <a:r>
              <a:rPr lang="en-US"/>
              <a:t>The typical way is maximizing the expected likelihood on the data distribution. Evaluating the expectation is easy because we can easily estimate it with samples. However, the likelihood involves the log partition function.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10</a:t>
            </a:fld>
            <a:endParaRPr lang="en-US" altLang="x-none"/>
          </a:p>
        </p:txBody>
      </p:sp>
    </p:spTree>
    <p:extLst>
      <p:ext uri="{BB962C8B-B14F-4D97-AF65-F5344CB8AC3E}">
        <p14:creationId xmlns:p14="http://schemas.microsoft.com/office/powerpoint/2010/main" val="1236431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792520"/>
            <a:ext cx="8229600" cy="618473"/>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0993"/>
            <a:ext cx="8229600" cy="461897"/>
          </a:xfrm>
          <a:prstGeom prst="rect">
            <a:avLst/>
          </a:prstGeom>
        </p:spPr>
        <p:txBody>
          <a:bodyPr>
            <a:noAutofit/>
          </a:bodyPr>
          <a:lstStyle>
            <a:lvl1pPr marL="0" indent="0" algn="ctr">
              <a:buNone/>
              <a:defRPr sz="2100" cap="small" spc="300">
                <a:solidFill>
                  <a:srgbClr val="A4001D"/>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97092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83"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83" y="2571750"/>
            <a:ext cx="2954337" cy="932975"/>
          </a:xfrm>
          <a:prstGeom prst="rect">
            <a:avLst/>
          </a:prstGeom>
        </p:spPr>
        <p:txBody>
          <a:bodyPr/>
          <a:lstStyle>
            <a:lvl1pPr marL="0" indent="0" algn="r">
              <a:buNone/>
              <a:defRPr sz="1200" cap="all" spc="300">
                <a:solidFill>
                  <a:srgbClr val="A4001D"/>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43323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dirty="0"/>
              <a:t>Click to edit Master title style</a:t>
            </a:r>
          </a:p>
        </p:txBody>
      </p:sp>
      <p:sp>
        <p:nvSpPr>
          <p:cNvPr id="7" name="Content Placeholder 6"/>
          <p:cNvSpPr>
            <a:spLocks noGrp="1"/>
          </p:cNvSpPr>
          <p:nvPr>
            <p:ph sz="quarter" idx="10"/>
          </p:nvPr>
        </p:nvSpPr>
        <p:spPr>
          <a:xfrm>
            <a:off x="955683" y="908685"/>
            <a:ext cx="7700963"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26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306E54C7-70A2-784D-BD78-98420C8A6E53}"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33"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908685"/>
            <a:ext cx="3779838"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356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8"/>
            <a:ext cx="7707862"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33" y="2841316"/>
            <a:ext cx="7707313"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7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33"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2837497"/>
            <a:ext cx="3779838" cy="183023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912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33" y="908687"/>
            <a:ext cx="3787775"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955683" y="2840613"/>
            <a:ext cx="3781425"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2840613"/>
            <a:ext cx="3779838"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56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83"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83" y="2571750"/>
            <a:ext cx="2954337" cy="932975"/>
          </a:xfrm>
          <a:prstGeom prst="rect">
            <a:avLst/>
          </a:prstGeom>
        </p:spPr>
        <p:txBody>
          <a:bodyPr/>
          <a:lstStyle>
            <a:lvl1pPr marL="0" indent="0" algn="r">
              <a:buNone/>
              <a:defRPr sz="1200" cap="all" spc="300">
                <a:solidFill>
                  <a:srgbClr val="A4001D"/>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71685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83" y="908685"/>
            <a:ext cx="7700963"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38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83" y="908685"/>
            <a:ext cx="7700963" cy="3759042"/>
          </a:xfrm>
        </p:spPr>
        <p:txBody>
          <a:bodyPr/>
          <a:lstStyle>
            <a:lvl2pPr marL="0" indent="0">
              <a:buFont typeface="Arial"/>
              <a:buNone/>
              <a:defRPr baseline="0"/>
            </a:lvl2pPr>
            <a:lvl3pPr marL="344480" indent="0">
              <a:buNone/>
              <a:defRPr/>
            </a:lvl3pPr>
            <a:lvl4pPr marL="687370" indent="0">
              <a:buNone/>
              <a:defRPr/>
            </a:lvl4pPr>
            <a:lvl5pPr marL="1031849" indent="0">
              <a:buNone/>
              <a:defRPr/>
            </a:lvl5pPr>
          </a:lstStyle>
          <a:p>
            <a:pPr lvl="0"/>
            <a:r>
              <a:rPr lang="en-US"/>
              <a:t>Click to edit Master text styles</a:t>
            </a:r>
          </a:p>
        </p:txBody>
      </p:sp>
    </p:spTree>
    <p:extLst>
      <p:ext uri="{BB962C8B-B14F-4D97-AF65-F5344CB8AC3E}">
        <p14:creationId xmlns:p14="http://schemas.microsoft.com/office/powerpoint/2010/main" val="76531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D58C46F2-E151-ED4C-A683-FA65171C5E47}"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33"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8"/>
            <a:ext cx="7707862"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33" y="2841316"/>
            <a:ext cx="7707313"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12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33"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92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33" y="908687"/>
            <a:ext cx="3787775"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83" y="2840613"/>
            <a:ext cx="3781425"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4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4811716"/>
            <a:ext cx="20462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800558"/>
            <a:ext cx="8229600" cy="618473"/>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9031"/>
            <a:ext cx="8229600" cy="461897"/>
          </a:xfrm>
          <a:prstGeom prst="rect">
            <a:avLst/>
          </a:prstGeom>
        </p:spPr>
        <p:txBody>
          <a:bodyPr>
            <a:noAutofit/>
          </a:bodyPr>
          <a:lstStyle>
            <a:lvl1pPr marL="0" indent="0" algn="ctr">
              <a:buNone/>
              <a:defRPr sz="2100" cap="small" spc="300">
                <a:solidFill>
                  <a:srgbClr val="A4001D"/>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399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
          <p:cNvSpPr>
            <a:spLocks noGrp="1"/>
          </p:cNvSpPr>
          <p:nvPr>
            <p:ph type="title"/>
          </p:nvPr>
        </p:nvSpPr>
        <p:spPr bwMode="auto">
          <a:xfrm>
            <a:off x="949331" y="358776"/>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31" y="903288"/>
            <a:ext cx="7707313" cy="37639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4"/>
          </p:nvPr>
        </p:nvSpPr>
        <p:spPr>
          <a:xfrm>
            <a:off x="109544" y="4811715"/>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3D573947-8201-7144-B97E-DA46A58D9E88}" type="slidenum">
              <a:rPr lang="en-US" altLang="x-none"/>
              <a:pPr/>
              <a:t>‹#›</a:t>
            </a:fld>
            <a:endParaRPr lang="en-US" altLang="x-none"/>
          </a:p>
        </p:txBody>
      </p:sp>
      <p:sp>
        <p:nvSpPr>
          <p:cNvPr id="10" name="Rectangle 9"/>
          <p:cNvSpPr/>
          <p:nvPr/>
        </p:nvSpPr>
        <p:spPr>
          <a:xfrm>
            <a:off x="0" y="1"/>
            <a:ext cx="457200" cy="5149850"/>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pic>
        <p:nvPicPr>
          <p:cNvPr id="1030" name="Picture 10" title="Stanford University"/>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21531" y="4856163"/>
            <a:ext cx="154622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Lst>
  <p:hf hdr="0" ftr="0" dt="0"/>
  <p:txStyles>
    <p:titleStyle>
      <a:lvl1pPr algn="l" defTabSz="457189"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189"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378"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566"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754"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18" indent="-288918" algn="l" defTabSz="457189"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949331" y="358776"/>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31" y="903288"/>
            <a:ext cx="7707313" cy="376396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09544" y="4811715"/>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69E32866-6C91-7B46-BDAB-456EA3891C3D}" type="slidenum">
              <a:rPr lang="en-US" altLang="x-none"/>
              <a:pPr/>
              <a:t>‹#›</a:t>
            </a:fld>
            <a:endParaRPr lang="en-US" altLang="x-none"/>
          </a:p>
        </p:txBody>
      </p:sp>
      <p:sp>
        <p:nvSpPr>
          <p:cNvPr id="7" name="Rectangle 6"/>
          <p:cNvSpPr/>
          <p:nvPr/>
        </p:nvSpPr>
        <p:spPr>
          <a:xfrm>
            <a:off x="-11113" y="0"/>
            <a:ext cx="9155113" cy="3429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8C1515"/>
              </a:solidFill>
              <a:latin typeface="Arial"/>
            </a:endParaRPr>
          </a:p>
        </p:txBody>
      </p:sp>
      <p:pic>
        <p:nvPicPr>
          <p:cNvPr id="5126" name="Picture 10" title="Stanford University"/>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21531" y="4856163"/>
            <a:ext cx="154622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Lst>
  <p:hf hdr="0" ftr="0" dt="0"/>
  <p:txStyles>
    <p:titleStyle>
      <a:lvl1pPr algn="l" defTabSz="457189"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189"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378"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566"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754"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892" indent="-342892" algn="l" defTabSz="457189" rtl="0" eaLnBrk="0" fontAlgn="base" hangingPunct="0">
        <a:spcBef>
          <a:spcPct val="20000"/>
        </a:spcBef>
        <a:spcAft>
          <a:spcPct val="0"/>
        </a:spcAft>
        <a:buFont typeface="Arial" charset="0"/>
        <a:defRPr sz="1600" kern="1200" cap="small" spc="20">
          <a:solidFill>
            <a:schemeClr val="tx1"/>
          </a:solidFill>
          <a:latin typeface="Arial"/>
          <a:ea typeface="ＭＳ Ｐゴシック" charset="0"/>
          <a:cs typeface="ＭＳ Ｐゴシック" charset="0"/>
        </a:defRPr>
      </a:lvl1pPr>
      <a:lvl2pPr marL="288918" indent="-288918" algn="l" defTabSz="457189" rtl="0" eaLnBrk="0" fontAlgn="base" hangingPunct="0">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0" fontAlgn="base" hangingPunct="0">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0" fontAlgn="base" hangingPunct="0">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0" fontAlgn="base" hangingPunct="0">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openxmlformats.org/officeDocument/2006/relationships/image" Target="../media/image25.emf"/><Relationship Id="rId7" Type="http://schemas.openxmlformats.org/officeDocument/2006/relationships/image" Target="../media/image220.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11" Type="http://schemas.openxmlformats.org/officeDocument/2006/relationships/image" Target="../media/image27.png"/><Relationship Id="rId10" Type="http://schemas.openxmlformats.org/officeDocument/2006/relationships/image" Target="../media/image26.emf"/><Relationship Id="rId4" Type="http://schemas.openxmlformats.org/officeDocument/2006/relationships/image" Target="../media/image13.png"/><Relationship Id="rId9" Type="http://schemas.openxmlformats.org/officeDocument/2006/relationships/image" Target="../media/image240.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emf"/><Relationship Id="rId7" Type="http://schemas.openxmlformats.org/officeDocument/2006/relationships/image" Target="../media/image220.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11" Type="http://schemas.openxmlformats.org/officeDocument/2006/relationships/image" Target="../media/image30.png"/><Relationship Id="rId10" Type="http://schemas.openxmlformats.org/officeDocument/2006/relationships/image" Target="../media/image26.emf"/><Relationship Id="rId4" Type="http://schemas.openxmlformats.org/officeDocument/2006/relationships/image" Target="../media/image13.png"/><Relationship Id="rId9" Type="http://schemas.openxmlformats.org/officeDocument/2006/relationships/image" Target="../media/image24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tiff"/></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tiff"/><Relationship Id="rId7"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tiff"/><Relationship Id="rId10" Type="http://schemas.openxmlformats.org/officeDocument/2006/relationships/image" Target="../media/image42.png"/><Relationship Id="rId4" Type="http://schemas.openxmlformats.org/officeDocument/2006/relationships/image" Target="../media/image36.tiff"/><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340.png"/><Relationship Id="rId18" Type="http://schemas.openxmlformats.org/officeDocument/2006/relationships/image" Target="../media/image53.emf"/><Relationship Id="rId26" Type="http://schemas.openxmlformats.org/officeDocument/2006/relationships/image" Target="../media/image61.emf"/><Relationship Id="rId3" Type="http://schemas.openxmlformats.org/officeDocument/2006/relationships/image" Target="../media/image241.png"/><Relationship Id="rId21" Type="http://schemas.openxmlformats.org/officeDocument/2006/relationships/image" Target="../media/image56.emf"/><Relationship Id="rId7" Type="http://schemas.openxmlformats.org/officeDocument/2006/relationships/image" Target="../media/image280.png"/><Relationship Id="rId12" Type="http://schemas.openxmlformats.org/officeDocument/2006/relationships/image" Target="../media/image330.png"/><Relationship Id="rId17" Type="http://schemas.openxmlformats.org/officeDocument/2006/relationships/image" Target="../media/image52.emf"/><Relationship Id="rId25" Type="http://schemas.openxmlformats.org/officeDocument/2006/relationships/image" Target="../media/image60.png"/><Relationship Id="rId2" Type="http://schemas.openxmlformats.org/officeDocument/2006/relationships/notesSlide" Target="../notesSlides/notesSlide15.xml"/><Relationship Id="rId16" Type="http://schemas.openxmlformats.org/officeDocument/2006/relationships/image" Target="../media/image370.png"/><Relationship Id="rId20" Type="http://schemas.openxmlformats.org/officeDocument/2006/relationships/image" Target="../media/image55.emf"/><Relationship Id="rId1" Type="http://schemas.openxmlformats.org/officeDocument/2006/relationships/slideLayout" Target="../slideLayouts/slideLayout3.xml"/><Relationship Id="rId6" Type="http://schemas.openxmlformats.org/officeDocument/2006/relationships/image" Target="../media/image270.png"/><Relationship Id="rId11" Type="http://schemas.openxmlformats.org/officeDocument/2006/relationships/image" Target="../media/image320.png"/><Relationship Id="rId24" Type="http://schemas.openxmlformats.org/officeDocument/2006/relationships/image" Target="../media/image59.emf"/><Relationship Id="rId5" Type="http://schemas.openxmlformats.org/officeDocument/2006/relationships/image" Target="../media/image26.png"/><Relationship Id="rId15" Type="http://schemas.openxmlformats.org/officeDocument/2006/relationships/image" Target="../media/image360.png"/><Relationship Id="rId23" Type="http://schemas.openxmlformats.org/officeDocument/2006/relationships/image" Target="../media/image58.emf"/><Relationship Id="rId19" Type="http://schemas.openxmlformats.org/officeDocument/2006/relationships/image" Target="../media/image54.emf"/><Relationship Id="rId4" Type="http://schemas.openxmlformats.org/officeDocument/2006/relationships/image" Target="../media/image250.png"/><Relationship Id="rId9" Type="http://schemas.openxmlformats.org/officeDocument/2006/relationships/image" Target="../media/image51.emf"/><Relationship Id="rId14" Type="http://schemas.openxmlformats.org/officeDocument/2006/relationships/image" Target="../media/image350.png"/><Relationship Id="rId22" Type="http://schemas.openxmlformats.org/officeDocument/2006/relationships/image" Target="../media/image57.emf"/></Relationships>
</file>

<file path=ppt/slides/_rels/slide18.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63.emf"/></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69.png"/><Relationship Id="rId7" Type="http://schemas.openxmlformats.org/officeDocument/2006/relationships/image" Target="../media/image74.png"/><Relationship Id="rId12" Type="http://schemas.openxmlformats.org/officeDocument/2006/relationships/image" Target="../media/image82.png"/><Relationship Id="rId2" Type="http://schemas.openxmlformats.org/officeDocument/2006/relationships/image" Target="../media/image68.jp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81.png"/><Relationship Id="rId5" Type="http://schemas.openxmlformats.org/officeDocument/2006/relationships/image" Target="../media/image72.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0.png"/><Relationship Id="rId9" Type="http://schemas.openxmlformats.org/officeDocument/2006/relationships/image" Target="../media/image79.png"/><Relationship Id="rId14"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8.png"/><Relationship Id="rId2" Type="http://schemas.openxmlformats.org/officeDocument/2006/relationships/image" Target="../media/image68.jp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87.png"/><Relationship Id="rId5" Type="http://schemas.openxmlformats.org/officeDocument/2006/relationships/image" Target="../media/image71.png"/><Relationship Id="rId10" Type="http://schemas.openxmlformats.org/officeDocument/2006/relationships/image" Target="../media/image86.png"/><Relationship Id="rId4" Type="http://schemas.openxmlformats.org/officeDocument/2006/relationships/image" Target="../media/image70.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890.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50.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62.emf"/><Relationship Id="rId7"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104.emf"/><Relationship Id="rId4" Type="http://schemas.openxmlformats.org/officeDocument/2006/relationships/image" Target="../media/image63.emf"/><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64.emf"/><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4.emf"/><Relationship Id="rId9" Type="http://schemas.openxmlformats.org/officeDocument/2006/relationships/image" Target="../media/image110.pn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070.png"/><Relationship Id="rId7" Type="http://schemas.openxmlformats.org/officeDocument/2006/relationships/image" Target="../media/image118.em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090.png"/><Relationship Id="rId4" Type="http://schemas.openxmlformats.org/officeDocument/2006/relationships/image" Target="../media/image1080.png"/></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21.emf"/><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3" Type="http://schemas.openxmlformats.org/officeDocument/2006/relationships/image" Target="../media/image340.png"/><Relationship Id="rId18" Type="http://schemas.openxmlformats.org/officeDocument/2006/relationships/image" Target="../media/image123.emf"/><Relationship Id="rId3" Type="http://schemas.openxmlformats.org/officeDocument/2006/relationships/image" Target="../media/image122.emf"/><Relationship Id="rId21" Type="http://schemas.openxmlformats.org/officeDocument/2006/relationships/image" Target="../media/image126.emf"/><Relationship Id="rId12" Type="http://schemas.openxmlformats.org/officeDocument/2006/relationships/image" Target="../media/image330.png"/><Relationship Id="rId17" Type="http://schemas.openxmlformats.org/officeDocument/2006/relationships/image" Target="../media/image51.emf"/><Relationship Id="rId2" Type="http://schemas.openxmlformats.org/officeDocument/2006/relationships/notesSlide" Target="../notesSlides/notesSlide22.xml"/><Relationship Id="rId16" Type="http://schemas.openxmlformats.org/officeDocument/2006/relationships/image" Target="../media/image370.png"/><Relationship Id="rId20" Type="http://schemas.openxmlformats.org/officeDocument/2006/relationships/image" Target="../media/image125.emf"/><Relationship Id="rId1" Type="http://schemas.openxmlformats.org/officeDocument/2006/relationships/slideLayout" Target="../slideLayouts/slideLayout3.xml"/><Relationship Id="rId11" Type="http://schemas.openxmlformats.org/officeDocument/2006/relationships/image" Target="../media/image320.png"/><Relationship Id="rId15" Type="http://schemas.openxmlformats.org/officeDocument/2006/relationships/image" Target="../media/image360.png"/><Relationship Id="rId23" Type="http://schemas.openxmlformats.org/officeDocument/2006/relationships/image" Target="../media/image128.emf"/><Relationship Id="rId19" Type="http://schemas.openxmlformats.org/officeDocument/2006/relationships/image" Target="../media/image124.emf"/><Relationship Id="rId14" Type="http://schemas.openxmlformats.org/officeDocument/2006/relationships/image" Target="../media/image350.png"/><Relationship Id="rId22" Type="http://schemas.openxmlformats.org/officeDocument/2006/relationships/image" Target="../media/image127.emf"/></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94.pn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3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133.pn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 Type="http://schemas.openxmlformats.org/officeDocument/2006/relationships/notesSlide" Target="../notesSlides/notesSlide24.xml"/><Relationship Id="rId16"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38.tiff"/><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36.tiff"/><Relationship Id="rId9" Type="http://schemas.openxmlformats.org/officeDocument/2006/relationships/image" Target="../media/image137.png"/><Relationship Id="rId14" Type="http://schemas.openxmlformats.org/officeDocument/2006/relationships/image" Target="../media/image142.png"/></Relationships>
</file>

<file path=ppt/slides/_rels/slide3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microsoft.com/office/2007/relationships/media" Target="../media/media2.mp4"/><Relationship Id="rId7" Type="http://schemas.openxmlformats.org/officeDocument/2006/relationships/image" Target="../media/image36.tiff"/><Relationship Id="rId12" Type="http://schemas.openxmlformats.org/officeDocument/2006/relationships/image" Target="../media/image1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5.xml"/><Relationship Id="rId11" Type="http://schemas.openxmlformats.org/officeDocument/2006/relationships/image" Target="../media/image149.png"/><Relationship Id="rId5" Type="http://schemas.openxmlformats.org/officeDocument/2006/relationships/slideLayout" Target="../slideLayouts/slideLayout3.xml"/><Relationship Id="rId10" Type="http://schemas.openxmlformats.org/officeDocument/2006/relationships/image" Target="../media/image148.png"/><Relationship Id="rId4" Type="http://schemas.openxmlformats.org/officeDocument/2006/relationships/video" Target="../media/media2.mp4"/><Relationship Id="rId9" Type="http://schemas.openxmlformats.org/officeDocument/2006/relationships/image" Target="../media/image147.png"/></Relationships>
</file>

<file path=ppt/slides/_rels/slide3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450.png"/><Relationship Id="rId7"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54.emf"/><Relationship Id="rId11" Type="http://schemas.openxmlformats.org/officeDocument/2006/relationships/image" Target="../media/image159.png"/><Relationship Id="rId5" Type="http://schemas.openxmlformats.org/officeDocument/2006/relationships/image" Target="../media/image153.emf"/><Relationship Id="rId10" Type="http://schemas.openxmlformats.org/officeDocument/2006/relationships/image" Target="../media/image158.png"/><Relationship Id="rId4" Type="http://schemas.openxmlformats.org/officeDocument/2006/relationships/image" Target="../media/image152.emf"/><Relationship Id="rId9" Type="http://schemas.openxmlformats.org/officeDocument/2006/relationships/image" Target="../media/image157.png"/></Relationships>
</file>

<file path=ppt/slides/_rels/slide36.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18" Type="http://schemas.openxmlformats.org/officeDocument/2006/relationships/image" Target="../media/image160.gif"/><Relationship Id="rId3" Type="http://schemas.openxmlformats.org/officeDocument/2006/relationships/image" Target="../media/image133.pn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 Type="http://schemas.openxmlformats.org/officeDocument/2006/relationships/notesSlide" Target="../notesSlides/notesSlide27.xml"/><Relationship Id="rId16"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38.tiff"/><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36.tiff"/><Relationship Id="rId9" Type="http://schemas.openxmlformats.org/officeDocument/2006/relationships/image" Target="../media/image137.png"/><Relationship Id="rId14" Type="http://schemas.openxmlformats.org/officeDocument/2006/relationships/image" Target="../media/image142.png"/></Relationships>
</file>

<file path=ppt/slides/_rels/slide3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63.tiff"/><Relationship Id="rId7" Type="http://schemas.openxmlformats.org/officeDocument/2006/relationships/image" Target="../media/image167.tiff"/><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66.tiff"/><Relationship Id="rId5" Type="http://schemas.openxmlformats.org/officeDocument/2006/relationships/image" Target="../media/image165.png"/><Relationship Id="rId4" Type="http://schemas.openxmlformats.org/officeDocument/2006/relationships/image" Target="../media/image164.em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69.png"/></Relationships>
</file>

<file path=ppt/slides/_rels/slide41.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7.tiff"/><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4.png"/></Relationships>
</file>

<file path=ppt/slides/_rels/slide4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4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emf"/><Relationship Id="rId7"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457200" y="1417178"/>
            <a:ext cx="8229600" cy="619125"/>
          </a:xfrm>
        </p:spPr>
        <p:txBody>
          <a:bodyPr/>
          <a:lstStyle/>
          <a:p>
            <a:r>
              <a:rPr lang="en-US" altLang="x-none" b="1">
                <a:latin typeface="Arial" charset="0"/>
                <a:ea typeface="ＭＳ Ｐゴシック" charset="-128"/>
              </a:rPr>
              <a:t>Score-Based Models</a:t>
            </a:r>
          </a:p>
        </p:txBody>
      </p:sp>
      <p:sp>
        <p:nvSpPr>
          <p:cNvPr id="4" name="Subtitle 3"/>
          <p:cNvSpPr>
            <a:spLocks noGrp="1"/>
          </p:cNvSpPr>
          <p:nvPr>
            <p:ph type="subTitle" idx="1"/>
          </p:nvPr>
        </p:nvSpPr>
        <p:spPr>
          <a:xfrm>
            <a:off x="457200" y="2586681"/>
            <a:ext cx="8229600" cy="461963"/>
          </a:xfrm>
        </p:spPr>
        <p:txBody>
          <a:bodyPr/>
          <a:lstStyle/>
          <a:p>
            <a:pPr fontAlgn="auto">
              <a:spcAft>
                <a:spcPts val="0"/>
              </a:spcAft>
              <a:defRPr/>
            </a:pPr>
            <a:r>
              <a:rPr lang="en-US" b="1" dirty="0"/>
              <a:t>lecture 13</a:t>
            </a:r>
            <a:endParaRPr lang="en-US" dirty="0"/>
          </a:p>
          <a:p>
            <a:pPr fontAlgn="auto">
              <a:spcAft>
                <a:spcPts val="0"/>
              </a:spcAft>
              <a:defRPr/>
            </a:pPr>
            <a:endParaRPr lang="en-US" dirty="0">
              <a:solidFill>
                <a:schemeClr val="bg2"/>
              </a:solidFill>
              <a:ea typeface="+mn-ea"/>
              <a:cs typeface="+mn-cs"/>
            </a:endParaRPr>
          </a:p>
        </p:txBody>
      </p:sp>
      <p:sp>
        <p:nvSpPr>
          <p:cNvPr id="3" name="Text Placeholder 2">
            <a:extLst>
              <a:ext uri="{FF2B5EF4-FFF2-40B4-BE49-F238E27FC236}">
                <a16:creationId xmlns:a16="http://schemas.microsoft.com/office/drawing/2014/main" id="{4BF4C499-82AC-9444-9F9E-F41D483BE2CB}"/>
              </a:ext>
            </a:extLst>
          </p:cNvPr>
          <p:cNvSpPr>
            <a:spLocks noGrp="1"/>
          </p:cNvSpPr>
          <p:nvPr>
            <p:ph type="body" sz="quarter" idx="18"/>
          </p:nvPr>
        </p:nvSpPr>
        <p:spPr>
          <a:xfrm>
            <a:off x="1542256" y="3496152"/>
            <a:ext cx="6059488" cy="205740"/>
          </a:xfrm>
        </p:spPr>
        <p:txBody>
          <a:bodyPr/>
          <a:lstStyle/>
          <a:p>
            <a:r>
              <a:rPr lang="en-US"/>
              <a:t>CS236: Deep Generative Models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458B-0CC1-CD47-8E5F-512DDF13B415}"/>
              </a:ext>
            </a:extLst>
          </p:cNvPr>
          <p:cNvSpPr>
            <a:spLocks noGrp="1"/>
          </p:cNvSpPr>
          <p:nvPr>
            <p:ph type="title"/>
          </p:nvPr>
        </p:nvSpPr>
        <p:spPr/>
        <p:txBody>
          <a:bodyPr/>
          <a:lstStyle/>
          <a:p>
            <a:r>
              <a:rPr lang="en-US"/>
              <a:t>Recap on energy-based models</a:t>
            </a:r>
          </a:p>
        </p:txBody>
      </p:sp>
      <p:sp>
        <p:nvSpPr>
          <p:cNvPr id="3" name="Content Placeholder 2">
            <a:extLst>
              <a:ext uri="{FF2B5EF4-FFF2-40B4-BE49-F238E27FC236}">
                <a16:creationId xmlns:a16="http://schemas.microsoft.com/office/drawing/2014/main" id="{599C0492-C597-F04E-9947-9BD8101E6F7D}"/>
              </a:ext>
            </a:extLst>
          </p:cNvPr>
          <p:cNvSpPr>
            <a:spLocks noGrp="1"/>
          </p:cNvSpPr>
          <p:nvPr>
            <p:ph sz="quarter" idx="10"/>
          </p:nvPr>
        </p:nvSpPr>
        <p:spPr>
          <a:xfrm>
            <a:off x="955682" y="908685"/>
            <a:ext cx="7700963" cy="3759042"/>
          </a:xfrm>
        </p:spPr>
        <p:txBody>
          <a:bodyPr/>
          <a:lstStyle/>
          <a:p>
            <a:pPr marL="285743" indent="-285743">
              <a:buFont typeface="Arial" panose="020B0604020202020204" pitchFamily="34" charset="0"/>
              <a:buChar char="•"/>
            </a:pPr>
            <a:r>
              <a:rPr lang="en-US"/>
              <a:t>Deep Energy-Based models (EBMs)</a:t>
            </a:r>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r>
              <a:rPr lang="en-US"/>
              <a:t>Maximum likelihood training:</a:t>
            </a:r>
          </a:p>
          <a:p>
            <a:pPr marL="512750" lvl="2" indent="-285743">
              <a:buFont typeface="Arial" panose="020B0604020202020204" pitchFamily="34" charset="0"/>
              <a:buChar char="•"/>
            </a:pPr>
            <a:r>
              <a:rPr lang="en-US"/>
              <a:t>Contrastive divergence</a:t>
            </a:r>
          </a:p>
          <a:p>
            <a:pPr marL="512750" lvl="2" indent="-285743">
              <a:buFont typeface="Arial" panose="020B0604020202020204" pitchFamily="34" charset="0"/>
              <a:buChar char="•"/>
            </a:pPr>
            <a:endParaRPr lang="en-US"/>
          </a:p>
          <a:p>
            <a:pPr marL="512750" lvl="2" indent="-285743">
              <a:buFont typeface="Arial" panose="020B0604020202020204" pitchFamily="34" charset="0"/>
              <a:buChar char="•"/>
            </a:pPr>
            <a:endParaRPr lang="en-US"/>
          </a:p>
          <a:p>
            <a:pPr marL="512750" lvl="2" indent="-285743">
              <a:buFont typeface="Arial" panose="020B0604020202020204" pitchFamily="34" charset="0"/>
              <a:buChar char="•"/>
            </a:pPr>
            <a:r>
              <a:rPr lang="en-US"/>
              <a:t>Requires iterative sampling during training</a:t>
            </a:r>
          </a:p>
          <a:p>
            <a:pPr marL="344480" lvl="2" indent="0">
              <a:buNone/>
            </a:pPr>
            <a:endParaRPr lang="en-US"/>
          </a:p>
          <a:p>
            <a:pPr>
              <a:buFont typeface="Arial" panose="020B0604020202020204" pitchFamily="34" charset="0"/>
              <a:buChar char="•"/>
            </a:pPr>
            <a:endParaRPr lang="en-US"/>
          </a:p>
          <a:p>
            <a:pPr marL="0" indent="0"/>
            <a:endParaRPr lang="en-US"/>
          </a:p>
          <a:p>
            <a:pPr marL="285743" indent="-285743">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8" name="Picture 7">
            <a:extLst>
              <a:ext uri="{FF2B5EF4-FFF2-40B4-BE49-F238E27FC236}">
                <a16:creationId xmlns:a16="http://schemas.microsoft.com/office/drawing/2014/main" id="{375E206F-ABD3-4343-A08A-FFC2DA203D03}"/>
              </a:ext>
            </a:extLst>
          </p:cNvPr>
          <p:cNvPicPr>
            <a:picLocks noChangeAspect="1"/>
          </p:cNvPicPr>
          <p:nvPr/>
        </p:nvPicPr>
        <p:blipFill>
          <a:blip r:embed="rId3"/>
          <a:stretch>
            <a:fillRect/>
          </a:stretch>
        </p:blipFill>
        <p:spPr>
          <a:xfrm>
            <a:off x="2656117" y="1329156"/>
            <a:ext cx="1157306" cy="283578"/>
          </a:xfrm>
          <a:prstGeom prst="rect">
            <a:avLst/>
          </a:prstGeom>
        </p:spPr>
      </p:pic>
      <p:pic>
        <p:nvPicPr>
          <p:cNvPr id="9" name="Picture 8">
            <a:extLst>
              <a:ext uri="{FF2B5EF4-FFF2-40B4-BE49-F238E27FC236}">
                <a16:creationId xmlns:a16="http://schemas.microsoft.com/office/drawing/2014/main" id="{244319FF-68BA-C549-8B25-E527B82F1DC2}"/>
              </a:ext>
            </a:extLst>
          </p:cNvPr>
          <p:cNvPicPr>
            <a:picLocks noChangeAspect="1"/>
          </p:cNvPicPr>
          <p:nvPr/>
        </p:nvPicPr>
        <p:blipFill>
          <a:blip r:embed="rId4"/>
          <a:srcRect/>
          <a:stretch/>
        </p:blipFill>
        <p:spPr>
          <a:xfrm>
            <a:off x="2402505" y="1864561"/>
            <a:ext cx="1670043" cy="704426"/>
          </a:xfrm>
          <a:prstGeom prst="rect">
            <a:avLst/>
          </a:prstGeom>
        </p:spPr>
      </p:pic>
      <p:grpSp>
        <p:nvGrpSpPr>
          <p:cNvPr id="12" name="Group 11">
            <a:extLst>
              <a:ext uri="{FF2B5EF4-FFF2-40B4-BE49-F238E27FC236}">
                <a16:creationId xmlns:a16="http://schemas.microsoft.com/office/drawing/2014/main" id="{5E3C504F-3A89-0145-8519-D1BF68B946B2}"/>
              </a:ext>
            </a:extLst>
          </p:cNvPr>
          <p:cNvGrpSpPr/>
          <p:nvPr/>
        </p:nvGrpSpPr>
        <p:grpSpPr>
          <a:xfrm>
            <a:off x="4916778" y="1290214"/>
            <a:ext cx="1955756" cy="1366212"/>
            <a:chOff x="1985684" y="1276675"/>
            <a:chExt cx="2355852" cy="1645703"/>
          </a:xfrm>
        </p:grpSpPr>
        <p:grpSp>
          <p:nvGrpSpPr>
            <p:cNvPr id="14" name="Group 13">
              <a:extLst>
                <a:ext uri="{FF2B5EF4-FFF2-40B4-BE49-F238E27FC236}">
                  <a16:creationId xmlns:a16="http://schemas.microsoft.com/office/drawing/2014/main" id="{6A0D6DCE-CAC7-934B-BD39-398F3B533FCF}"/>
                </a:ext>
              </a:extLst>
            </p:cNvPr>
            <p:cNvGrpSpPr/>
            <p:nvPr/>
          </p:nvGrpSpPr>
          <p:grpSpPr>
            <a:xfrm>
              <a:off x="1985684" y="1466501"/>
              <a:ext cx="312420" cy="1205865"/>
              <a:chOff x="1927860" y="1645920"/>
              <a:chExt cx="312420" cy="1205865"/>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C9940CE3-2644-8640-ADF2-82CC60957AAB}"/>
                      </a:ext>
                    </a:extLst>
                  </p:cNvPr>
                  <p:cNvSpPr/>
                  <p:nvPr/>
                </p:nvSpPr>
                <p:spPr>
                  <a:xfrm>
                    <a:off x="1927860" y="1645920"/>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8" name="Oval 7">
                    <a:extLst>
                      <a:ext uri="{FF2B5EF4-FFF2-40B4-BE49-F238E27FC236}">
                        <a16:creationId xmlns:a16="http://schemas.microsoft.com/office/drawing/2014/main" id="{18AAE676-CF75-6440-B5A7-3B40CD1BB8E5}"/>
                      </a:ext>
                    </a:extLst>
                  </p:cNvPr>
                  <p:cNvSpPr>
                    <a:spLocks noRot="1" noChangeAspect="1" noMove="1" noResize="1" noEditPoints="1" noAdjustHandles="1" noChangeArrowheads="1" noChangeShapeType="1" noTextEdit="1"/>
                  </p:cNvSpPr>
                  <p:nvPr/>
                </p:nvSpPr>
                <p:spPr>
                  <a:xfrm>
                    <a:off x="1927860" y="1645920"/>
                    <a:ext cx="312420" cy="312420"/>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11EB73E9-BFD2-1A43-9EA2-5D8526B94D6B}"/>
                      </a:ext>
                    </a:extLst>
                  </p:cNvPr>
                  <p:cNvSpPr/>
                  <p:nvPr/>
                </p:nvSpPr>
                <p:spPr>
                  <a:xfrm>
                    <a:off x="1927860" y="2099527"/>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9" name="Oval 8">
                    <a:extLst>
                      <a:ext uri="{FF2B5EF4-FFF2-40B4-BE49-F238E27FC236}">
                        <a16:creationId xmlns:a16="http://schemas.microsoft.com/office/drawing/2014/main" id="{80D3DF5E-321D-9A41-88DC-50E4D4035D1C}"/>
                      </a:ext>
                    </a:extLst>
                  </p:cNvPr>
                  <p:cNvSpPr>
                    <a:spLocks noRot="1" noChangeAspect="1" noMove="1" noResize="1" noEditPoints="1" noAdjustHandles="1" noChangeArrowheads="1" noChangeShapeType="1" noTextEdit="1"/>
                  </p:cNvSpPr>
                  <p:nvPr/>
                </p:nvSpPr>
                <p:spPr>
                  <a:xfrm>
                    <a:off x="1927860" y="2099527"/>
                    <a:ext cx="312420" cy="312420"/>
                  </a:xfrm>
                  <a:prstGeom prst="ellips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08D8196E-145C-E44E-9095-F7E020E11D5E}"/>
                      </a:ext>
                    </a:extLst>
                  </p:cNvPr>
                  <p:cNvSpPr/>
                  <p:nvPr/>
                </p:nvSpPr>
                <p:spPr>
                  <a:xfrm>
                    <a:off x="1927860" y="2539365"/>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3</m:t>
                              </m:r>
                            </m:sub>
                          </m:sSub>
                        </m:oMath>
                      </m:oMathPara>
                    </a14:m>
                    <a:endParaRPr lang="en-US"/>
                  </a:p>
                </p:txBody>
              </p:sp>
            </mc:Choice>
            <mc:Fallback xmlns="">
              <p:sp>
                <p:nvSpPr>
                  <p:cNvPr id="10" name="Oval 9">
                    <a:extLst>
                      <a:ext uri="{FF2B5EF4-FFF2-40B4-BE49-F238E27FC236}">
                        <a16:creationId xmlns:a16="http://schemas.microsoft.com/office/drawing/2014/main" id="{7A866B02-2B9D-8B4F-8445-1B8697E2B767}"/>
                      </a:ext>
                    </a:extLst>
                  </p:cNvPr>
                  <p:cNvSpPr>
                    <a:spLocks noRot="1" noChangeAspect="1" noMove="1" noResize="1" noEditPoints="1" noAdjustHandles="1" noChangeArrowheads="1" noChangeShapeType="1" noTextEdit="1"/>
                  </p:cNvSpPr>
                  <p:nvPr/>
                </p:nvSpPr>
                <p:spPr>
                  <a:xfrm>
                    <a:off x="1927860" y="2539365"/>
                    <a:ext cx="312420" cy="312420"/>
                  </a:xfrm>
                  <a:prstGeom prst="ellipse">
                    <a:avLst/>
                  </a:prstGeom>
                  <a:blipFill>
                    <a:blip r:embed="rId9"/>
                    <a:stretch>
                      <a:fillRect/>
                    </a:stretch>
                  </a:blipFill>
                </p:spPr>
                <p:txBody>
                  <a:bodyPr/>
                  <a:lstStyle/>
                  <a:p>
                    <a:r>
                      <a:rPr lang="en-US">
                        <a:noFill/>
                      </a:rPr>
                      <a:t> </a:t>
                    </a:r>
                  </a:p>
                </p:txBody>
              </p:sp>
            </mc:Fallback>
          </mc:AlternateContent>
        </p:grpSp>
        <p:sp>
          <p:nvSpPr>
            <p:cNvPr id="16" name="Oval 15">
              <a:extLst>
                <a:ext uri="{FF2B5EF4-FFF2-40B4-BE49-F238E27FC236}">
                  <a16:creationId xmlns:a16="http://schemas.microsoft.com/office/drawing/2014/main" id="{C8E0C89B-2B7B-0E4C-B50A-F161979A95EE}"/>
                </a:ext>
              </a:extLst>
            </p:cNvPr>
            <p:cNvSpPr/>
            <p:nvPr/>
          </p:nvSpPr>
          <p:spPr>
            <a:xfrm>
              <a:off x="3246473" y="1912876"/>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1986A54-32EF-3F4C-93F2-175342AAFAE5}"/>
                </a:ext>
              </a:extLst>
            </p:cNvPr>
            <p:cNvGrpSpPr/>
            <p:nvPr/>
          </p:nvGrpSpPr>
          <p:grpSpPr>
            <a:xfrm>
              <a:off x="2590065" y="1276675"/>
              <a:ext cx="312420" cy="1645703"/>
              <a:chOff x="2614352" y="1206082"/>
              <a:chExt cx="312420" cy="1645703"/>
            </a:xfrm>
          </p:grpSpPr>
          <p:sp>
            <p:nvSpPr>
              <p:cNvPr id="38" name="Oval 37">
                <a:extLst>
                  <a:ext uri="{FF2B5EF4-FFF2-40B4-BE49-F238E27FC236}">
                    <a16:creationId xmlns:a16="http://schemas.microsoft.com/office/drawing/2014/main" id="{90240A36-6DB2-A34C-90B3-ACFEF4F620BD}"/>
                  </a:ext>
                </a:extLst>
              </p:cNvPr>
              <p:cNvSpPr/>
              <p:nvPr/>
            </p:nvSpPr>
            <p:spPr>
              <a:xfrm>
                <a:off x="2614352" y="1645920"/>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5EA4B82-AEED-2D44-A71C-1496B6593069}"/>
                  </a:ext>
                </a:extLst>
              </p:cNvPr>
              <p:cNvSpPr/>
              <p:nvPr/>
            </p:nvSpPr>
            <p:spPr>
              <a:xfrm>
                <a:off x="2614352" y="2099527"/>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7C65012-72C8-4246-8A8A-91CD20250E56}"/>
                  </a:ext>
                </a:extLst>
              </p:cNvPr>
              <p:cNvSpPr/>
              <p:nvPr/>
            </p:nvSpPr>
            <p:spPr>
              <a:xfrm>
                <a:off x="2614352" y="2539365"/>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7C1B003-1AFB-B748-8B7C-A6E71DDF7773}"/>
                  </a:ext>
                </a:extLst>
              </p:cNvPr>
              <p:cNvSpPr/>
              <p:nvPr/>
            </p:nvSpPr>
            <p:spPr>
              <a:xfrm>
                <a:off x="2614352" y="1206082"/>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42060109-9482-4D4C-B247-1E5896A95352}"/>
                </a:ext>
              </a:extLst>
            </p:cNvPr>
            <p:cNvCxnSpPr>
              <a:cxnSpLocks/>
              <a:stCxn id="42" idx="6"/>
            </p:cNvCxnSpPr>
            <p:nvPr/>
          </p:nvCxnSpPr>
          <p:spPr>
            <a:xfrm flipV="1">
              <a:off x="2298104" y="1466501"/>
              <a:ext cx="291961" cy="1562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065AF04-4619-E543-99AC-5DEA7E1E245F}"/>
                </a:ext>
              </a:extLst>
            </p:cNvPr>
            <p:cNvCxnSpPr>
              <a:cxnSpLocks/>
              <a:stCxn id="42" idx="6"/>
              <a:endCxn id="38" idx="2"/>
            </p:cNvCxnSpPr>
            <p:nvPr/>
          </p:nvCxnSpPr>
          <p:spPr>
            <a:xfrm>
              <a:off x="2298104" y="1622711"/>
              <a:ext cx="291961" cy="25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E87C5B5-E46C-5540-AC31-CE97FC471510}"/>
                </a:ext>
              </a:extLst>
            </p:cNvPr>
            <p:cNvCxnSpPr>
              <a:cxnSpLocks/>
              <a:stCxn id="42" idx="6"/>
              <a:endCxn id="39" idx="2"/>
            </p:cNvCxnSpPr>
            <p:nvPr/>
          </p:nvCxnSpPr>
          <p:spPr>
            <a:xfrm>
              <a:off x="2298104" y="1622711"/>
              <a:ext cx="291961" cy="7036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36083BB-9A53-F045-8503-21EFB32BA1D8}"/>
                </a:ext>
              </a:extLst>
            </p:cNvPr>
            <p:cNvCxnSpPr>
              <a:cxnSpLocks/>
              <a:stCxn id="42" idx="6"/>
              <a:endCxn id="40" idx="2"/>
            </p:cNvCxnSpPr>
            <p:nvPr/>
          </p:nvCxnSpPr>
          <p:spPr>
            <a:xfrm>
              <a:off x="2298104" y="1622711"/>
              <a:ext cx="291961" cy="114345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A2BCDDF-7D62-2348-8A82-899259C4CBCC}"/>
                </a:ext>
              </a:extLst>
            </p:cNvPr>
            <p:cNvCxnSpPr>
              <a:cxnSpLocks/>
              <a:stCxn id="43" idx="6"/>
              <a:endCxn id="41" idx="2"/>
            </p:cNvCxnSpPr>
            <p:nvPr/>
          </p:nvCxnSpPr>
          <p:spPr>
            <a:xfrm flipV="1">
              <a:off x="2298104" y="1432885"/>
              <a:ext cx="291961" cy="6434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2A18642-283D-9E4B-AB03-56CB5498E509}"/>
                </a:ext>
              </a:extLst>
            </p:cNvPr>
            <p:cNvCxnSpPr>
              <a:cxnSpLocks/>
              <a:stCxn id="43" idx="6"/>
              <a:endCxn id="38" idx="2"/>
            </p:cNvCxnSpPr>
            <p:nvPr/>
          </p:nvCxnSpPr>
          <p:spPr>
            <a:xfrm flipV="1">
              <a:off x="2298104" y="1872723"/>
              <a:ext cx="291961" cy="2035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AB1702-4371-0C49-9580-CE7A7446EDB5}"/>
                </a:ext>
              </a:extLst>
            </p:cNvPr>
            <p:cNvCxnSpPr>
              <a:cxnSpLocks/>
              <a:stCxn id="43" idx="6"/>
              <a:endCxn id="39" idx="2"/>
            </p:cNvCxnSpPr>
            <p:nvPr/>
          </p:nvCxnSpPr>
          <p:spPr>
            <a:xfrm>
              <a:off x="2298104" y="2076318"/>
              <a:ext cx="291961" cy="25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84355F2-4440-CE4D-9E53-215D986E1A19}"/>
                </a:ext>
              </a:extLst>
            </p:cNvPr>
            <p:cNvCxnSpPr>
              <a:cxnSpLocks/>
              <a:stCxn id="43" idx="6"/>
              <a:endCxn id="40" idx="2"/>
            </p:cNvCxnSpPr>
            <p:nvPr/>
          </p:nvCxnSpPr>
          <p:spPr>
            <a:xfrm>
              <a:off x="2298104" y="2076318"/>
              <a:ext cx="291961" cy="689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13AC3FF-6514-834F-8B95-5C5FB5FC2E1A}"/>
                </a:ext>
              </a:extLst>
            </p:cNvPr>
            <p:cNvCxnSpPr>
              <a:cxnSpLocks/>
              <a:stCxn id="44" idx="6"/>
              <a:endCxn id="41" idx="2"/>
            </p:cNvCxnSpPr>
            <p:nvPr/>
          </p:nvCxnSpPr>
          <p:spPr>
            <a:xfrm flipV="1">
              <a:off x="2298104" y="1432885"/>
              <a:ext cx="291961" cy="1083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FFABD7A-77EC-0742-B38F-A2B81B6AA01F}"/>
                </a:ext>
              </a:extLst>
            </p:cNvPr>
            <p:cNvCxnSpPr>
              <a:cxnSpLocks/>
              <a:stCxn id="44" idx="6"/>
              <a:endCxn id="38" idx="2"/>
            </p:cNvCxnSpPr>
            <p:nvPr/>
          </p:nvCxnSpPr>
          <p:spPr>
            <a:xfrm flipV="1">
              <a:off x="2298104" y="1872723"/>
              <a:ext cx="291961" cy="6434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10B0CB1-0DA2-C14E-A882-4EB00FBA46DA}"/>
                </a:ext>
              </a:extLst>
            </p:cNvPr>
            <p:cNvCxnSpPr>
              <a:cxnSpLocks/>
              <a:stCxn id="44" idx="6"/>
              <a:endCxn id="39" idx="2"/>
            </p:cNvCxnSpPr>
            <p:nvPr/>
          </p:nvCxnSpPr>
          <p:spPr>
            <a:xfrm flipV="1">
              <a:off x="2298104" y="2326330"/>
              <a:ext cx="291961" cy="1898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04E10D3-6775-054C-8DA6-3B4D24508464}"/>
                </a:ext>
              </a:extLst>
            </p:cNvPr>
            <p:cNvCxnSpPr>
              <a:cxnSpLocks/>
              <a:stCxn id="44" idx="6"/>
              <a:endCxn id="40" idx="2"/>
            </p:cNvCxnSpPr>
            <p:nvPr/>
          </p:nvCxnSpPr>
          <p:spPr>
            <a:xfrm>
              <a:off x="2298104" y="2516156"/>
              <a:ext cx="291961" cy="25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9C436E5-739F-3246-839E-44E4A5D270B1}"/>
                </a:ext>
              </a:extLst>
            </p:cNvPr>
            <p:cNvCxnSpPr>
              <a:cxnSpLocks/>
              <a:endCxn id="16" idx="2"/>
            </p:cNvCxnSpPr>
            <p:nvPr/>
          </p:nvCxnSpPr>
          <p:spPr>
            <a:xfrm>
              <a:off x="2902485" y="1466501"/>
              <a:ext cx="343988" cy="602585"/>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E792123-4B57-5B4D-BA40-1C4F431AAF2D}"/>
                </a:ext>
              </a:extLst>
            </p:cNvPr>
            <p:cNvCxnSpPr>
              <a:cxnSpLocks/>
              <a:stCxn id="16" idx="2"/>
              <a:endCxn id="38" idx="6"/>
            </p:cNvCxnSpPr>
            <p:nvPr/>
          </p:nvCxnSpPr>
          <p:spPr>
            <a:xfrm flipH="1" flipV="1">
              <a:off x="2902485" y="1872723"/>
              <a:ext cx="343988" cy="196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03F4B57-5D64-504A-8344-D2FCDBF8A222}"/>
                </a:ext>
              </a:extLst>
            </p:cNvPr>
            <p:cNvCxnSpPr>
              <a:cxnSpLocks/>
              <a:stCxn id="39" idx="6"/>
              <a:endCxn id="16" idx="2"/>
            </p:cNvCxnSpPr>
            <p:nvPr/>
          </p:nvCxnSpPr>
          <p:spPr>
            <a:xfrm flipV="1">
              <a:off x="2902485" y="2069086"/>
              <a:ext cx="343988" cy="257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06859D9-7A3A-B243-A9F5-936C843ED2FD}"/>
                </a:ext>
              </a:extLst>
            </p:cNvPr>
            <p:cNvCxnSpPr>
              <a:cxnSpLocks/>
              <a:stCxn id="40" idx="6"/>
              <a:endCxn id="16" idx="2"/>
            </p:cNvCxnSpPr>
            <p:nvPr/>
          </p:nvCxnSpPr>
          <p:spPr>
            <a:xfrm flipV="1">
              <a:off x="2902485" y="2069086"/>
              <a:ext cx="343988" cy="697082"/>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A42C643D-F8DC-FE4F-85F7-AA5F848C4DB0}"/>
                </a:ext>
              </a:extLst>
            </p:cNvPr>
            <p:cNvPicPr>
              <a:picLocks noChangeAspect="1"/>
            </p:cNvPicPr>
            <p:nvPr/>
          </p:nvPicPr>
          <p:blipFill>
            <a:blip r:embed="rId10"/>
            <a:stretch>
              <a:fillRect/>
            </a:stretch>
          </p:blipFill>
          <p:spPr>
            <a:xfrm>
              <a:off x="3599936" y="1921392"/>
              <a:ext cx="741600" cy="347332"/>
            </a:xfrm>
            <a:prstGeom prst="rect">
              <a:avLst/>
            </a:prstGeom>
          </p:spPr>
        </p:pic>
      </p:grpSp>
      <p:pic>
        <p:nvPicPr>
          <p:cNvPr id="5" name="Picture 4">
            <a:extLst>
              <a:ext uri="{FF2B5EF4-FFF2-40B4-BE49-F238E27FC236}">
                <a16:creationId xmlns:a16="http://schemas.microsoft.com/office/drawing/2014/main" id="{F3326D0B-52F1-EB43-9058-85B61829A597}"/>
              </a:ext>
            </a:extLst>
          </p:cNvPr>
          <p:cNvPicPr>
            <a:picLocks noChangeAspect="1"/>
          </p:cNvPicPr>
          <p:nvPr/>
        </p:nvPicPr>
        <p:blipFill>
          <a:blip r:embed="rId11"/>
          <a:srcRect/>
          <a:stretch/>
        </p:blipFill>
        <p:spPr>
          <a:xfrm>
            <a:off x="4372816" y="2941689"/>
            <a:ext cx="2711976" cy="374826"/>
          </a:xfrm>
          <a:prstGeom prst="rect">
            <a:avLst/>
          </a:prstGeom>
        </p:spPr>
      </p:pic>
      <p:pic>
        <p:nvPicPr>
          <p:cNvPr id="7" name="Picture 6">
            <a:extLst>
              <a:ext uri="{FF2B5EF4-FFF2-40B4-BE49-F238E27FC236}">
                <a16:creationId xmlns:a16="http://schemas.microsoft.com/office/drawing/2014/main" id="{88628410-883D-3B4E-B83E-2AF935AA6181}"/>
              </a:ext>
            </a:extLst>
          </p:cNvPr>
          <p:cNvPicPr>
            <a:picLocks noChangeAspect="1"/>
          </p:cNvPicPr>
          <p:nvPr/>
        </p:nvPicPr>
        <p:blipFill>
          <a:blip r:embed="rId12"/>
          <a:stretch>
            <a:fillRect/>
          </a:stretch>
        </p:blipFill>
        <p:spPr>
          <a:xfrm>
            <a:off x="1596887" y="3809281"/>
            <a:ext cx="6275765" cy="276658"/>
          </a:xfrm>
          <a:prstGeom prst="rect">
            <a:avLst/>
          </a:prstGeom>
        </p:spPr>
      </p:pic>
      <p:pic>
        <p:nvPicPr>
          <p:cNvPr id="10" name="Picture 9">
            <a:extLst>
              <a:ext uri="{FF2B5EF4-FFF2-40B4-BE49-F238E27FC236}">
                <a16:creationId xmlns:a16="http://schemas.microsoft.com/office/drawing/2014/main" id="{C4A67E60-0ADC-7B47-B6A7-2641484DCEBB}"/>
              </a:ext>
            </a:extLst>
          </p:cNvPr>
          <p:cNvPicPr>
            <a:picLocks noChangeAspect="1"/>
          </p:cNvPicPr>
          <p:nvPr/>
        </p:nvPicPr>
        <p:blipFill>
          <a:blip r:embed="rId13">
            <a:alphaModFix amt="70000"/>
          </a:blip>
          <a:srcRect/>
          <a:stretch/>
        </p:blipFill>
        <p:spPr>
          <a:xfrm>
            <a:off x="7108579" y="4106627"/>
            <a:ext cx="1623545" cy="276658"/>
          </a:xfrm>
          <a:prstGeom prst="rect">
            <a:avLst/>
          </a:prstGeom>
        </p:spPr>
      </p:pic>
    </p:spTree>
    <p:extLst>
      <p:ext uri="{BB962C8B-B14F-4D97-AF65-F5344CB8AC3E}">
        <p14:creationId xmlns:p14="http://schemas.microsoft.com/office/powerpoint/2010/main" val="24879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458B-0CC1-CD47-8E5F-512DDF13B415}"/>
              </a:ext>
            </a:extLst>
          </p:cNvPr>
          <p:cNvSpPr>
            <a:spLocks noGrp="1"/>
          </p:cNvSpPr>
          <p:nvPr>
            <p:ph type="title"/>
          </p:nvPr>
        </p:nvSpPr>
        <p:spPr/>
        <p:txBody>
          <a:bodyPr/>
          <a:lstStyle/>
          <a:p>
            <a:r>
              <a:rPr lang="en-US"/>
              <a:t>Recap on energy-based models</a:t>
            </a:r>
          </a:p>
        </p:txBody>
      </p:sp>
      <p:sp>
        <p:nvSpPr>
          <p:cNvPr id="3" name="Content Placeholder 2">
            <a:extLst>
              <a:ext uri="{FF2B5EF4-FFF2-40B4-BE49-F238E27FC236}">
                <a16:creationId xmlns:a16="http://schemas.microsoft.com/office/drawing/2014/main" id="{599C0492-C597-F04E-9947-9BD8101E6F7D}"/>
              </a:ext>
            </a:extLst>
          </p:cNvPr>
          <p:cNvSpPr>
            <a:spLocks noGrp="1"/>
          </p:cNvSpPr>
          <p:nvPr>
            <p:ph sz="quarter" idx="10"/>
          </p:nvPr>
        </p:nvSpPr>
        <p:spPr>
          <a:xfrm>
            <a:off x="955682" y="908685"/>
            <a:ext cx="7700963" cy="3759042"/>
          </a:xfrm>
        </p:spPr>
        <p:txBody>
          <a:bodyPr/>
          <a:lstStyle/>
          <a:p>
            <a:pPr marL="285743" indent="-285743">
              <a:buFont typeface="Arial" panose="020B0604020202020204" pitchFamily="34" charset="0"/>
              <a:buChar char="•"/>
            </a:pPr>
            <a:r>
              <a:rPr lang="en-US"/>
              <a:t>Deep Energy-Based models (EBMs)</a:t>
            </a:r>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r>
              <a:rPr lang="en-US"/>
              <a:t>Minimizing Fisher divergence:</a:t>
            </a:r>
          </a:p>
          <a:p>
            <a:pPr marL="512750" lvl="2" indent="-285743">
              <a:buFont typeface="Arial" panose="020B0604020202020204" pitchFamily="34" charset="0"/>
              <a:buChar char="•"/>
            </a:pPr>
            <a:r>
              <a:rPr lang="en-US"/>
              <a:t>Score matching</a:t>
            </a:r>
          </a:p>
          <a:p>
            <a:pPr marL="512750" lvl="2" indent="-285743">
              <a:buFont typeface="Arial" panose="020B0604020202020204" pitchFamily="34" charset="0"/>
              <a:buChar char="•"/>
            </a:pPr>
            <a:endParaRPr lang="en-US"/>
          </a:p>
          <a:p>
            <a:pPr marL="344480" lvl="2" indent="0">
              <a:buNone/>
            </a:pPr>
            <a:endParaRPr lang="en-US"/>
          </a:p>
          <a:p>
            <a:pPr>
              <a:buFont typeface="Arial" panose="020B0604020202020204" pitchFamily="34" charset="0"/>
              <a:buChar char="•"/>
            </a:pPr>
            <a:endParaRPr lang="en-US"/>
          </a:p>
          <a:p>
            <a:pPr marL="0" indent="0"/>
            <a:endParaRPr lang="en-US"/>
          </a:p>
          <a:p>
            <a:pPr marL="285743" indent="-285743">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8" name="Picture 7">
            <a:extLst>
              <a:ext uri="{FF2B5EF4-FFF2-40B4-BE49-F238E27FC236}">
                <a16:creationId xmlns:a16="http://schemas.microsoft.com/office/drawing/2014/main" id="{375E206F-ABD3-4343-A08A-FFC2DA203D03}"/>
              </a:ext>
            </a:extLst>
          </p:cNvPr>
          <p:cNvPicPr>
            <a:picLocks noChangeAspect="1"/>
          </p:cNvPicPr>
          <p:nvPr/>
        </p:nvPicPr>
        <p:blipFill>
          <a:blip r:embed="rId3"/>
          <a:stretch>
            <a:fillRect/>
          </a:stretch>
        </p:blipFill>
        <p:spPr>
          <a:xfrm>
            <a:off x="2656117" y="1329156"/>
            <a:ext cx="1157306" cy="283578"/>
          </a:xfrm>
          <a:prstGeom prst="rect">
            <a:avLst/>
          </a:prstGeom>
        </p:spPr>
      </p:pic>
      <p:pic>
        <p:nvPicPr>
          <p:cNvPr id="9" name="Picture 8">
            <a:extLst>
              <a:ext uri="{FF2B5EF4-FFF2-40B4-BE49-F238E27FC236}">
                <a16:creationId xmlns:a16="http://schemas.microsoft.com/office/drawing/2014/main" id="{244319FF-68BA-C549-8B25-E527B82F1DC2}"/>
              </a:ext>
            </a:extLst>
          </p:cNvPr>
          <p:cNvPicPr>
            <a:picLocks noChangeAspect="1"/>
          </p:cNvPicPr>
          <p:nvPr/>
        </p:nvPicPr>
        <p:blipFill>
          <a:blip r:embed="rId4"/>
          <a:srcRect/>
          <a:stretch/>
        </p:blipFill>
        <p:spPr>
          <a:xfrm>
            <a:off x="2402505" y="1864561"/>
            <a:ext cx="1670043" cy="704426"/>
          </a:xfrm>
          <a:prstGeom prst="rect">
            <a:avLst/>
          </a:prstGeom>
        </p:spPr>
      </p:pic>
      <p:grpSp>
        <p:nvGrpSpPr>
          <p:cNvPr id="12" name="Group 11">
            <a:extLst>
              <a:ext uri="{FF2B5EF4-FFF2-40B4-BE49-F238E27FC236}">
                <a16:creationId xmlns:a16="http://schemas.microsoft.com/office/drawing/2014/main" id="{5E3C504F-3A89-0145-8519-D1BF68B946B2}"/>
              </a:ext>
            </a:extLst>
          </p:cNvPr>
          <p:cNvGrpSpPr/>
          <p:nvPr/>
        </p:nvGrpSpPr>
        <p:grpSpPr>
          <a:xfrm>
            <a:off x="4916778" y="1290214"/>
            <a:ext cx="1955756" cy="1366212"/>
            <a:chOff x="1985684" y="1276675"/>
            <a:chExt cx="2355852" cy="1645703"/>
          </a:xfrm>
        </p:grpSpPr>
        <p:grpSp>
          <p:nvGrpSpPr>
            <p:cNvPr id="14" name="Group 13">
              <a:extLst>
                <a:ext uri="{FF2B5EF4-FFF2-40B4-BE49-F238E27FC236}">
                  <a16:creationId xmlns:a16="http://schemas.microsoft.com/office/drawing/2014/main" id="{6A0D6DCE-CAC7-934B-BD39-398F3B533FCF}"/>
                </a:ext>
              </a:extLst>
            </p:cNvPr>
            <p:cNvGrpSpPr/>
            <p:nvPr/>
          </p:nvGrpSpPr>
          <p:grpSpPr>
            <a:xfrm>
              <a:off x="1985684" y="1466501"/>
              <a:ext cx="312420" cy="1205865"/>
              <a:chOff x="1927860" y="1645920"/>
              <a:chExt cx="312420" cy="1205865"/>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C9940CE3-2644-8640-ADF2-82CC60957AAB}"/>
                      </a:ext>
                    </a:extLst>
                  </p:cNvPr>
                  <p:cNvSpPr/>
                  <p:nvPr/>
                </p:nvSpPr>
                <p:spPr>
                  <a:xfrm>
                    <a:off x="1927860" y="1645920"/>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8" name="Oval 7">
                    <a:extLst>
                      <a:ext uri="{FF2B5EF4-FFF2-40B4-BE49-F238E27FC236}">
                        <a16:creationId xmlns:a16="http://schemas.microsoft.com/office/drawing/2014/main" id="{18AAE676-CF75-6440-B5A7-3B40CD1BB8E5}"/>
                      </a:ext>
                    </a:extLst>
                  </p:cNvPr>
                  <p:cNvSpPr>
                    <a:spLocks noRot="1" noChangeAspect="1" noMove="1" noResize="1" noEditPoints="1" noAdjustHandles="1" noChangeArrowheads="1" noChangeShapeType="1" noTextEdit="1"/>
                  </p:cNvSpPr>
                  <p:nvPr/>
                </p:nvSpPr>
                <p:spPr>
                  <a:xfrm>
                    <a:off x="1927860" y="1645920"/>
                    <a:ext cx="312420" cy="312420"/>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11EB73E9-BFD2-1A43-9EA2-5D8526B94D6B}"/>
                      </a:ext>
                    </a:extLst>
                  </p:cNvPr>
                  <p:cNvSpPr/>
                  <p:nvPr/>
                </p:nvSpPr>
                <p:spPr>
                  <a:xfrm>
                    <a:off x="1927860" y="2099527"/>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9" name="Oval 8">
                    <a:extLst>
                      <a:ext uri="{FF2B5EF4-FFF2-40B4-BE49-F238E27FC236}">
                        <a16:creationId xmlns:a16="http://schemas.microsoft.com/office/drawing/2014/main" id="{80D3DF5E-321D-9A41-88DC-50E4D4035D1C}"/>
                      </a:ext>
                    </a:extLst>
                  </p:cNvPr>
                  <p:cNvSpPr>
                    <a:spLocks noRot="1" noChangeAspect="1" noMove="1" noResize="1" noEditPoints="1" noAdjustHandles="1" noChangeArrowheads="1" noChangeShapeType="1" noTextEdit="1"/>
                  </p:cNvSpPr>
                  <p:nvPr/>
                </p:nvSpPr>
                <p:spPr>
                  <a:xfrm>
                    <a:off x="1927860" y="2099527"/>
                    <a:ext cx="312420" cy="312420"/>
                  </a:xfrm>
                  <a:prstGeom prst="ellips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08D8196E-145C-E44E-9095-F7E020E11D5E}"/>
                      </a:ext>
                    </a:extLst>
                  </p:cNvPr>
                  <p:cNvSpPr/>
                  <p:nvPr/>
                </p:nvSpPr>
                <p:spPr>
                  <a:xfrm>
                    <a:off x="1927860" y="2539365"/>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3</m:t>
                              </m:r>
                            </m:sub>
                          </m:sSub>
                        </m:oMath>
                      </m:oMathPara>
                    </a14:m>
                    <a:endParaRPr lang="en-US"/>
                  </a:p>
                </p:txBody>
              </p:sp>
            </mc:Choice>
            <mc:Fallback xmlns="">
              <p:sp>
                <p:nvSpPr>
                  <p:cNvPr id="10" name="Oval 9">
                    <a:extLst>
                      <a:ext uri="{FF2B5EF4-FFF2-40B4-BE49-F238E27FC236}">
                        <a16:creationId xmlns:a16="http://schemas.microsoft.com/office/drawing/2014/main" id="{7A866B02-2B9D-8B4F-8445-1B8697E2B767}"/>
                      </a:ext>
                    </a:extLst>
                  </p:cNvPr>
                  <p:cNvSpPr>
                    <a:spLocks noRot="1" noChangeAspect="1" noMove="1" noResize="1" noEditPoints="1" noAdjustHandles="1" noChangeArrowheads="1" noChangeShapeType="1" noTextEdit="1"/>
                  </p:cNvSpPr>
                  <p:nvPr/>
                </p:nvSpPr>
                <p:spPr>
                  <a:xfrm>
                    <a:off x="1927860" y="2539365"/>
                    <a:ext cx="312420" cy="312420"/>
                  </a:xfrm>
                  <a:prstGeom prst="ellipse">
                    <a:avLst/>
                  </a:prstGeom>
                  <a:blipFill>
                    <a:blip r:embed="rId9"/>
                    <a:stretch>
                      <a:fillRect/>
                    </a:stretch>
                  </a:blipFill>
                </p:spPr>
                <p:txBody>
                  <a:bodyPr/>
                  <a:lstStyle/>
                  <a:p>
                    <a:r>
                      <a:rPr lang="en-US">
                        <a:noFill/>
                      </a:rPr>
                      <a:t> </a:t>
                    </a:r>
                  </a:p>
                </p:txBody>
              </p:sp>
            </mc:Fallback>
          </mc:AlternateContent>
        </p:grpSp>
        <p:sp>
          <p:nvSpPr>
            <p:cNvPr id="16" name="Oval 15">
              <a:extLst>
                <a:ext uri="{FF2B5EF4-FFF2-40B4-BE49-F238E27FC236}">
                  <a16:creationId xmlns:a16="http://schemas.microsoft.com/office/drawing/2014/main" id="{C8E0C89B-2B7B-0E4C-B50A-F161979A95EE}"/>
                </a:ext>
              </a:extLst>
            </p:cNvPr>
            <p:cNvSpPr/>
            <p:nvPr/>
          </p:nvSpPr>
          <p:spPr>
            <a:xfrm>
              <a:off x="3246473" y="1912876"/>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1986A54-32EF-3F4C-93F2-175342AAFAE5}"/>
                </a:ext>
              </a:extLst>
            </p:cNvPr>
            <p:cNvGrpSpPr/>
            <p:nvPr/>
          </p:nvGrpSpPr>
          <p:grpSpPr>
            <a:xfrm>
              <a:off x="2590065" y="1276675"/>
              <a:ext cx="312420" cy="1645703"/>
              <a:chOff x="2614352" y="1206082"/>
              <a:chExt cx="312420" cy="1645703"/>
            </a:xfrm>
          </p:grpSpPr>
          <p:sp>
            <p:nvSpPr>
              <p:cNvPr id="38" name="Oval 37">
                <a:extLst>
                  <a:ext uri="{FF2B5EF4-FFF2-40B4-BE49-F238E27FC236}">
                    <a16:creationId xmlns:a16="http://schemas.microsoft.com/office/drawing/2014/main" id="{90240A36-6DB2-A34C-90B3-ACFEF4F620BD}"/>
                  </a:ext>
                </a:extLst>
              </p:cNvPr>
              <p:cNvSpPr/>
              <p:nvPr/>
            </p:nvSpPr>
            <p:spPr>
              <a:xfrm>
                <a:off x="2614352" y="1645920"/>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5EA4B82-AEED-2D44-A71C-1496B6593069}"/>
                  </a:ext>
                </a:extLst>
              </p:cNvPr>
              <p:cNvSpPr/>
              <p:nvPr/>
            </p:nvSpPr>
            <p:spPr>
              <a:xfrm>
                <a:off x="2614352" y="2099527"/>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7C65012-72C8-4246-8A8A-91CD20250E56}"/>
                  </a:ext>
                </a:extLst>
              </p:cNvPr>
              <p:cNvSpPr/>
              <p:nvPr/>
            </p:nvSpPr>
            <p:spPr>
              <a:xfrm>
                <a:off x="2614352" y="2539365"/>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7C1B003-1AFB-B748-8B7C-A6E71DDF7773}"/>
                  </a:ext>
                </a:extLst>
              </p:cNvPr>
              <p:cNvSpPr/>
              <p:nvPr/>
            </p:nvSpPr>
            <p:spPr>
              <a:xfrm>
                <a:off x="2614352" y="1206082"/>
                <a:ext cx="312420" cy="3124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42060109-9482-4D4C-B247-1E5896A95352}"/>
                </a:ext>
              </a:extLst>
            </p:cNvPr>
            <p:cNvCxnSpPr>
              <a:cxnSpLocks/>
              <a:stCxn id="42" idx="6"/>
            </p:cNvCxnSpPr>
            <p:nvPr/>
          </p:nvCxnSpPr>
          <p:spPr>
            <a:xfrm flipV="1">
              <a:off x="2298104" y="1466501"/>
              <a:ext cx="291961" cy="1562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065AF04-4619-E543-99AC-5DEA7E1E245F}"/>
                </a:ext>
              </a:extLst>
            </p:cNvPr>
            <p:cNvCxnSpPr>
              <a:cxnSpLocks/>
              <a:stCxn id="42" idx="6"/>
              <a:endCxn id="38" idx="2"/>
            </p:cNvCxnSpPr>
            <p:nvPr/>
          </p:nvCxnSpPr>
          <p:spPr>
            <a:xfrm>
              <a:off x="2298104" y="1622711"/>
              <a:ext cx="291961" cy="25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E87C5B5-E46C-5540-AC31-CE97FC471510}"/>
                </a:ext>
              </a:extLst>
            </p:cNvPr>
            <p:cNvCxnSpPr>
              <a:cxnSpLocks/>
              <a:stCxn id="42" idx="6"/>
              <a:endCxn id="39" idx="2"/>
            </p:cNvCxnSpPr>
            <p:nvPr/>
          </p:nvCxnSpPr>
          <p:spPr>
            <a:xfrm>
              <a:off x="2298104" y="1622711"/>
              <a:ext cx="291961" cy="7036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36083BB-9A53-F045-8503-21EFB32BA1D8}"/>
                </a:ext>
              </a:extLst>
            </p:cNvPr>
            <p:cNvCxnSpPr>
              <a:cxnSpLocks/>
              <a:stCxn id="42" idx="6"/>
              <a:endCxn id="40" idx="2"/>
            </p:cNvCxnSpPr>
            <p:nvPr/>
          </p:nvCxnSpPr>
          <p:spPr>
            <a:xfrm>
              <a:off x="2298104" y="1622711"/>
              <a:ext cx="291961" cy="114345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A2BCDDF-7D62-2348-8A82-899259C4CBCC}"/>
                </a:ext>
              </a:extLst>
            </p:cNvPr>
            <p:cNvCxnSpPr>
              <a:cxnSpLocks/>
              <a:stCxn id="43" idx="6"/>
              <a:endCxn id="41" idx="2"/>
            </p:cNvCxnSpPr>
            <p:nvPr/>
          </p:nvCxnSpPr>
          <p:spPr>
            <a:xfrm flipV="1">
              <a:off x="2298104" y="1432885"/>
              <a:ext cx="291961" cy="6434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2A18642-283D-9E4B-AB03-56CB5498E509}"/>
                </a:ext>
              </a:extLst>
            </p:cNvPr>
            <p:cNvCxnSpPr>
              <a:cxnSpLocks/>
              <a:stCxn id="43" idx="6"/>
              <a:endCxn id="38" idx="2"/>
            </p:cNvCxnSpPr>
            <p:nvPr/>
          </p:nvCxnSpPr>
          <p:spPr>
            <a:xfrm flipV="1">
              <a:off x="2298104" y="1872723"/>
              <a:ext cx="291961" cy="2035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AB1702-4371-0C49-9580-CE7A7446EDB5}"/>
                </a:ext>
              </a:extLst>
            </p:cNvPr>
            <p:cNvCxnSpPr>
              <a:cxnSpLocks/>
              <a:stCxn id="43" idx="6"/>
              <a:endCxn id="39" idx="2"/>
            </p:cNvCxnSpPr>
            <p:nvPr/>
          </p:nvCxnSpPr>
          <p:spPr>
            <a:xfrm>
              <a:off x="2298104" y="2076318"/>
              <a:ext cx="291961" cy="25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84355F2-4440-CE4D-9E53-215D986E1A19}"/>
                </a:ext>
              </a:extLst>
            </p:cNvPr>
            <p:cNvCxnSpPr>
              <a:cxnSpLocks/>
              <a:stCxn id="43" idx="6"/>
              <a:endCxn id="40" idx="2"/>
            </p:cNvCxnSpPr>
            <p:nvPr/>
          </p:nvCxnSpPr>
          <p:spPr>
            <a:xfrm>
              <a:off x="2298104" y="2076318"/>
              <a:ext cx="291961" cy="689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13AC3FF-6514-834F-8B95-5C5FB5FC2E1A}"/>
                </a:ext>
              </a:extLst>
            </p:cNvPr>
            <p:cNvCxnSpPr>
              <a:cxnSpLocks/>
              <a:stCxn id="44" idx="6"/>
              <a:endCxn id="41" idx="2"/>
            </p:cNvCxnSpPr>
            <p:nvPr/>
          </p:nvCxnSpPr>
          <p:spPr>
            <a:xfrm flipV="1">
              <a:off x="2298104" y="1432885"/>
              <a:ext cx="291961" cy="1083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FFABD7A-77EC-0742-B38F-A2B81B6AA01F}"/>
                </a:ext>
              </a:extLst>
            </p:cNvPr>
            <p:cNvCxnSpPr>
              <a:cxnSpLocks/>
              <a:stCxn id="44" idx="6"/>
              <a:endCxn id="38" idx="2"/>
            </p:cNvCxnSpPr>
            <p:nvPr/>
          </p:nvCxnSpPr>
          <p:spPr>
            <a:xfrm flipV="1">
              <a:off x="2298104" y="1872723"/>
              <a:ext cx="291961" cy="6434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10B0CB1-0DA2-C14E-A882-4EB00FBA46DA}"/>
                </a:ext>
              </a:extLst>
            </p:cNvPr>
            <p:cNvCxnSpPr>
              <a:cxnSpLocks/>
              <a:stCxn id="44" idx="6"/>
              <a:endCxn id="39" idx="2"/>
            </p:cNvCxnSpPr>
            <p:nvPr/>
          </p:nvCxnSpPr>
          <p:spPr>
            <a:xfrm flipV="1">
              <a:off x="2298104" y="2326330"/>
              <a:ext cx="291961" cy="1898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04E10D3-6775-054C-8DA6-3B4D24508464}"/>
                </a:ext>
              </a:extLst>
            </p:cNvPr>
            <p:cNvCxnSpPr>
              <a:cxnSpLocks/>
              <a:stCxn id="44" idx="6"/>
              <a:endCxn id="40" idx="2"/>
            </p:cNvCxnSpPr>
            <p:nvPr/>
          </p:nvCxnSpPr>
          <p:spPr>
            <a:xfrm>
              <a:off x="2298104" y="2516156"/>
              <a:ext cx="291961" cy="25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9C436E5-739F-3246-839E-44E4A5D270B1}"/>
                </a:ext>
              </a:extLst>
            </p:cNvPr>
            <p:cNvCxnSpPr>
              <a:cxnSpLocks/>
              <a:endCxn id="16" idx="2"/>
            </p:cNvCxnSpPr>
            <p:nvPr/>
          </p:nvCxnSpPr>
          <p:spPr>
            <a:xfrm>
              <a:off x="2902485" y="1466501"/>
              <a:ext cx="343988" cy="602585"/>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E792123-4B57-5B4D-BA40-1C4F431AAF2D}"/>
                </a:ext>
              </a:extLst>
            </p:cNvPr>
            <p:cNvCxnSpPr>
              <a:cxnSpLocks/>
              <a:stCxn id="16" idx="2"/>
              <a:endCxn id="38" idx="6"/>
            </p:cNvCxnSpPr>
            <p:nvPr/>
          </p:nvCxnSpPr>
          <p:spPr>
            <a:xfrm flipH="1" flipV="1">
              <a:off x="2902485" y="1872723"/>
              <a:ext cx="343988" cy="196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03F4B57-5D64-504A-8344-D2FCDBF8A222}"/>
                </a:ext>
              </a:extLst>
            </p:cNvPr>
            <p:cNvCxnSpPr>
              <a:cxnSpLocks/>
              <a:stCxn id="39" idx="6"/>
              <a:endCxn id="16" idx="2"/>
            </p:cNvCxnSpPr>
            <p:nvPr/>
          </p:nvCxnSpPr>
          <p:spPr>
            <a:xfrm flipV="1">
              <a:off x="2902485" y="2069086"/>
              <a:ext cx="343988" cy="257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06859D9-7A3A-B243-A9F5-936C843ED2FD}"/>
                </a:ext>
              </a:extLst>
            </p:cNvPr>
            <p:cNvCxnSpPr>
              <a:cxnSpLocks/>
              <a:stCxn id="40" idx="6"/>
              <a:endCxn id="16" idx="2"/>
            </p:cNvCxnSpPr>
            <p:nvPr/>
          </p:nvCxnSpPr>
          <p:spPr>
            <a:xfrm flipV="1">
              <a:off x="2902485" y="2069086"/>
              <a:ext cx="343988" cy="697082"/>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A42C643D-F8DC-FE4F-85F7-AA5F848C4DB0}"/>
                </a:ext>
              </a:extLst>
            </p:cNvPr>
            <p:cNvPicPr>
              <a:picLocks noChangeAspect="1"/>
            </p:cNvPicPr>
            <p:nvPr/>
          </p:nvPicPr>
          <p:blipFill>
            <a:blip r:embed="rId10"/>
            <a:stretch>
              <a:fillRect/>
            </a:stretch>
          </p:blipFill>
          <p:spPr>
            <a:xfrm>
              <a:off x="3599936" y="1921392"/>
              <a:ext cx="741600" cy="347332"/>
            </a:xfrm>
            <a:prstGeom prst="rect">
              <a:avLst/>
            </a:prstGeom>
          </p:spPr>
        </p:pic>
      </p:grpSp>
      <p:pic>
        <p:nvPicPr>
          <p:cNvPr id="5" name="Picture 4">
            <a:extLst>
              <a:ext uri="{FF2B5EF4-FFF2-40B4-BE49-F238E27FC236}">
                <a16:creationId xmlns:a16="http://schemas.microsoft.com/office/drawing/2014/main" id="{F3326D0B-52F1-EB43-9058-85B61829A597}"/>
              </a:ext>
            </a:extLst>
          </p:cNvPr>
          <p:cNvPicPr>
            <a:picLocks noChangeAspect="1"/>
          </p:cNvPicPr>
          <p:nvPr/>
        </p:nvPicPr>
        <p:blipFill>
          <a:blip r:embed="rId11"/>
          <a:srcRect/>
          <a:stretch/>
        </p:blipFill>
        <p:spPr>
          <a:xfrm>
            <a:off x="4421732" y="2841954"/>
            <a:ext cx="4630459" cy="470677"/>
          </a:xfrm>
          <a:prstGeom prst="rect">
            <a:avLst/>
          </a:prstGeom>
        </p:spPr>
      </p:pic>
      <p:pic>
        <p:nvPicPr>
          <p:cNvPr id="7" name="Picture 6">
            <a:extLst>
              <a:ext uri="{FF2B5EF4-FFF2-40B4-BE49-F238E27FC236}">
                <a16:creationId xmlns:a16="http://schemas.microsoft.com/office/drawing/2014/main" id="{88628410-883D-3B4E-B83E-2AF935AA6181}"/>
              </a:ext>
            </a:extLst>
          </p:cNvPr>
          <p:cNvPicPr>
            <a:picLocks noChangeAspect="1"/>
          </p:cNvPicPr>
          <p:nvPr/>
        </p:nvPicPr>
        <p:blipFill>
          <a:blip r:embed="rId12"/>
          <a:srcRect/>
          <a:stretch/>
        </p:blipFill>
        <p:spPr>
          <a:xfrm>
            <a:off x="2358303" y="3687210"/>
            <a:ext cx="5635672" cy="1009564"/>
          </a:xfrm>
          <a:prstGeom prst="rect">
            <a:avLst/>
          </a:prstGeom>
        </p:spPr>
      </p:pic>
    </p:spTree>
    <p:extLst>
      <p:ext uri="{BB962C8B-B14F-4D97-AF65-F5344CB8AC3E}">
        <p14:creationId xmlns:p14="http://schemas.microsoft.com/office/powerpoint/2010/main" val="369849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2E176-C26F-1B47-85A6-F3A91250AD6E}"/>
              </a:ext>
            </a:extLst>
          </p:cNvPr>
          <p:cNvSpPr>
            <a:spLocks noGrp="1"/>
          </p:cNvSpPr>
          <p:nvPr>
            <p:ph type="title"/>
          </p:nvPr>
        </p:nvSpPr>
        <p:spPr/>
        <p:txBody>
          <a:bodyPr/>
          <a:lstStyle/>
          <a:p>
            <a:r>
              <a:rPr lang="en-US"/>
              <a:t>Score matching for training EBMs</a:t>
            </a:r>
          </a:p>
        </p:txBody>
      </p:sp>
      <p:sp>
        <p:nvSpPr>
          <p:cNvPr id="3" name="Content Placeholder 2">
            <a:extLst>
              <a:ext uri="{FF2B5EF4-FFF2-40B4-BE49-F238E27FC236}">
                <a16:creationId xmlns:a16="http://schemas.microsoft.com/office/drawing/2014/main" id="{540E00C7-3B92-5347-BFF7-FE014840CC70}"/>
              </a:ext>
            </a:extLst>
          </p:cNvPr>
          <p:cNvSpPr>
            <a:spLocks noGrp="1"/>
          </p:cNvSpPr>
          <p:nvPr>
            <p:ph sz="quarter" idx="10"/>
          </p:nvPr>
        </p:nvSpPr>
        <p:spPr>
          <a:xfrm>
            <a:off x="955682" y="908689"/>
            <a:ext cx="7700963" cy="3929715"/>
          </a:xfrm>
        </p:spPr>
        <p:txBody>
          <a:bodyPr>
            <a:normAutofit/>
          </a:bodyPr>
          <a:lstStyle/>
          <a:p>
            <a:pPr>
              <a:buFont typeface="Arial" panose="020B0604020202020204" pitchFamily="34" charset="0"/>
              <a:buChar char="•"/>
            </a:pPr>
            <a:r>
              <a:rPr lang="en-US" dirty="0"/>
              <a:t>Score function of EBMs</a:t>
            </a:r>
          </a:p>
          <a:p>
            <a:pPr>
              <a:buFont typeface="Arial" panose="020B0604020202020204" pitchFamily="34" charset="0"/>
              <a:buChar char="•"/>
            </a:pPr>
            <a:endParaRPr lang="en-US" dirty="0"/>
          </a:p>
          <a:p>
            <a:pPr marL="0" indent="0"/>
            <a:endParaRPr lang="en-US" dirty="0"/>
          </a:p>
          <a:p>
            <a:pPr marL="285750" indent="-285750">
              <a:buFont typeface="Arial" panose="020B0604020202020204" pitchFamily="34" charset="0"/>
              <a:buChar char="•"/>
            </a:pPr>
            <a:r>
              <a:rPr lang="en-US" dirty="0"/>
              <a:t>Score matching for EBMs: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Is score matching limited to EBMs?</a:t>
            </a:r>
          </a:p>
          <a:p>
            <a:pPr marL="512757" lvl="2" indent="-285750">
              <a:buFont typeface="Arial" panose="020B0604020202020204" pitchFamily="34" charset="0"/>
              <a:buChar char="•"/>
            </a:pPr>
            <a:r>
              <a:rPr lang="en-US" dirty="0"/>
              <a:t>Autoregressive models</a:t>
            </a:r>
          </a:p>
          <a:p>
            <a:pPr marL="512757" lvl="2" indent="-285750">
              <a:buFont typeface="Arial" panose="020B0604020202020204" pitchFamily="34" charset="0"/>
              <a:buChar char="•"/>
            </a:pPr>
            <a:r>
              <a:rPr lang="en-US" dirty="0"/>
              <a:t>Normalizing flow models</a:t>
            </a:r>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CF5E1AFC-94E4-AA49-9AC2-0C6A8EEAC432}"/>
              </a:ext>
            </a:extLst>
          </p:cNvPr>
          <p:cNvPicPr>
            <a:picLocks noChangeAspect="1"/>
          </p:cNvPicPr>
          <p:nvPr/>
        </p:nvPicPr>
        <p:blipFill>
          <a:blip r:embed="rId3"/>
          <a:srcRect/>
          <a:stretch/>
        </p:blipFill>
        <p:spPr>
          <a:xfrm>
            <a:off x="2715440" y="1432395"/>
            <a:ext cx="4422110" cy="497932"/>
          </a:xfrm>
          <a:prstGeom prst="rect">
            <a:avLst/>
          </a:prstGeom>
        </p:spPr>
      </p:pic>
      <p:pic>
        <p:nvPicPr>
          <p:cNvPr id="11" name="Picture 10">
            <a:extLst>
              <a:ext uri="{FF2B5EF4-FFF2-40B4-BE49-F238E27FC236}">
                <a16:creationId xmlns:a16="http://schemas.microsoft.com/office/drawing/2014/main" id="{0FBCCC94-6D1E-1145-B5F7-22C6F2342F35}"/>
              </a:ext>
            </a:extLst>
          </p:cNvPr>
          <p:cNvPicPr>
            <a:picLocks noChangeAspect="1"/>
          </p:cNvPicPr>
          <p:nvPr/>
        </p:nvPicPr>
        <p:blipFill>
          <a:blip r:embed="rId4"/>
          <a:stretch>
            <a:fillRect/>
          </a:stretch>
        </p:blipFill>
        <p:spPr>
          <a:xfrm>
            <a:off x="2822712" y="2412523"/>
            <a:ext cx="4207566" cy="922046"/>
          </a:xfrm>
          <a:prstGeom prst="rect">
            <a:avLst/>
          </a:prstGeom>
        </p:spPr>
      </p:pic>
    </p:spTree>
    <p:extLst>
      <p:ext uri="{BB962C8B-B14F-4D97-AF65-F5344CB8AC3E}">
        <p14:creationId xmlns:p14="http://schemas.microsoft.com/office/powerpoint/2010/main" val="356546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6A0A9A2-422E-894B-AF1C-979861B6FA10}"/>
              </a:ext>
            </a:extLst>
          </p:cNvPr>
          <p:cNvSpPr/>
          <p:nvPr/>
        </p:nvSpPr>
        <p:spPr>
          <a:xfrm>
            <a:off x="1368286" y="1329972"/>
            <a:ext cx="5960166" cy="242316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4B8445E-61C2-884B-BB0E-6C50E3C05A70}"/>
              </a:ext>
            </a:extLst>
          </p:cNvPr>
          <p:cNvSpPr>
            <a:spLocks noGrp="1"/>
          </p:cNvSpPr>
          <p:nvPr>
            <p:ph type="title"/>
          </p:nvPr>
        </p:nvSpPr>
        <p:spPr/>
        <p:txBody>
          <a:bodyPr/>
          <a:lstStyle/>
          <a:p>
            <a:r>
              <a:rPr lang="en-US"/>
              <a:t>Score-based models</a:t>
            </a:r>
          </a:p>
        </p:txBody>
      </p:sp>
      <p:sp>
        <p:nvSpPr>
          <p:cNvPr id="3" name="Content Placeholder 2">
            <a:extLst>
              <a:ext uri="{FF2B5EF4-FFF2-40B4-BE49-F238E27FC236}">
                <a16:creationId xmlns:a16="http://schemas.microsoft.com/office/drawing/2014/main" id="{BC94AA22-A60B-464E-9146-DFC51D62D214}"/>
              </a:ext>
            </a:extLst>
          </p:cNvPr>
          <p:cNvSpPr>
            <a:spLocks noGrp="1"/>
          </p:cNvSpPr>
          <p:nvPr>
            <p:ph sz="quarter" idx="10"/>
          </p:nvPr>
        </p:nvSpPr>
        <p:spPr/>
        <p:txBody>
          <a:bodyPr/>
          <a:lstStyle/>
          <a:p>
            <a:pPr>
              <a:buFont typeface="Arial" panose="020B0604020202020204" pitchFamily="34" charset="0"/>
              <a:buChar char="•"/>
            </a:pPr>
            <a:r>
              <a:rPr lang="en-US" dirty="0"/>
              <a:t>What’s the most general model that can be efficiently trained by score matching?</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Score-based model</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1AB8B9CB-2F31-DB45-A887-A6CD34C14827}"/>
              </a:ext>
            </a:extLst>
          </p:cNvPr>
          <p:cNvGrpSpPr/>
          <p:nvPr/>
        </p:nvGrpSpPr>
        <p:grpSpPr>
          <a:xfrm>
            <a:off x="2426428" y="1667357"/>
            <a:ext cx="4142280" cy="1757186"/>
            <a:chOff x="2426428" y="1667357"/>
            <a:chExt cx="4142280" cy="1757186"/>
          </a:xfrm>
        </p:grpSpPr>
        <p:sp>
          <p:nvSpPr>
            <p:cNvPr id="5" name="Oval 4">
              <a:extLst>
                <a:ext uri="{FF2B5EF4-FFF2-40B4-BE49-F238E27FC236}">
                  <a16:creationId xmlns:a16="http://schemas.microsoft.com/office/drawing/2014/main" id="{A73702F7-1F66-7D4A-8C6C-36E977CF1E45}"/>
                </a:ext>
              </a:extLst>
            </p:cNvPr>
            <p:cNvSpPr/>
            <p:nvPr/>
          </p:nvSpPr>
          <p:spPr>
            <a:xfrm>
              <a:off x="2426428" y="1667357"/>
              <a:ext cx="4142280" cy="175718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62CBAF-B49F-6D4B-B882-7427FB555385}"/>
                </a:ext>
              </a:extLst>
            </p:cNvPr>
            <p:cNvSpPr/>
            <p:nvPr/>
          </p:nvSpPr>
          <p:spPr>
            <a:xfrm>
              <a:off x="4348368" y="2087279"/>
              <a:ext cx="1557469" cy="908546"/>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5023C90-F09C-814F-B064-286BAEF64F5C}"/>
                </a:ext>
              </a:extLst>
            </p:cNvPr>
            <p:cNvSpPr txBox="1"/>
            <p:nvPr/>
          </p:nvSpPr>
          <p:spPr>
            <a:xfrm>
              <a:off x="5128004" y="2367524"/>
              <a:ext cx="481525" cy="255160"/>
            </a:xfrm>
            <a:prstGeom prst="rect">
              <a:avLst/>
            </a:prstGeom>
            <a:noFill/>
          </p:spPr>
          <p:txBody>
            <a:bodyPr wrap="none" rtlCol="0">
              <a:spAutoFit/>
            </a:bodyPr>
            <a:lstStyle/>
            <a:p>
              <a:r>
                <a:rPr lang="en-US" sz="1200">
                  <a:solidFill>
                    <a:schemeClr val="bg1"/>
                  </a:solidFill>
                </a:rPr>
                <a:t>flow</a:t>
              </a:r>
              <a:endParaRPr lang="en-US">
                <a:solidFill>
                  <a:schemeClr val="bg1"/>
                </a:solidFill>
              </a:endParaRPr>
            </a:p>
          </p:txBody>
        </p:sp>
        <p:sp>
          <p:nvSpPr>
            <p:cNvPr id="6" name="Oval 5">
              <a:extLst>
                <a:ext uri="{FF2B5EF4-FFF2-40B4-BE49-F238E27FC236}">
                  <a16:creationId xmlns:a16="http://schemas.microsoft.com/office/drawing/2014/main" id="{ACE9E2C3-16B3-EB49-A591-2222160E5896}"/>
                </a:ext>
              </a:extLst>
            </p:cNvPr>
            <p:cNvSpPr/>
            <p:nvPr/>
          </p:nvSpPr>
          <p:spPr>
            <a:xfrm>
              <a:off x="3471106" y="2203347"/>
              <a:ext cx="1557469" cy="908546"/>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0A1C20-70FD-1A4E-B460-5EEF899B676E}"/>
                </a:ext>
              </a:extLst>
            </p:cNvPr>
            <p:cNvSpPr txBox="1"/>
            <p:nvPr/>
          </p:nvSpPr>
          <p:spPr>
            <a:xfrm>
              <a:off x="4423416" y="2441302"/>
              <a:ext cx="513271" cy="240984"/>
            </a:xfrm>
            <a:prstGeom prst="rect">
              <a:avLst/>
            </a:prstGeom>
            <a:noFill/>
          </p:spPr>
          <p:txBody>
            <a:bodyPr wrap="none" rtlCol="0">
              <a:spAutoFit/>
            </a:bodyPr>
            <a:lstStyle/>
            <a:p>
              <a:r>
                <a:rPr lang="en-US" sz="1050">
                  <a:solidFill>
                    <a:schemeClr val="bg1"/>
                  </a:solidFill>
                </a:rPr>
                <a:t>MAFs</a:t>
              </a:r>
              <a:endParaRPr lang="en-US">
                <a:solidFill>
                  <a:schemeClr val="bg1"/>
                </a:solidFill>
              </a:endParaRPr>
            </a:p>
          </p:txBody>
        </p:sp>
        <p:sp>
          <p:nvSpPr>
            <p:cNvPr id="11" name="TextBox 10">
              <a:extLst>
                <a:ext uri="{FF2B5EF4-FFF2-40B4-BE49-F238E27FC236}">
                  <a16:creationId xmlns:a16="http://schemas.microsoft.com/office/drawing/2014/main" id="{FD1DC366-57BF-BE48-A503-8D662ACE3EB1}"/>
                </a:ext>
              </a:extLst>
            </p:cNvPr>
            <p:cNvSpPr txBox="1"/>
            <p:nvPr/>
          </p:nvSpPr>
          <p:spPr>
            <a:xfrm>
              <a:off x="3724779" y="2483478"/>
              <a:ext cx="819028" cy="396915"/>
            </a:xfrm>
            <a:prstGeom prst="rect">
              <a:avLst/>
            </a:prstGeom>
            <a:noFill/>
          </p:spPr>
          <p:txBody>
            <a:bodyPr wrap="none" rtlCol="0">
              <a:spAutoFit/>
            </a:bodyPr>
            <a:lstStyle/>
            <a:p>
              <a:r>
                <a:rPr lang="en-US" sz="1100">
                  <a:solidFill>
                    <a:schemeClr val="bg1"/>
                  </a:solidFill>
                </a:rPr>
                <a:t>Auto-</a:t>
              </a:r>
            </a:p>
            <a:p>
              <a:r>
                <a:rPr lang="en-US" sz="1100">
                  <a:solidFill>
                    <a:schemeClr val="bg1"/>
                  </a:solidFill>
                </a:rPr>
                <a:t>regressive</a:t>
              </a:r>
              <a:endParaRPr lang="en-US">
                <a:solidFill>
                  <a:schemeClr val="bg1"/>
                </a:solidFill>
              </a:endParaRPr>
            </a:p>
          </p:txBody>
        </p:sp>
        <p:sp>
          <p:nvSpPr>
            <p:cNvPr id="8" name="TextBox 7">
              <a:extLst>
                <a:ext uri="{FF2B5EF4-FFF2-40B4-BE49-F238E27FC236}">
                  <a16:creationId xmlns:a16="http://schemas.microsoft.com/office/drawing/2014/main" id="{660D4F66-B9DF-ED43-B3FC-905F0E5AFA57}"/>
                </a:ext>
              </a:extLst>
            </p:cNvPr>
            <p:cNvSpPr txBox="1"/>
            <p:nvPr/>
          </p:nvSpPr>
          <p:spPr>
            <a:xfrm>
              <a:off x="3450719" y="1774727"/>
              <a:ext cx="737158" cy="340213"/>
            </a:xfrm>
            <a:prstGeom prst="rect">
              <a:avLst/>
            </a:prstGeom>
            <a:noFill/>
          </p:spPr>
          <p:txBody>
            <a:bodyPr wrap="none" rtlCol="0">
              <a:spAutoFit/>
            </a:bodyPr>
            <a:lstStyle/>
            <a:p>
              <a:r>
                <a:rPr lang="en-US">
                  <a:solidFill>
                    <a:schemeClr val="bg1"/>
                  </a:solidFill>
                </a:rPr>
                <a:t>EBMs</a:t>
              </a:r>
            </a:p>
          </p:txBody>
        </p:sp>
      </p:grpSp>
      <p:sp>
        <p:nvSpPr>
          <p:cNvPr id="12" name="Rectangle 11">
            <a:extLst>
              <a:ext uri="{FF2B5EF4-FFF2-40B4-BE49-F238E27FC236}">
                <a16:creationId xmlns:a16="http://schemas.microsoft.com/office/drawing/2014/main" id="{50652AEE-64CE-624A-A76B-159EC449BEEA}"/>
              </a:ext>
            </a:extLst>
          </p:cNvPr>
          <p:cNvSpPr/>
          <p:nvPr/>
        </p:nvSpPr>
        <p:spPr>
          <a:xfrm>
            <a:off x="1697630" y="1870686"/>
            <a:ext cx="526637" cy="851231"/>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pic>
        <p:nvPicPr>
          <p:cNvPr id="15" name="Picture 14">
            <a:extLst>
              <a:ext uri="{FF2B5EF4-FFF2-40B4-BE49-F238E27FC236}">
                <a16:creationId xmlns:a16="http://schemas.microsoft.com/office/drawing/2014/main" id="{6EE7C92F-F38D-BE4A-B4EB-E8CEDF356AD5}"/>
              </a:ext>
            </a:extLst>
          </p:cNvPr>
          <p:cNvPicPr>
            <a:picLocks noChangeAspect="1"/>
          </p:cNvPicPr>
          <p:nvPr/>
        </p:nvPicPr>
        <p:blipFill>
          <a:blip r:embed="rId2"/>
          <a:stretch>
            <a:fillRect/>
          </a:stretch>
        </p:blipFill>
        <p:spPr>
          <a:xfrm>
            <a:off x="4107789" y="4245899"/>
            <a:ext cx="684923" cy="329119"/>
          </a:xfrm>
          <a:prstGeom prst="rect">
            <a:avLst/>
          </a:prstGeom>
        </p:spPr>
      </p:pic>
      <p:grpSp>
        <p:nvGrpSpPr>
          <p:cNvPr id="17" name="Group 16">
            <a:extLst>
              <a:ext uri="{FF2B5EF4-FFF2-40B4-BE49-F238E27FC236}">
                <a16:creationId xmlns:a16="http://schemas.microsoft.com/office/drawing/2014/main" id="{67CF7FF2-3A82-CC4F-BC33-FA5F2052D163}"/>
              </a:ext>
            </a:extLst>
          </p:cNvPr>
          <p:cNvGrpSpPr/>
          <p:nvPr/>
        </p:nvGrpSpPr>
        <p:grpSpPr>
          <a:xfrm>
            <a:off x="5481054" y="3781980"/>
            <a:ext cx="1113673" cy="1341246"/>
            <a:chOff x="6038235" y="3765743"/>
            <a:chExt cx="1113673" cy="1341246"/>
          </a:xfrm>
        </p:grpSpPr>
        <p:pic>
          <p:nvPicPr>
            <p:cNvPr id="16" name="Picture 15">
              <a:extLst>
                <a:ext uri="{FF2B5EF4-FFF2-40B4-BE49-F238E27FC236}">
                  <a16:creationId xmlns:a16="http://schemas.microsoft.com/office/drawing/2014/main" id="{1F307F3A-3FC2-B743-8BFA-1387CE3A3633}"/>
                </a:ext>
              </a:extLst>
            </p:cNvPr>
            <p:cNvPicPr>
              <a:picLocks noChangeAspect="1"/>
            </p:cNvPicPr>
            <p:nvPr/>
          </p:nvPicPr>
          <p:blipFill>
            <a:blip r:embed="rId3"/>
            <a:stretch>
              <a:fillRect/>
            </a:stretch>
          </p:blipFill>
          <p:spPr>
            <a:xfrm>
              <a:off x="6166446" y="4903789"/>
              <a:ext cx="857250" cy="203200"/>
            </a:xfrm>
            <a:prstGeom prst="rect">
              <a:avLst/>
            </a:prstGeom>
          </p:spPr>
        </p:pic>
        <p:pic>
          <p:nvPicPr>
            <p:cNvPr id="19" name="Picture 18">
              <a:extLst>
                <a:ext uri="{FF2B5EF4-FFF2-40B4-BE49-F238E27FC236}">
                  <a16:creationId xmlns:a16="http://schemas.microsoft.com/office/drawing/2014/main" id="{8724293B-6464-D04D-9E59-66B039B75807}"/>
                </a:ext>
              </a:extLst>
            </p:cNvPr>
            <p:cNvPicPr>
              <a:picLocks noChangeAspect="1"/>
            </p:cNvPicPr>
            <p:nvPr/>
          </p:nvPicPr>
          <p:blipFill rotWithShape="1">
            <a:blip r:embed="rId4"/>
            <a:srcRect l="19947" t="6990" r="19735" b="12381"/>
            <a:stretch/>
          </p:blipFill>
          <p:spPr>
            <a:xfrm>
              <a:off x="6038235" y="3765743"/>
              <a:ext cx="1113673" cy="1116519"/>
            </a:xfrm>
            <a:prstGeom prst="rect">
              <a:avLst/>
            </a:prstGeom>
          </p:spPr>
        </p:pic>
      </p:grpSp>
      <p:cxnSp>
        <p:nvCxnSpPr>
          <p:cNvPr id="21" name="Straight Arrow Connector 20">
            <a:extLst>
              <a:ext uri="{FF2B5EF4-FFF2-40B4-BE49-F238E27FC236}">
                <a16:creationId xmlns:a16="http://schemas.microsoft.com/office/drawing/2014/main" id="{A0919066-70FB-5A42-BDDD-642228F5559D}"/>
              </a:ext>
            </a:extLst>
          </p:cNvPr>
          <p:cNvCxnSpPr>
            <a:cxnSpLocks/>
            <a:endCxn id="12" idx="2"/>
          </p:cNvCxnSpPr>
          <p:nvPr/>
        </p:nvCxnSpPr>
        <p:spPr>
          <a:xfrm flipH="1" flipV="1">
            <a:off x="1960949" y="2721917"/>
            <a:ext cx="248611" cy="14544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7078091" y="3784234"/>
            <a:ext cx="1739676" cy="923330"/>
          </a:xfrm>
          <a:prstGeom prst="rect">
            <a:avLst/>
          </a:prstGeom>
          <a:noFill/>
        </p:spPr>
        <p:txBody>
          <a:bodyPr wrap="square" rtlCol="0">
            <a:spAutoFit/>
          </a:bodyPr>
          <a:lstStyle/>
          <a:p>
            <a:r>
              <a:rPr lang="en-US" dirty="0" smtClean="0"/>
              <a:t>Directly model the vector field of gradients!</a:t>
            </a:r>
            <a:endParaRPr lang="en-US" dirty="0"/>
          </a:p>
        </p:txBody>
      </p:sp>
    </p:spTree>
    <p:extLst>
      <p:ext uri="{BB962C8B-B14F-4D97-AF65-F5344CB8AC3E}">
        <p14:creationId xmlns:p14="http://schemas.microsoft.com/office/powerpoint/2010/main" val="366761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2"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F129-67B2-7340-B73B-D4CA12F42410}"/>
              </a:ext>
            </a:extLst>
          </p:cNvPr>
          <p:cNvSpPr>
            <a:spLocks noGrp="1"/>
          </p:cNvSpPr>
          <p:nvPr>
            <p:ph type="title"/>
          </p:nvPr>
        </p:nvSpPr>
        <p:spPr/>
        <p:txBody>
          <a:bodyPr/>
          <a:lstStyle/>
          <a:p>
            <a:r>
              <a:rPr lang="en-US"/>
              <a:t>Score estimation by training score-based models</a:t>
            </a:r>
          </a:p>
        </p:txBody>
      </p:sp>
      <p:pic>
        <p:nvPicPr>
          <p:cNvPr id="4" name="Content Placeholder 3">
            <a:extLst>
              <a:ext uri="{FF2B5EF4-FFF2-40B4-BE49-F238E27FC236}">
                <a16:creationId xmlns:a16="http://schemas.microsoft.com/office/drawing/2014/main" id="{8172C594-1DC2-3C48-AC84-588791B956CB}"/>
              </a:ext>
            </a:extLst>
          </p:cNvPr>
          <p:cNvPicPr>
            <a:picLocks noGrp="1" noChangeAspect="1"/>
          </p:cNvPicPr>
          <p:nvPr>
            <p:ph sz="quarter" idx="10"/>
          </p:nvPr>
        </p:nvPicPr>
        <p:blipFill rotWithShape="1">
          <a:blip r:embed="rId3"/>
          <a:srcRect l="17819" t="3643" r="17026" b="8711"/>
          <a:stretch/>
        </p:blipFill>
        <p:spPr>
          <a:xfrm>
            <a:off x="645354" y="1846440"/>
            <a:ext cx="2365829" cy="2386858"/>
          </a:xfrm>
          <a:prstGeom prst="rect">
            <a:avLst/>
          </a:prstGeom>
        </p:spPr>
      </p:pic>
      <p:pic>
        <p:nvPicPr>
          <p:cNvPr id="5" name="Picture 4">
            <a:extLst>
              <a:ext uri="{FF2B5EF4-FFF2-40B4-BE49-F238E27FC236}">
                <a16:creationId xmlns:a16="http://schemas.microsoft.com/office/drawing/2014/main" id="{3A389A86-71A2-1948-976D-C49C297E5473}"/>
              </a:ext>
            </a:extLst>
          </p:cNvPr>
          <p:cNvPicPr>
            <a:picLocks noChangeAspect="1"/>
          </p:cNvPicPr>
          <p:nvPr/>
        </p:nvPicPr>
        <p:blipFill rotWithShape="1">
          <a:blip r:embed="rId4"/>
          <a:srcRect l="19947" t="6990" r="19735" b="12381"/>
          <a:stretch/>
        </p:blipFill>
        <p:spPr>
          <a:xfrm>
            <a:off x="6559927" y="1846440"/>
            <a:ext cx="2380773" cy="2386858"/>
          </a:xfrm>
          <a:prstGeom prst="rect">
            <a:avLst/>
          </a:prstGeom>
        </p:spPr>
      </p:pic>
      <p:pic>
        <p:nvPicPr>
          <p:cNvPr id="7" name="Picture 6">
            <a:extLst>
              <a:ext uri="{FF2B5EF4-FFF2-40B4-BE49-F238E27FC236}">
                <a16:creationId xmlns:a16="http://schemas.microsoft.com/office/drawing/2014/main" id="{E6EAF054-9ABA-304F-977D-9B9BC8315A85}"/>
              </a:ext>
            </a:extLst>
          </p:cNvPr>
          <p:cNvPicPr>
            <a:picLocks noChangeAspect="1"/>
          </p:cNvPicPr>
          <p:nvPr/>
        </p:nvPicPr>
        <p:blipFill rotWithShape="1">
          <a:blip r:embed="rId5"/>
          <a:srcRect l="17936" t="4798" r="17619" b="9136"/>
          <a:stretch/>
        </p:blipFill>
        <p:spPr>
          <a:xfrm>
            <a:off x="3632481" y="1846440"/>
            <a:ext cx="2382946" cy="2386858"/>
          </a:xfrm>
          <a:prstGeom prst="rect">
            <a:avLst/>
          </a:prstGeom>
        </p:spPr>
      </p:pic>
      <p:sp>
        <p:nvSpPr>
          <p:cNvPr id="8" name="Right Arrow 7">
            <a:extLst>
              <a:ext uri="{FF2B5EF4-FFF2-40B4-BE49-F238E27FC236}">
                <a16:creationId xmlns:a16="http://schemas.microsoft.com/office/drawing/2014/main" id="{453E221B-802E-AF4F-B651-62C82D416D8A}"/>
              </a:ext>
            </a:extLst>
          </p:cNvPr>
          <p:cNvSpPr/>
          <p:nvPr/>
        </p:nvSpPr>
        <p:spPr>
          <a:xfrm>
            <a:off x="3120042" y="2984607"/>
            <a:ext cx="399143" cy="145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41FACB-0858-5F40-B2B9-C11AB98CF453}"/>
              </a:ext>
            </a:extLst>
          </p:cNvPr>
          <p:cNvGrpSpPr/>
          <p:nvPr/>
        </p:nvGrpSpPr>
        <p:grpSpPr>
          <a:xfrm>
            <a:off x="6064821" y="2555597"/>
            <a:ext cx="445708" cy="574153"/>
            <a:chOff x="6079869" y="2118247"/>
            <a:chExt cx="445708" cy="574153"/>
          </a:xfrm>
        </p:grpSpPr>
        <p:pic>
          <p:nvPicPr>
            <p:cNvPr id="10" name="Graphic 9" descr="Question mark">
              <a:extLst>
                <a:ext uri="{FF2B5EF4-FFF2-40B4-BE49-F238E27FC236}">
                  <a16:creationId xmlns:a16="http://schemas.microsoft.com/office/drawing/2014/main" id="{593994F5-9686-EF4E-98CC-AFFA5BB15C3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079869" y="2118247"/>
              <a:ext cx="445708" cy="445708"/>
            </a:xfrm>
            <a:prstGeom prst="rect">
              <a:avLst/>
            </a:prstGeom>
          </p:spPr>
        </p:pic>
        <p:sp>
          <p:nvSpPr>
            <p:cNvPr id="11" name="Right Arrow 10">
              <a:extLst>
                <a:ext uri="{FF2B5EF4-FFF2-40B4-BE49-F238E27FC236}">
                  <a16:creationId xmlns:a16="http://schemas.microsoft.com/office/drawing/2014/main" id="{C739768A-C915-1C47-AD25-6C334E503120}"/>
                </a:ext>
              </a:extLst>
            </p:cNvPr>
            <p:cNvSpPr/>
            <p:nvPr/>
          </p:nvSpPr>
          <p:spPr>
            <a:xfrm>
              <a:off x="6126434" y="2547257"/>
              <a:ext cx="399143" cy="145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0B83AC8-1AD4-0946-97B7-62AD6C9E8541}"/>
              </a:ext>
            </a:extLst>
          </p:cNvPr>
          <p:cNvSpPr txBox="1"/>
          <p:nvPr/>
        </p:nvSpPr>
        <p:spPr>
          <a:xfrm>
            <a:off x="891401" y="942184"/>
            <a:ext cx="2050561" cy="369332"/>
          </a:xfrm>
          <a:prstGeom prst="rect">
            <a:avLst/>
          </a:prstGeom>
          <a:noFill/>
        </p:spPr>
        <p:txBody>
          <a:bodyPr wrap="none" rtlCol="0">
            <a:spAutoFit/>
          </a:bodyPr>
          <a:lstStyle/>
          <a:p>
            <a:r>
              <a:rPr lang="en-US"/>
              <a:t>Probability density </a:t>
            </a:r>
          </a:p>
        </p:txBody>
      </p:sp>
      <p:sp>
        <p:nvSpPr>
          <p:cNvPr id="16" name="TextBox 15">
            <a:extLst>
              <a:ext uri="{FF2B5EF4-FFF2-40B4-BE49-F238E27FC236}">
                <a16:creationId xmlns:a16="http://schemas.microsoft.com/office/drawing/2014/main" id="{FBCE0F86-4B09-D04B-A76A-3F014ACBC9BB}"/>
              </a:ext>
            </a:extLst>
          </p:cNvPr>
          <p:cNvSpPr txBox="1"/>
          <p:nvPr/>
        </p:nvSpPr>
        <p:spPr>
          <a:xfrm>
            <a:off x="4079592" y="954335"/>
            <a:ext cx="1447832" cy="369332"/>
          </a:xfrm>
          <a:prstGeom prst="rect">
            <a:avLst/>
          </a:prstGeom>
          <a:noFill/>
        </p:spPr>
        <p:txBody>
          <a:bodyPr wrap="none" rtlCol="0">
            <a:spAutoFit/>
          </a:bodyPr>
          <a:lstStyle/>
          <a:p>
            <a:r>
              <a:rPr lang="en-US"/>
              <a:t>i.i.d. samples</a:t>
            </a:r>
          </a:p>
        </p:txBody>
      </p:sp>
      <p:sp>
        <p:nvSpPr>
          <p:cNvPr id="17" name="TextBox 16">
            <a:extLst>
              <a:ext uri="{FF2B5EF4-FFF2-40B4-BE49-F238E27FC236}">
                <a16:creationId xmlns:a16="http://schemas.microsoft.com/office/drawing/2014/main" id="{06FFD9C8-68D7-9E4D-B125-F4E9EC9EE6DA}"/>
              </a:ext>
            </a:extLst>
          </p:cNvPr>
          <p:cNvSpPr txBox="1"/>
          <p:nvPr/>
        </p:nvSpPr>
        <p:spPr>
          <a:xfrm>
            <a:off x="6999629" y="922383"/>
            <a:ext cx="1580882" cy="369332"/>
          </a:xfrm>
          <a:prstGeom prst="rect">
            <a:avLst/>
          </a:prstGeom>
          <a:noFill/>
        </p:spPr>
        <p:txBody>
          <a:bodyPr wrap="none" rtlCol="0">
            <a:spAutoFit/>
          </a:bodyPr>
          <a:lstStyle/>
          <a:p>
            <a:r>
              <a:rPr lang="en-US"/>
              <a:t>Score function</a:t>
            </a:r>
          </a:p>
        </p:txBody>
      </p:sp>
      <p:pic>
        <p:nvPicPr>
          <p:cNvPr id="18" name="Picture 17">
            <a:extLst>
              <a:ext uri="{FF2B5EF4-FFF2-40B4-BE49-F238E27FC236}">
                <a16:creationId xmlns:a16="http://schemas.microsoft.com/office/drawing/2014/main" id="{1BB8499F-4313-A043-AC2E-650F0F161E57}"/>
              </a:ext>
            </a:extLst>
          </p:cNvPr>
          <p:cNvPicPr>
            <a:picLocks noChangeAspect="1"/>
          </p:cNvPicPr>
          <p:nvPr/>
        </p:nvPicPr>
        <p:blipFill>
          <a:blip r:embed="rId8"/>
          <a:stretch>
            <a:fillRect/>
          </a:stretch>
        </p:blipFill>
        <p:spPr>
          <a:xfrm>
            <a:off x="1394348" y="1323667"/>
            <a:ext cx="947351" cy="304800"/>
          </a:xfrm>
          <a:prstGeom prst="rect">
            <a:avLst/>
          </a:prstGeom>
        </p:spPr>
      </p:pic>
      <p:pic>
        <p:nvPicPr>
          <p:cNvPr id="19" name="Picture 18">
            <a:extLst>
              <a:ext uri="{FF2B5EF4-FFF2-40B4-BE49-F238E27FC236}">
                <a16:creationId xmlns:a16="http://schemas.microsoft.com/office/drawing/2014/main" id="{5E80F89B-539A-5441-B82D-4DBEAB3AA3CE}"/>
              </a:ext>
            </a:extLst>
          </p:cNvPr>
          <p:cNvPicPr>
            <a:picLocks noChangeAspect="1"/>
          </p:cNvPicPr>
          <p:nvPr/>
        </p:nvPicPr>
        <p:blipFill>
          <a:blip r:embed="rId9"/>
          <a:stretch>
            <a:fillRect/>
          </a:stretch>
        </p:blipFill>
        <p:spPr>
          <a:xfrm>
            <a:off x="4078791" y="1439201"/>
            <a:ext cx="1447832" cy="167058"/>
          </a:xfrm>
          <a:prstGeom prst="rect">
            <a:avLst/>
          </a:prstGeom>
        </p:spPr>
      </p:pic>
      <p:pic>
        <p:nvPicPr>
          <p:cNvPr id="20" name="Picture 19">
            <a:extLst>
              <a:ext uri="{FF2B5EF4-FFF2-40B4-BE49-F238E27FC236}">
                <a16:creationId xmlns:a16="http://schemas.microsoft.com/office/drawing/2014/main" id="{FEC44D1A-5664-E941-9D31-C5BA0D05CD43}"/>
              </a:ext>
            </a:extLst>
          </p:cNvPr>
          <p:cNvPicPr>
            <a:picLocks noChangeAspect="1"/>
          </p:cNvPicPr>
          <p:nvPr/>
        </p:nvPicPr>
        <p:blipFill>
          <a:blip r:embed="rId10"/>
          <a:stretch>
            <a:fillRect/>
          </a:stretch>
        </p:blipFill>
        <p:spPr>
          <a:xfrm>
            <a:off x="6550285" y="1366532"/>
            <a:ext cx="2455517" cy="262584"/>
          </a:xfrm>
          <a:prstGeom prst="rect">
            <a:avLst/>
          </a:prstGeom>
        </p:spPr>
      </p:pic>
    </p:spTree>
    <p:extLst>
      <p:ext uri="{BB962C8B-B14F-4D97-AF65-F5344CB8AC3E}">
        <p14:creationId xmlns:p14="http://schemas.microsoft.com/office/powerpoint/2010/main" val="3957303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B4C6-BC0E-3F49-87AA-BA49BC713C92}"/>
              </a:ext>
            </a:extLst>
          </p:cNvPr>
          <p:cNvSpPr>
            <a:spLocks noGrp="1"/>
          </p:cNvSpPr>
          <p:nvPr>
            <p:ph type="title"/>
          </p:nvPr>
        </p:nvSpPr>
        <p:spPr/>
        <p:txBody>
          <a:bodyPr/>
          <a:lstStyle/>
          <a:p>
            <a:r>
              <a:rPr lang="en-US"/>
              <a:t>Score estimation by training score-based models</a:t>
            </a:r>
          </a:p>
        </p:txBody>
      </p:sp>
      <p:sp>
        <p:nvSpPr>
          <p:cNvPr id="3" name="Content Placeholder 2">
            <a:extLst>
              <a:ext uri="{FF2B5EF4-FFF2-40B4-BE49-F238E27FC236}">
                <a16:creationId xmlns:a16="http://schemas.microsoft.com/office/drawing/2014/main" id="{D2D21DD0-F35D-7840-8842-9012C479FDE6}"/>
              </a:ext>
            </a:extLst>
          </p:cNvPr>
          <p:cNvSpPr>
            <a:spLocks noGrp="1"/>
          </p:cNvSpPr>
          <p:nvPr>
            <p:ph sz="quarter" idx="10"/>
          </p:nvPr>
        </p:nvSpPr>
        <p:spPr>
          <a:xfrm>
            <a:off x="955682" y="764275"/>
            <a:ext cx="7700963" cy="3903452"/>
          </a:xfrm>
        </p:spPr>
        <p:txBody>
          <a:bodyPr/>
          <a:lstStyle/>
          <a:p>
            <a:pPr>
              <a:buFont typeface="Arial" panose="020B0604020202020204" pitchFamily="34" charset="0"/>
              <a:buChar char="•"/>
            </a:pPr>
            <a:r>
              <a:rPr lang="en-US" b="1"/>
              <a:t>Given: </a:t>
            </a:r>
            <a:r>
              <a:rPr lang="en-US"/>
              <a:t>i.i.d. samples</a:t>
            </a:r>
          </a:p>
          <a:p>
            <a:pPr>
              <a:buFont typeface="Arial" panose="020B0604020202020204" pitchFamily="34" charset="0"/>
              <a:buChar char="•"/>
            </a:pPr>
            <a:r>
              <a:rPr lang="en-US" b="1"/>
              <a:t>Task: </a:t>
            </a:r>
            <a:r>
              <a:rPr lang="en-US"/>
              <a:t>Estimating the score</a:t>
            </a:r>
          </a:p>
          <a:p>
            <a:pPr>
              <a:buFont typeface="Arial" panose="020B0604020202020204" pitchFamily="34" charset="0"/>
              <a:buChar char="•"/>
            </a:pPr>
            <a:r>
              <a:rPr lang="en-US" b="1"/>
              <a:t>Score Model: </a:t>
            </a:r>
            <a:r>
              <a:rPr lang="en-US"/>
              <a:t>A learnable vector-valued function </a:t>
            </a:r>
            <a:endParaRPr lang="en-US" b="1"/>
          </a:p>
          <a:p>
            <a:pPr>
              <a:buFont typeface="Arial" panose="020B0604020202020204" pitchFamily="34" charset="0"/>
              <a:buChar char="•"/>
            </a:pPr>
            <a:r>
              <a:rPr lang="en-US" b="1"/>
              <a:t>Goal: </a:t>
            </a:r>
          </a:p>
          <a:p>
            <a:pPr>
              <a:buFont typeface="Arial" panose="020B0604020202020204" pitchFamily="34" charset="0"/>
              <a:buChar char="•"/>
            </a:pPr>
            <a:r>
              <a:rPr lang="en-US"/>
              <a:t>How to compare two vector fields of scores?</a:t>
            </a:r>
          </a:p>
          <a:p>
            <a:pPr>
              <a:buFont typeface="Arial" panose="020B0604020202020204" pitchFamily="34" charset="0"/>
              <a:buChar char="•"/>
            </a:pPr>
            <a:endParaRPr lang="en-US" b="1"/>
          </a:p>
          <a:p>
            <a:pPr>
              <a:buFont typeface="Arial" panose="020B0604020202020204" pitchFamily="34" charset="0"/>
              <a:buChar char="•"/>
            </a:pPr>
            <a:endParaRPr lang="en-US" b="1"/>
          </a:p>
        </p:txBody>
      </p:sp>
      <p:pic>
        <p:nvPicPr>
          <p:cNvPr id="4" name="Picture 3">
            <a:extLst>
              <a:ext uri="{FF2B5EF4-FFF2-40B4-BE49-F238E27FC236}">
                <a16:creationId xmlns:a16="http://schemas.microsoft.com/office/drawing/2014/main" id="{737D6411-8B1A-9546-83ED-E96D28F43881}"/>
              </a:ext>
            </a:extLst>
          </p:cNvPr>
          <p:cNvPicPr>
            <a:picLocks noChangeAspect="1"/>
          </p:cNvPicPr>
          <p:nvPr/>
        </p:nvPicPr>
        <p:blipFill>
          <a:blip r:embed="rId3"/>
          <a:srcRect/>
          <a:stretch/>
        </p:blipFill>
        <p:spPr>
          <a:xfrm>
            <a:off x="3542317" y="817319"/>
            <a:ext cx="2943867" cy="272990"/>
          </a:xfrm>
          <a:prstGeom prst="rect">
            <a:avLst/>
          </a:prstGeom>
        </p:spPr>
      </p:pic>
      <p:pic>
        <p:nvPicPr>
          <p:cNvPr id="5" name="Picture 4">
            <a:extLst>
              <a:ext uri="{FF2B5EF4-FFF2-40B4-BE49-F238E27FC236}">
                <a16:creationId xmlns:a16="http://schemas.microsoft.com/office/drawing/2014/main" id="{0A33C2EE-B4F4-ED43-A489-EC4D6949A899}"/>
              </a:ext>
            </a:extLst>
          </p:cNvPr>
          <p:cNvPicPr>
            <a:picLocks noChangeAspect="1"/>
          </p:cNvPicPr>
          <p:nvPr/>
        </p:nvPicPr>
        <p:blipFill>
          <a:blip r:embed="rId4"/>
          <a:srcRect/>
          <a:stretch/>
        </p:blipFill>
        <p:spPr>
          <a:xfrm>
            <a:off x="4132186" y="1164016"/>
            <a:ext cx="1616476" cy="274355"/>
          </a:xfrm>
          <a:prstGeom prst="rect">
            <a:avLst/>
          </a:prstGeom>
        </p:spPr>
      </p:pic>
      <p:grpSp>
        <p:nvGrpSpPr>
          <p:cNvPr id="7" name="Group 6">
            <a:extLst>
              <a:ext uri="{FF2B5EF4-FFF2-40B4-BE49-F238E27FC236}">
                <a16:creationId xmlns:a16="http://schemas.microsoft.com/office/drawing/2014/main" id="{485EDFF3-01D4-624A-A71C-520214990025}"/>
              </a:ext>
            </a:extLst>
          </p:cNvPr>
          <p:cNvGrpSpPr/>
          <p:nvPr/>
        </p:nvGrpSpPr>
        <p:grpSpPr>
          <a:xfrm>
            <a:off x="3317770" y="2402915"/>
            <a:ext cx="1263464" cy="983032"/>
            <a:chOff x="904182" y="3721286"/>
            <a:chExt cx="1263464" cy="983032"/>
          </a:xfrm>
        </p:grpSpPr>
        <p:cxnSp>
          <p:nvCxnSpPr>
            <p:cNvPr id="9" name="Straight Arrow Connector 8">
              <a:extLst>
                <a:ext uri="{FF2B5EF4-FFF2-40B4-BE49-F238E27FC236}">
                  <a16:creationId xmlns:a16="http://schemas.microsoft.com/office/drawing/2014/main" id="{B96177CA-34CA-004D-B6D6-BABABE84AB09}"/>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BE84E75-AC41-2E4A-B111-7C8DE12D648E}"/>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C01163F-72D0-A740-8296-BAE37D102B23}"/>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D918753-79F8-8143-AC34-F055D9F1469F}"/>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7B62C2A-6F90-E743-A1EF-567973761410}"/>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89F811F-5C77-E245-BF47-2C7728F321EC}"/>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4E0E650-3290-7D44-B254-D5E233348919}"/>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8F73079-A9F7-0F42-AD2F-BCDA28AD221E}"/>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79CBC61-3AD1-E94D-85FD-22F7D1D2A4AB}"/>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38CE69A-5643-3C4D-ACFF-6B77908AECA3}"/>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A59F206-0C4C-E043-8E6E-0371C33F8523}"/>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F95C040-E47E-2842-B496-5C3016ADAEC2}"/>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36" name="Picture 35">
            <a:extLst>
              <a:ext uri="{FF2B5EF4-FFF2-40B4-BE49-F238E27FC236}">
                <a16:creationId xmlns:a16="http://schemas.microsoft.com/office/drawing/2014/main" id="{73A3953C-2646-6A41-97A2-2338CF381997}"/>
              </a:ext>
            </a:extLst>
          </p:cNvPr>
          <p:cNvPicPr>
            <a:picLocks noChangeAspect="1"/>
          </p:cNvPicPr>
          <p:nvPr/>
        </p:nvPicPr>
        <p:blipFill>
          <a:blip r:embed="rId5"/>
          <a:srcRect/>
          <a:stretch/>
        </p:blipFill>
        <p:spPr>
          <a:xfrm>
            <a:off x="1802988" y="2947049"/>
            <a:ext cx="1335997" cy="226751"/>
          </a:xfrm>
          <a:prstGeom prst="rect">
            <a:avLst/>
          </a:prstGeom>
        </p:spPr>
      </p:pic>
      <p:pic>
        <p:nvPicPr>
          <p:cNvPr id="40" name="Picture 39">
            <a:extLst>
              <a:ext uri="{FF2B5EF4-FFF2-40B4-BE49-F238E27FC236}">
                <a16:creationId xmlns:a16="http://schemas.microsoft.com/office/drawing/2014/main" id="{25ACB565-B8E7-214E-853C-A49463CBA873}"/>
              </a:ext>
            </a:extLst>
          </p:cNvPr>
          <p:cNvPicPr>
            <a:picLocks noChangeAspect="1"/>
          </p:cNvPicPr>
          <p:nvPr/>
        </p:nvPicPr>
        <p:blipFill>
          <a:blip r:embed="rId6"/>
          <a:srcRect/>
          <a:stretch/>
        </p:blipFill>
        <p:spPr>
          <a:xfrm>
            <a:off x="6547424" y="1425539"/>
            <a:ext cx="1918302" cy="321022"/>
          </a:xfrm>
          <a:prstGeom prst="rect">
            <a:avLst/>
          </a:prstGeom>
        </p:spPr>
      </p:pic>
      <p:grpSp>
        <p:nvGrpSpPr>
          <p:cNvPr id="121" name="Group 120">
            <a:extLst>
              <a:ext uri="{FF2B5EF4-FFF2-40B4-BE49-F238E27FC236}">
                <a16:creationId xmlns:a16="http://schemas.microsoft.com/office/drawing/2014/main" id="{0FB21FA5-52F8-7641-831F-2942F0784552}"/>
              </a:ext>
            </a:extLst>
          </p:cNvPr>
          <p:cNvGrpSpPr/>
          <p:nvPr/>
        </p:nvGrpSpPr>
        <p:grpSpPr>
          <a:xfrm>
            <a:off x="5190855" y="2912918"/>
            <a:ext cx="1263464" cy="984030"/>
            <a:chOff x="5384223" y="2746247"/>
            <a:chExt cx="1263464" cy="984030"/>
          </a:xfrm>
        </p:grpSpPr>
        <p:grpSp>
          <p:nvGrpSpPr>
            <p:cNvPr id="59" name="Group 58">
              <a:extLst>
                <a:ext uri="{FF2B5EF4-FFF2-40B4-BE49-F238E27FC236}">
                  <a16:creationId xmlns:a16="http://schemas.microsoft.com/office/drawing/2014/main" id="{8AE190A1-EAED-0144-A485-3733C0195C78}"/>
                </a:ext>
              </a:extLst>
            </p:cNvPr>
            <p:cNvGrpSpPr/>
            <p:nvPr/>
          </p:nvGrpSpPr>
          <p:grpSpPr>
            <a:xfrm>
              <a:off x="5384223" y="2746247"/>
              <a:ext cx="1263464" cy="983032"/>
              <a:chOff x="904182" y="3721286"/>
              <a:chExt cx="1263464" cy="983032"/>
            </a:xfrm>
          </p:grpSpPr>
          <p:cxnSp>
            <p:nvCxnSpPr>
              <p:cNvPr id="61" name="Straight Arrow Connector 60">
                <a:extLst>
                  <a:ext uri="{FF2B5EF4-FFF2-40B4-BE49-F238E27FC236}">
                    <a16:creationId xmlns:a16="http://schemas.microsoft.com/office/drawing/2014/main" id="{81BE6AD8-538B-294C-8759-7964D5CBFB79}"/>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7C2D0A95-754D-E545-BEF4-359913B89FD6}"/>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8148BE0A-41AE-E542-8606-8222ED4AB494}"/>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E504A552-C08D-5C4D-B4A8-2A8761AA71B6}"/>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ED8206C9-1819-084B-9C67-F12F46267A35}"/>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F928E5C6-B956-8843-B13C-D3A147D223C0}"/>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584CD33B-D593-4C4F-9D65-75A284F8A80E}"/>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E8BCCB6D-FB6A-514B-BD1A-6223A509D38B}"/>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967ADBE-F8EE-864C-8CEB-360E4B46A047}"/>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0A6951FD-8082-874F-98E8-4CAD872B359F}"/>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D651E5A8-37BA-EE46-8787-AF0DF794B730}"/>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ED4C31B3-2B74-664C-89ED-7289A710AD6C}"/>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id="{59E7A599-5CA3-164F-8C9B-BDE7F235E38A}"/>
                </a:ext>
              </a:extLst>
            </p:cNvPr>
            <p:cNvGrpSpPr/>
            <p:nvPr/>
          </p:nvGrpSpPr>
          <p:grpSpPr>
            <a:xfrm>
              <a:off x="5384223" y="2854172"/>
              <a:ext cx="1237863" cy="876105"/>
              <a:chOff x="904182" y="3828214"/>
              <a:chExt cx="1237863" cy="876105"/>
            </a:xfrm>
          </p:grpSpPr>
          <p:cxnSp>
            <p:nvCxnSpPr>
              <p:cNvPr id="74" name="Straight Arrow Connector 73">
                <a:extLst>
                  <a:ext uri="{FF2B5EF4-FFF2-40B4-BE49-F238E27FC236}">
                    <a16:creationId xmlns:a16="http://schemas.microsoft.com/office/drawing/2014/main" id="{D9FFD34E-AC21-C14B-B185-487B30612A89}"/>
                  </a:ext>
                </a:extLst>
              </p:cNvPr>
              <p:cNvCxnSpPr>
                <a:cxnSpLocks/>
              </p:cNvCxnSpPr>
              <p:nvPr/>
            </p:nvCxnSpPr>
            <p:spPr>
              <a:xfrm flipV="1">
                <a:off x="1287887" y="3933602"/>
                <a:ext cx="348204" cy="71729"/>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5" name="Straight Arrow Connector 74">
                <a:extLst>
                  <a:ext uri="{FF2B5EF4-FFF2-40B4-BE49-F238E27FC236}">
                    <a16:creationId xmlns:a16="http://schemas.microsoft.com/office/drawing/2014/main" id="{BC434094-9CB7-B344-BA9B-CAB5722CD541}"/>
                  </a:ext>
                </a:extLst>
              </p:cNvPr>
              <p:cNvCxnSpPr>
                <a:cxnSpLocks/>
              </p:cNvCxnSpPr>
              <p:nvPr/>
            </p:nvCxnSpPr>
            <p:spPr>
              <a:xfrm flipV="1">
                <a:off x="1418286" y="3916943"/>
                <a:ext cx="342512" cy="170971"/>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6" name="Straight Arrow Connector 75">
                <a:extLst>
                  <a:ext uri="{FF2B5EF4-FFF2-40B4-BE49-F238E27FC236}">
                    <a16:creationId xmlns:a16="http://schemas.microsoft.com/office/drawing/2014/main" id="{C3B72F1C-716C-5A42-AA49-341FD7599A54}"/>
                  </a:ext>
                </a:extLst>
              </p:cNvPr>
              <p:cNvCxnSpPr>
                <a:cxnSpLocks/>
              </p:cNvCxnSpPr>
              <p:nvPr/>
            </p:nvCxnSpPr>
            <p:spPr>
              <a:xfrm>
                <a:off x="1418286" y="4255340"/>
                <a:ext cx="278681" cy="65945"/>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A366E71C-33CE-3D41-B6AE-787090C24D65}"/>
                  </a:ext>
                </a:extLst>
              </p:cNvPr>
              <p:cNvCxnSpPr>
                <a:cxnSpLocks/>
              </p:cNvCxnSpPr>
              <p:nvPr/>
            </p:nvCxnSpPr>
            <p:spPr>
              <a:xfrm flipV="1">
                <a:off x="1406480" y="4375622"/>
                <a:ext cx="290487" cy="23931"/>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8" name="Straight Arrow Connector 77">
                <a:extLst>
                  <a:ext uri="{FF2B5EF4-FFF2-40B4-BE49-F238E27FC236}">
                    <a16:creationId xmlns:a16="http://schemas.microsoft.com/office/drawing/2014/main" id="{CE7B1A63-5A04-F445-BF11-7E0C2363D357}"/>
                  </a:ext>
                </a:extLst>
              </p:cNvPr>
              <p:cNvCxnSpPr>
                <a:cxnSpLocks/>
              </p:cNvCxnSpPr>
              <p:nvPr/>
            </p:nvCxnSpPr>
            <p:spPr>
              <a:xfrm flipV="1">
                <a:off x="1629178" y="3828214"/>
                <a:ext cx="329923" cy="21299"/>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9" name="Straight Arrow Connector 78">
                <a:extLst>
                  <a:ext uri="{FF2B5EF4-FFF2-40B4-BE49-F238E27FC236}">
                    <a16:creationId xmlns:a16="http://schemas.microsoft.com/office/drawing/2014/main" id="{1A7A3835-16E5-574E-A515-334C6520311C}"/>
                  </a:ext>
                </a:extLst>
              </p:cNvPr>
              <p:cNvCxnSpPr>
                <a:cxnSpLocks/>
              </p:cNvCxnSpPr>
              <p:nvPr/>
            </p:nvCxnSpPr>
            <p:spPr>
              <a:xfrm>
                <a:off x="999154" y="4469971"/>
                <a:ext cx="240510" cy="61471"/>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0" name="Straight Arrow Connector 79">
                <a:extLst>
                  <a:ext uri="{FF2B5EF4-FFF2-40B4-BE49-F238E27FC236}">
                    <a16:creationId xmlns:a16="http://schemas.microsoft.com/office/drawing/2014/main" id="{C586AD56-6C4E-094A-9524-B37DA34892D7}"/>
                  </a:ext>
                </a:extLst>
              </p:cNvPr>
              <p:cNvCxnSpPr>
                <a:cxnSpLocks/>
              </p:cNvCxnSpPr>
              <p:nvPr/>
            </p:nvCxnSpPr>
            <p:spPr>
              <a:xfrm flipV="1">
                <a:off x="904182" y="3953422"/>
                <a:ext cx="166873" cy="162089"/>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1" name="Straight Arrow Connector 80">
                <a:extLst>
                  <a:ext uri="{FF2B5EF4-FFF2-40B4-BE49-F238E27FC236}">
                    <a16:creationId xmlns:a16="http://schemas.microsoft.com/office/drawing/2014/main" id="{A2818633-C0EA-3C4B-93DE-6361F6AE73CC}"/>
                  </a:ext>
                </a:extLst>
              </p:cNvPr>
              <p:cNvCxnSpPr>
                <a:cxnSpLocks/>
              </p:cNvCxnSpPr>
              <p:nvPr/>
            </p:nvCxnSpPr>
            <p:spPr>
              <a:xfrm flipV="1">
                <a:off x="991673" y="4175298"/>
                <a:ext cx="432375" cy="151077"/>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2" name="Straight Arrow Connector 81">
                <a:extLst>
                  <a:ext uri="{FF2B5EF4-FFF2-40B4-BE49-F238E27FC236}">
                    <a16:creationId xmlns:a16="http://schemas.microsoft.com/office/drawing/2014/main" id="{73296E7D-3BF6-2348-BD8A-7FDDB00650FA}"/>
                  </a:ext>
                </a:extLst>
              </p:cNvPr>
              <p:cNvCxnSpPr>
                <a:cxnSpLocks/>
              </p:cNvCxnSpPr>
              <p:nvPr/>
            </p:nvCxnSpPr>
            <p:spPr>
              <a:xfrm flipV="1">
                <a:off x="1789070" y="3928119"/>
                <a:ext cx="326735" cy="74998"/>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id="{662FD51E-6B33-3949-A0B6-1624F9C296F8}"/>
                  </a:ext>
                </a:extLst>
              </p:cNvPr>
              <p:cNvCxnSpPr>
                <a:cxnSpLocks/>
              </p:cNvCxnSpPr>
              <p:nvPr/>
            </p:nvCxnSpPr>
            <p:spPr>
              <a:xfrm flipV="1">
                <a:off x="1063837" y="4564777"/>
                <a:ext cx="252493" cy="139542"/>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4" name="Straight Arrow Connector 83">
                <a:extLst>
                  <a:ext uri="{FF2B5EF4-FFF2-40B4-BE49-F238E27FC236}">
                    <a16:creationId xmlns:a16="http://schemas.microsoft.com/office/drawing/2014/main" id="{2582D290-5BBE-904D-A4F7-0688AA50DC9C}"/>
                  </a:ext>
                </a:extLst>
              </p:cNvPr>
              <p:cNvCxnSpPr>
                <a:cxnSpLocks/>
              </p:cNvCxnSpPr>
              <p:nvPr/>
            </p:nvCxnSpPr>
            <p:spPr>
              <a:xfrm flipV="1">
                <a:off x="1890750" y="4052808"/>
                <a:ext cx="96750" cy="237388"/>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5" name="Straight Arrow Connector 84">
                <a:extLst>
                  <a:ext uri="{FF2B5EF4-FFF2-40B4-BE49-F238E27FC236}">
                    <a16:creationId xmlns:a16="http://schemas.microsoft.com/office/drawing/2014/main" id="{6CF0F1D1-6F1F-4D4A-9C5D-93F0EE1CC439}"/>
                  </a:ext>
                </a:extLst>
              </p:cNvPr>
              <p:cNvCxnSpPr>
                <a:cxnSpLocks/>
              </p:cNvCxnSpPr>
              <p:nvPr/>
            </p:nvCxnSpPr>
            <p:spPr>
              <a:xfrm>
                <a:off x="1829864" y="4568095"/>
                <a:ext cx="312181" cy="47958"/>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grpSp>
      <p:pic>
        <p:nvPicPr>
          <p:cNvPr id="38" name="Picture 37">
            <a:extLst>
              <a:ext uri="{FF2B5EF4-FFF2-40B4-BE49-F238E27FC236}">
                <a16:creationId xmlns:a16="http://schemas.microsoft.com/office/drawing/2014/main" id="{4A247EDF-B06B-9B4E-8CE9-6F04FE31049C}"/>
              </a:ext>
            </a:extLst>
          </p:cNvPr>
          <p:cNvPicPr>
            <a:picLocks noChangeAspect="1"/>
          </p:cNvPicPr>
          <p:nvPr/>
        </p:nvPicPr>
        <p:blipFill>
          <a:blip r:embed="rId7"/>
          <a:stretch>
            <a:fillRect/>
          </a:stretch>
        </p:blipFill>
        <p:spPr>
          <a:xfrm>
            <a:off x="2237421" y="3910255"/>
            <a:ext cx="702934" cy="333443"/>
          </a:xfrm>
          <a:prstGeom prst="rect">
            <a:avLst/>
          </a:prstGeom>
        </p:spPr>
      </p:pic>
      <p:grpSp>
        <p:nvGrpSpPr>
          <p:cNvPr id="106" name="Group 105">
            <a:extLst>
              <a:ext uri="{FF2B5EF4-FFF2-40B4-BE49-F238E27FC236}">
                <a16:creationId xmlns:a16="http://schemas.microsoft.com/office/drawing/2014/main" id="{A8E509D8-B011-FB4C-A3CE-F928C278611A}"/>
              </a:ext>
            </a:extLst>
          </p:cNvPr>
          <p:cNvGrpSpPr/>
          <p:nvPr/>
        </p:nvGrpSpPr>
        <p:grpSpPr>
          <a:xfrm>
            <a:off x="3350206" y="3672358"/>
            <a:ext cx="1237863" cy="876105"/>
            <a:chOff x="904182" y="3828214"/>
            <a:chExt cx="1237863" cy="876105"/>
          </a:xfrm>
        </p:grpSpPr>
        <p:cxnSp>
          <p:nvCxnSpPr>
            <p:cNvPr id="107" name="Straight Arrow Connector 106">
              <a:extLst>
                <a:ext uri="{FF2B5EF4-FFF2-40B4-BE49-F238E27FC236}">
                  <a16:creationId xmlns:a16="http://schemas.microsoft.com/office/drawing/2014/main" id="{BEC2767C-FD87-6D41-8C35-DDF759A2F59A}"/>
                </a:ext>
              </a:extLst>
            </p:cNvPr>
            <p:cNvCxnSpPr>
              <a:cxnSpLocks/>
            </p:cNvCxnSpPr>
            <p:nvPr/>
          </p:nvCxnSpPr>
          <p:spPr>
            <a:xfrm flipV="1">
              <a:off x="1287887" y="3933602"/>
              <a:ext cx="348204" cy="71729"/>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8" name="Straight Arrow Connector 107">
              <a:extLst>
                <a:ext uri="{FF2B5EF4-FFF2-40B4-BE49-F238E27FC236}">
                  <a16:creationId xmlns:a16="http://schemas.microsoft.com/office/drawing/2014/main" id="{10C1DB04-1710-674A-B062-B4F6B552E9B0}"/>
                </a:ext>
              </a:extLst>
            </p:cNvPr>
            <p:cNvCxnSpPr>
              <a:cxnSpLocks/>
            </p:cNvCxnSpPr>
            <p:nvPr/>
          </p:nvCxnSpPr>
          <p:spPr>
            <a:xfrm flipV="1">
              <a:off x="1418286" y="3916943"/>
              <a:ext cx="342512" cy="170971"/>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9" name="Straight Arrow Connector 108">
              <a:extLst>
                <a:ext uri="{FF2B5EF4-FFF2-40B4-BE49-F238E27FC236}">
                  <a16:creationId xmlns:a16="http://schemas.microsoft.com/office/drawing/2014/main" id="{4018F311-4718-8A43-B229-BB8F44961301}"/>
                </a:ext>
              </a:extLst>
            </p:cNvPr>
            <p:cNvCxnSpPr>
              <a:cxnSpLocks/>
            </p:cNvCxnSpPr>
            <p:nvPr/>
          </p:nvCxnSpPr>
          <p:spPr>
            <a:xfrm>
              <a:off x="1418286" y="4255340"/>
              <a:ext cx="278681" cy="65945"/>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0" name="Straight Arrow Connector 109">
              <a:extLst>
                <a:ext uri="{FF2B5EF4-FFF2-40B4-BE49-F238E27FC236}">
                  <a16:creationId xmlns:a16="http://schemas.microsoft.com/office/drawing/2014/main" id="{A4869E09-3E4D-D34C-AB01-C9E354057F2A}"/>
                </a:ext>
              </a:extLst>
            </p:cNvPr>
            <p:cNvCxnSpPr>
              <a:cxnSpLocks/>
            </p:cNvCxnSpPr>
            <p:nvPr/>
          </p:nvCxnSpPr>
          <p:spPr>
            <a:xfrm flipV="1">
              <a:off x="1406480" y="4375622"/>
              <a:ext cx="290487" cy="23931"/>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1" name="Straight Arrow Connector 110">
              <a:extLst>
                <a:ext uri="{FF2B5EF4-FFF2-40B4-BE49-F238E27FC236}">
                  <a16:creationId xmlns:a16="http://schemas.microsoft.com/office/drawing/2014/main" id="{4179477E-CEF0-234E-B11D-02E278522E14}"/>
                </a:ext>
              </a:extLst>
            </p:cNvPr>
            <p:cNvCxnSpPr>
              <a:cxnSpLocks/>
            </p:cNvCxnSpPr>
            <p:nvPr/>
          </p:nvCxnSpPr>
          <p:spPr>
            <a:xfrm flipV="1">
              <a:off x="1629178" y="3828214"/>
              <a:ext cx="329923" cy="21299"/>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2" name="Straight Arrow Connector 111">
              <a:extLst>
                <a:ext uri="{FF2B5EF4-FFF2-40B4-BE49-F238E27FC236}">
                  <a16:creationId xmlns:a16="http://schemas.microsoft.com/office/drawing/2014/main" id="{532218A2-B992-2A4C-B870-476CAD399CB9}"/>
                </a:ext>
              </a:extLst>
            </p:cNvPr>
            <p:cNvCxnSpPr>
              <a:cxnSpLocks/>
            </p:cNvCxnSpPr>
            <p:nvPr/>
          </p:nvCxnSpPr>
          <p:spPr>
            <a:xfrm>
              <a:off x="999154" y="4469971"/>
              <a:ext cx="240510" cy="61471"/>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3" name="Straight Arrow Connector 112">
              <a:extLst>
                <a:ext uri="{FF2B5EF4-FFF2-40B4-BE49-F238E27FC236}">
                  <a16:creationId xmlns:a16="http://schemas.microsoft.com/office/drawing/2014/main" id="{4872DF8D-E8DE-A04C-BF3B-3DDF115A036F}"/>
                </a:ext>
              </a:extLst>
            </p:cNvPr>
            <p:cNvCxnSpPr>
              <a:cxnSpLocks/>
            </p:cNvCxnSpPr>
            <p:nvPr/>
          </p:nvCxnSpPr>
          <p:spPr>
            <a:xfrm flipV="1">
              <a:off x="904182" y="3953422"/>
              <a:ext cx="166873" cy="162089"/>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4" name="Straight Arrow Connector 113">
              <a:extLst>
                <a:ext uri="{FF2B5EF4-FFF2-40B4-BE49-F238E27FC236}">
                  <a16:creationId xmlns:a16="http://schemas.microsoft.com/office/drawing/2014/main" id="{9F48C43C-5542-E442-BE3B-9F3A3A9B645F}"/>
                </a:ext>
              </a:extLst>
            </p:cNvPr>
            <p:cNvCxnSpPr>
              <a:cxnSpLocks/>
            </p:cNvCxnSpPr>
            <p:nvPr/>
          </p:nvCxnSpPr>
          <p:spPr>
            <a:xfrm flipV="1">
              <a:off x="991673" y="4175298"/>
              <a:ext cx="432375" cy="151077"/>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5" name="Straight Arrow Connector 114">
              <a:extLst>
                <a:ext uri="{FF2B5EF4-FFF2-40B4-BE49-F238E27FC236}">
                  <a16:creationId xmlns:a16="http://schemas.microsoft.com/office/drawing/2014/main" id="{650056D6-665F-6E48-B4AC-01583BDF1D73}"/>
                </a:ext>
              </a:extLst>
            </p:cNvPr>
            <p:cNvCxnSpPr>
              <a:cxnSpLocks/>
            </p:cNvCxnSpPr>
            <p:nvPr/>
          </p:nvCxnSpPr>
          <p:spPr>
            <a:xfrm flipV="1">
              <a:off x="1789070" y="3928119"/>
              <a:ext cx="326735" cy="74998"/>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6" name="Straight Arrow Connector 115">
              <a:extLst>
                <a:ext uri="{FF2B5EF4-FFF2-40B4-BE49-F238E27FC236}">
                  <a16:creationId xmlns:a16="http://schemas.microsoft.com/office/drawing/2014/main" id="{B091DF91-78F5-5544-8DE5-8AFD076695CC}"/>
                </a:ext>
              </a:extLst>
            </p:cNvPr>
            <p:cNvCxnSpPr>
              <a:cxnSpLocks/>
            </p:cNvCxnSpPr>
            <p:nvPr/>
          </p:nvCxnSpPr>
          <p:spPr>
            <a:xfrm flipV="1">
              <a:off x="1063837" y="4564777"/>
              <a:ext cx="252493" cy="139542"/>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7" name="Straight Arrow Connector 116">
              <a:extLst>
                <a:ext uri="{FF2B5EF4-FFF2-40B4-BE49-F238E27FC236}">
                  <a16:creationId xmlns:a16="http://schemas.microsoft.com/office/drawing/2014/main" id="{AD5D2976-8BE0-814C-B86B-E4AE3C7A67E1}"/>
                </a:ext>
              </a:extLst>
            </p:cNvPr>
            <p:cNvCxnSpPr>
              <a:cxnSpLocks/>
            </p:cNvCxnSpPr>
            <p:nvPr/>
          </p:nvCxnSpPr>
          <p:spPr>
            <a:xfrm flipV="1">
              <a:off x="1890750" y="4052808"/>
              <a:ext cx="96750" cy="237388"/>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8" name="Straight Arrow Connector 117">
              <a:extLst>
                <a:ext uri="{FF2B5EF4-FFF2-40B4-BE49-F238E27FC236}">
                  <a16:creationId xmlns:a16="http://schemas.microsoft.com/office/drawing/2014/main" id="{DA403845-9042-A546-AC50-77C8A80066A4}"/>
                </a:ext>
              </a:extLst>
            </p:cNvPr>
            <p:cNvCxnSpPr>
              <a:cxnSpLocks/>
            </p:cNvCxnSpPr>
            <p:nvPr/>
          </p:nvCxnSpPr>
          <p:spPr>
            <a:xfrm>
              <a:off x="1829864" y="4568095"/>
              <a:ext cx="312181" cy="47958"/>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sp>
        <p:nvSpPr>
          <p:cNvPr id="122" name="Rectangle 121">
            <a:extLst>
              <a:ext uri="{FF2B5EF4-FFF2-40B4-BE49-F238E27FC236}">
                <a16:creationId xmlns:a16="http://schemas.microsoft.com/office/drawing/2014/main" id="{5AA856D6-3EC0-8D4A-8AAD-A8DF98AB2371}"/>
              </a:ext>
            </a:extLst>
          </p:cNvPr>
          <p:cNvSpPr/>
          <p:nvPr/>
        </p:nvSpPr>
        <p:spPr>
          <a:xfrm>
            <a:off x="6200395" y="2894591"/>
            <a:ext cx="3078431" cy="1015663"/>
          </a:xfrm>
          <a:prstGeom prst="rect">
            <a:avLst/>
          </a:prstGeom>
          <a:noFill/>
        </p:spPr>
        <p:txBody>
          <a:bodyPr wrap="squar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Average </a:t>
            </a:r>
          </a:p>
          <a:p>
            <a:pPr algn="ctr"/>
            <a:r>
              <a:rPr lang="en-US" sz="2000">
                <a:ln w="0"/>
                <a:solidFill>
                  <a:schemeClr val="accent1"/>
                </a:solidFill>
                <a:effectLst>
                  <a:outerShdw blurRad="38100" dist="25400" dir="5400000" algn="ctr" rotWithShape="0">
                    <a:srgbClr val="6E747A">
                      <a:alpha val="43000"/>
                    </a:srgbClr>
                  </a:outerShdw>
                </a:effectLst>
              </a:rPr>
              <a:t>Euclidean distance </a:t>
            </a:r>
          </a:p>
          <a:p>
            <a:pPr algn="ctr"/>
            <a:r>
              <a:rPr lang="en-US" sz="2000">
                <a:ln w="0"/>
                <a:solidFill>
                  <a:schemeClr val="accent1"/>
                </a:solidFill>
                <a:effectLst>
                  <a:outerShdw blurRad="38100" dist="25400" dir="5400000" algn="ctr" rotWithShape="0">
                    <a:srgbClr val="6E747A">
                      <a:alpha val="43000"/>
                    </a:srgbClr>
                  </a:outerShdw>
                </a:effectLst>
              </a:rPr>
              <a:t>over the space</a:t>
            </a:r>
          </a:p>
        </p:txBody>
      </p:sp>
      <p:pic>
        <p:nvPicPr>
          <p:cNvPr id="6" name="Picture 5">
            <a:extLst>
              <a:ext uri="{FF2B5EF4-FFF2-40B4-BE49-F238E27FC236}">
                <a16:creationId xmlns:a16="http://schemas.microsoft.com/office/drawing/2014/main" id="{5214BC03-AFB5-9549-B6A0-B8779F607522}"/>
              </a:ext>
            </a:extLst>
          </p:cNvPr>
          <p:cNvPicPr>
            <a:picLocks noChangeAspect="1"/>
          </p:cNvPicPr>
          <p:nvPr/>
        </p:nvPicPr>
        <p:blipFill>
          <a:blip r:embed="rId8"/>
          <a:srcRect/>
          <a:stretch/>
        </p:blipFill>
        <p:spPr>
          <a:xfrm>
            <a:off x="2014327" y="1824282"/>
            <a:ext cx="2431882" cy="260056"/>
          </a:xfrm>
          <a:prstGeom prst="rect">
            <a:avLst/>
          </a:prstGeom>
        </p:spPr>
      </p:pic>
    </p:spTree>
    <p:extLst>
      <p:ext uri="{BB962C8B-B14F-4D97-AF65-F5344CB8AC3E}">
        <p14:creationId xmlns:p14="http://schemas.microsoft.com/office/powerpoint/2010/main" val="248253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026 0.00371 L 0.20452 0.1 " pathEditMode="relative" rAng="0" ptsTypes="AA">
                                      <p:cBhvr>
                                        <p:cTn id="32" dur="1000" fill="hold"/>
                                        <p:tgtEl>
                                          <p:spTgt spid="7"/>
                                        </p:tgtEl>
                                        <p:attrNameLst>
                                          <p:attrName>ppt_x</p:attrName>
                                          <p:attrName>ppt_y</p:attrName>
                                        </p:attrNameLst>
                                      </p:cBhvr>
                                      <p:rCtr x="10347" y="481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0156 -4.07407E-6 L 0.20121 -0.12654 " pathEditMode="relative" rAng="0" ptsTypes="AA">
                                      <p:cBhvr>
                                        <p:cTn id="36" dur="1000" fill="hold"/>
                                        <p:tgtEl>
                                          <p:spTgt spid="106"/>
                                        </p:tgtEl>
                                        <p:attrNameLst>
                                          <p:attrName>ppt_x</p:attrName>
                                          <p:attrName>ppt_y</p:attrName>
                                        </p:attrNameLst>
                                      </p:cBhvr>
                                      <p:rCtr x="9983" y="-6327"/>
                                    </p:animMotion>
                                  </p:childTnLst>
                                </p:cTn>
                              </p:par>
                              <p:par>
                                <p:cTn id="37" presetID="1" presetClass="entr" presetSubtype="0" fill="hold" nodeType="withEffect">
                                  <p:stCondLst>
                                    <p:cond delay="100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xit" presetSubtype="0" fill="hold" nodeType="withEffect">
                                  <p:stCondLst>
                                    <p:cond delay="1000"/>
                                  </p:stCondLst>
                                  <p:childTnLst>
                                    <p:set>
                                      <p:cBhvr>
                                        <p:cTn id="40" dur="1" fill="hold">
                                          <p:stCondLst>
                                            <p:cond delay="0"/>
                                          </p:stCondLst>
                                        </p:cTn>
                                        <p:tgtEl>
                                          <p:spTgt spid="10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EEC6-DB8C-8B46-A6BC-DD1A7BF15D47}"/>
              </a:ext>
            </a:extLst>
          </p:cNvPr>
          <p:cNvSpPr>
            <a:spLocks noGrp="1"/>
          </p:cNvSpPr>
          <p:nvPr>
            <p:ph type="title"/>
          </p:nvPr>
        </p:nvSpPr>
        <p:spPr/>
        <p:txBody>
          <a:bodyPr/>
          <a:lstStyle/>
          <a:p>
            <a:r>
              <a:rPr lang="en-US"/>
              <a:t>Score estimation by training score-based models</a:t>
            </a:r>
          </a:p>
        </p:txBody>
      </p:sp>
      <p:sp>
        <p:nvSpPr>
          <p:cNvPr id="3" name="Content Placeholder 2">
            <a:extLst>
              <a:ext uri="{FF2B5EF4-FFF2-40B4-BE49-F238E27FC236}">
                <a16:creationId xmlns:a16="http://schemas.microsoft.com/office/drawing/2014/main" id="{6B6A0253-3748-7B4E-99FE-6DB06D9F87BB}"/>
              </a:ext>
            </a:extLst>
          </p:cNvPr>
          <p:cNvSpPr>
            <a:spLocks noGrp="1"/>
          </p:cNvSpPr>
          <p:nvPr>
            <p:ph sz="quarter" idx="10"/>
          </p:nvPr>
        </p:nvSpPr>
        <p:spPr/>
        <p:txBody>
          <a:bodyPr>
            <a:normAutofit lnSpcReduction="10000"/>
          </a:bodyPr>
          <a:lstStyle/>
          <a:p>
            <a:pPr>
              <a:buFont typeface="Arial" panose="020B0604020202020204" pitchFamily="34" charset="0"/>
              <a:buChar char="•"/>
            </a:pPr>
            <a:r>
              <a:rPr lang="en-US" b="1" dirty="0"/>
              <a:t>Objective:</a:t>
            </a:r>
            <a:r>
              <a:rPr lang="en-US" dirty="0"/>
              <a:t> Average Euclidean distance over the whole space.</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285743" indent="-285743">
              <a:buFont typeface="Arial" panose="020B0604020202020204" pitchFamily="34" charset="0"/>
              <a:buChar char="•"/>
            </a:pPr>
            <a:r>
              <a:rPr lang="en-US" b="1" dirty="0"/>
              <a:t>Score matching:</a:t>
            </a:r>
          </a:p>
          <a:p>
            <a:pPr marL="285743" indent="-285743">
              <a:buFont typeface="Arial" panose="020B0604020202020204" pitchFamily="34" charset="0"/>
              <a:buChar char="•"/>
            </a:pPr>
            <a:endParaRPr lang="en-US" b="1" dirty="0"/>
          </a:p>
          <a:p>
            <a:pPr marL="285743" indent="-285743">
              <a:buFont typeface="Arial" panose="020B0604020202020204" pitchFamily="34" charset="0"/>
              <a:buChar char="•"/>
            </a:pPr>
            <a:endParaRPr lang="en-US" b="1" dirty="0"/>
          </a:p>
          <a:p>
            <a:pPr marL="285743" indent="-285743">
              <a:buFont typeface="Arial" panose="020B0604020202020204" pitchFamily="34" charset="0"/>
              <a:buChar char="•"/>
            </a:pPr>
            <a:endParaRPr lang="en-US" b="1" dirty="0"/>
          </a:p>
          <a:p>
            <a:pPr marL="285743" indent="-285743">
              <a:buFont typeface="Arial" panose="020B0604020202020204" pitchFamily="34" charset="0"/>
              <a:buChar char="•"/>
            </a:pPr>
            <a:r>
              <a:rPr lang="en-US" b="1" dirty="0"/>
              <a:t>Requirements:</a:t>
            </a:r>
          </a:p>
          <a:p>
            <a:pPr marL="512750" lvl="2" indent="-285743">
              <a:buFont typeface="Arial" panose="020B0604020202020204" pitchFamily="34" charset="0"/>
              <a:buChar char="•"/>
            </a:pPr>
            <a:r>
              <a:rPr lang="en-US" dirty="0"/>
              <a:t>The score model must be efficient to evaluate.</a:t>
            </a:r>
          </a:p>
          <a:p>
            <a:pPr marL="512750" lvl="2" indent="-285743">
              <a:buFont typeface="Arial" panose="020B0604020202020204" pitchFamily="34" charset="0"/>
              <a:buChar char="•"/>
            </a:pPr>
            <a:r>
              <a:rPr lang="en-US" dirty="0"/>
              <a:t>Do we need the score model to be a proper score </a:t>
            </a:r>
            <a:r>
              <a:rPr lang="en-US" dirty="0" smtClean="0"/>
              <a:t>function (i.e., gradient of a scalar “energy” function)?</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E76FA914-70AF-B449-82E3-F1F31E48C503}"/>
              </a:ext>
            </a:extLst>
          </p:cNvPr>
          <p:cNvPicPr>
            <a:picLocks noChangeAspect="1"/>
          </p:cNvPicPr>
          <p:nvPr/>
        </p:nvPicPr>
        <p:blipFill>
          <a:blip r:embed="rId3"/>
          <a:srcRect/>
          <a:stretch/>
        </p:blipFill>
        <p:spPr>
          <a:xfrm>
            <a:off x="2709338" y="1369920"/>
            <a:ext cx="4193651" cy="556147"/>
          </a:xfrm>
          <a:prstGeom prst="rect">
            <a:avLst/>
          </a:prstGeom>
        </p:spPr>
      </p:pic>
      <p:sp>
        <p:nvSpPr>
          <p:cNvPr id="5" name="TextBox 4">
            <a:extLst>
              <a:ext uri="{FF2B5EF4-FFF2-40B4-BE49-F238E27FC236}">
                <a16:creationId xmlns:a16="http://schemas.microsoft.com/office/drawing/2014/main" id="{CA3B1D60-5693-8E4B-8ED8-089E6A60ABAC}"/>
              </a:ext>
            </a:extLst>
          </p:cNvPr>
          <p:cNvSpPr txBox="1"/>
          <p:nvPr/>
        </p:nvSpPr>
        <p:spPr>
          <a:xfrm>
            <a:off x="3765691" y="1849064"/>
            <a:ext cx="2066591" cy="369332"/>
          </a:xfrm>
          <a:prstGeom prst="rect">
            <a:avLst/>
          </a:prstGeom>
          <a:noFill/>
        </p:spPr>
        <p:txBody>
          <a:bodyPr wrap="none" rtlCol="0">
            <a:spAutoFit/>
          </a:bodyPr>
          <a:lstStyle/>
          <a:p>
            <a:r>
              <a:rPr lang="en-US"/>
              <a:t>(Fisher divergence)</a:t>
            </a:r>
          </a:p>
        </p:txBody>
      </p:sp>
      <p:pic>
        <p:nvPicPr>
          <p:cNvPr id="7" name="Picture 6">
            <a:extLst>
              <a:ext uri="{FF2B5EF4-FFF2-40B4-BE49-F238E27FC236}">
                <a16:creationId xmlns:a16="http://schemas.microsoft.com/office/drawing/2014/main" id="{9C210BA5-56EC-284C-8FB2-671382691F56}"/>
              </a:ext>
            </a:extLst>
          </p:cNvPr>
          <p:cNvPicPr>
            <a:picLocks noChangeAspect="1"/>
          </p:cNvPicPr>
          <p:nvPr/>
        </p:nvPicPr>
        <p:blipFill>
          <a:blip r:embed="rId4"/>
          <a:stretch>
            <a:fillRect/>
          </a:stretch>
        </p:blipFill>
        <p:spPr>
          <a:xfrm>
            <a:off x="2702162" y="2622826"/>
            <a:ext cx="4193651" cy="784574"/>
          </a:xfrm>
          <a:prstGeom prst="rect">
            <a:avLst/>
          </a:prstGeom>
        </p:spPr>
      </p:pic>
    </p:spTree>
    <p:extLst>
      <p:ext uri="{BB962C8B-B14F-4D97-AF65-F5344CB8AC3E}">
        <p14:creationId xmlns:p14="http://schemas.microsoft.com/office/powerpoint/2010/main" val="37193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DD38-9223-0B41-B959-C38A0FDC3A8B}"/>
              </a:ext>
            </a:extLst>
          </p:cNvPr>
          <p:cNvSpPr>
            <a:spLocks noGrp="1"/>
          </p:cNvSpPr>
          <p:nvPr>
            <p:ph type="title"/>
          </p:nvPr>
        </p:nvSpPr>
        <p:spPr/>
        <p:txBody>
          <a:bodyPr/>
          <a:lstStyle/>
          <a:p>
            <a:r>
              <a:rPr lang="en-US"/>
              <a:t>Score matching is not scalable</a:t>
            </a:r>
          </a:p>
        </p:txBody>
      </p:sp>
      <p:sp>
        <p:nvSpPr>
          <p:cNvPr id="3" name="Content Placeholder 2">
            <a:extLst>
              <a:ext uri="{FF2B5EF4-FFF2-40B4-BE49-F238E27FC236}">
                <a16:creationId xmlns:a16="http://schemas.microsoft.com/office/drawing/2014/main" id="{70ECB2E4-E181-3A4C-89CF-497AE939451F}"/>
              </a:ext>
            </a:extLst>
          </p:cNvPr>
          <p:cNvSpPr>
            <a:spLocks noGrp="1"/>
          </p:cNvSpPr>
          <p:nvPr>
            <p:ph sz="quarter" idx="10"/>
          </p:nvPr>
        </p:nvSpPr>
        <p:spPr/>
        <p:txBody>
          <a:bodyPr/>
          <a:lstStyle/>
          <a:p>
            <a:pPr>
              <a:buFont typeface="Arial" panose="020B0604020202020204" pitchFamily="34" charset="0"/>
              <a:buChar char="•"/>
            </a:pPr>
            <a:r>
              <a:rPr lang="en-US"/>
              <a:t>Deep neural networks as more expressive score models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marL="285743" indent="-285743">
              <a:buFont typeface="Arial" panose="020B0604020202020204" pitchFamily="34" charset="0"/>
              <a:buChar char="•"/>
            </a:pPr>
            <a:r>
              <a:rPr lang="en-US"/>
              <a:t> Compute              and     </a:t>
            </a:r>
          </a:p>
        </p:txBody>
      </p:sp>
      <p:sp>
        <p:nvSpPr>
          <p:cNvPr id="6" name="Right Arrow 5">
            <a:extLst>
              <a:ext uri="{FF2B5EF4-FFF2-40B4-BE49-F238E27FC236}">
                <a16:creationId xmlns:a16="http://schemas.microsoft.com/office/drawing/2014/main" id="{C7F6761C-8B49-0841-BD1A-F2B6859A68BA}"/>
              </a:ext>
            </a:extLst>
          </p:cNvPr>
          <p:cNvSpPr/>
          <p:nvPr/>
        </p:nvSpPr>
        <p:spPr>
          <a:xfrm>
            <a:off x="5106044" y="1977767"/>
            <a:ext cx="480024" cy="1339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081B833A-E62D-8A4D-989A-D96BF8D45DB6}"/>
              </a:ext>
            </a:extLst>
          </p:cNvPr>
          <p:cNvGrpSpPr/>
          <p:nvPr/>
        </p:nvGrpSpPr>
        <p:grpSpPr>
          <a:xfrm>
            <a:off x="2840482" y="1339088"/>
            <a:ext cx="1904675" cy="1503408"/>
            <a:chOff x="2840477" y="1339088"/>
            <a:chExt cx="1904675" cy="1503408"/>
          </a:xfrm>
        </p:grpSpPr>
        <p:grpSp>
          <p:nvGrpSpPr>
            <p:cNvPr id="110" name="Group 109">
              <a:extLst>
                <a:ext uri="{FF2B5EF4-FFF2-40B4-BE49-F238E27FC236}">
                  <a16:creationId xmlns:a16="http://schemas.microsoft.com/office/drawing/2014/main" id="{CE4CFE31-9796-E74D-9032-200B240AF77B}"/>
                </a:ext>
              </a:extLst>
            </p:cNvPr>
            <p:cNvGrpSpPr/>
            <p:nvPr/>
          </p:nvGrpSpPr>
          <p:grpSpPr>
            <a:xfrm>
              <a:off x="2840477" y="1339088"/>
              <a:ext cx="1904675" cy="1503408"/>
              <a:chOff x="2840477" y="1339088"/>
              <a:chExt cx="1904675" cy="1503408"/>
            </a:xfrm>
          </p:grpSpPr>
          <p:grpSp>
            <p:nvGrpSpPr>
              <p:cNvPr id="18" name="Group 17">
                <a:extLst>
                  <a:ext uri="{FF2B5EF4-FFF2-40B4-BE49-F238E27FC236}">
                    <a16:creationId xmlns:a16="http://schemas.microsoft.com/office/drawing/2014/main" id="{C0FE3E49-638B-D646-8075-3C787B46ACBC}"/>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18AAE676-CF75-6440-B5A7-3B40CD1BB8E5}"/>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8" name="Oval 7">
                      <a:extLst>
                        <a:ext uri="{FF2B5EF4-FFF2-40B4-BE49-F238E27FC236}">
                          <a16:creationId xmlns:a16="http://schemas.microsoft.com/office/drawing/2014/main" id="{18AAE676-CF75-6440-B5A7-3B40CD1BB8E5}"/>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80D3DF5E-321D-9A41-88DC-50E4D4035D1C}"/>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9" name="Oval 8">
                      <a:extLst>
                        <a:ext uri="{FF2B5EF4-FFF2-40B4-BE49-F238E27FC236}">
                          <a16:creationId xmlns:a16="http://schemas.microsoft.com/office/drawing/2014/main" id="{80D3DF5E-321D-9A41-88DC-50E4D4035D1C}"/>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7A866B02-2B9D-8B4F-8445-1B8697E2B767}"/>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3</m:t>
                                </m:r>
                              </m:sub>
                            </m:sSub>
                          </m:oMath>
                        </m:oMathPara>
                      </a14:m>
                      <a:endParaRPr lang="en-US"/>
                    </a:p>
                  </p:txBody>
                </p:sp>
              </mc:Choice>
              <mc:Fallback xmlns="">
                <p:sp>
                  <p:nvSpPr>
                    <p:cNvPr id="10" name="Oval 9">
                      <a:extLst>
                        <a:ext uri="{FF2B5EF4-FFF2-40B4-BE49-F238E27FC236}">
                          <a16:creationId xmlns:a16="http://schemas.microsoft.com/office/drawing/2014/main" id="{7A866B02-2B9D-8B4F-8445-1B8697E2B767}"/>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5"/>
                      <a:stretch>
                        <a:fillRect/>
                      </a:stretch>
                    </a:blipFill>
                  </p:spPr>
                  <p:txBody>
                    <a:bodyPr/>
                    <a:lstStyle/>
                    <a:p>
                      <a:r>
                        <a:rPr lang="en-US">
                          <a:noFill/>
                        </a:rPr>
                        <a:t> </a:t>
                      </a:r>
                    </a:p>
                  </p:txBody>
                </p:sp>
              </mc:Fallback>
            </mc:AlternateContent>
          </p:grpSp>
          <p:grpSp>
            <p:nvGrpSpPr>
              <p:cNvPr id="108" name="Group 107">
                <a:extLst>
                  <a:ext uri="{FF2B5EF4-FFF2-40B4-BE49-F238E27FC236}">
                    <a16:creationId xmlns:a16="http://schemas.microsoft.com/office/drawing/2014/main" id="{01237C65-8398-7645-9F2E-636FACD0EBB7}"/>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A05768E9-82D0-DC42-A716-1EB0159B99BF}"/>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,1</m:t>
                                </m:r>
                              </m:sub>
                            </m:sSub>
                          </m:oMath>
                        </m:oMathPara>
                      </a14:m>
                      <a:endParaRPr lang="en-US"/>
                    </a:p>
                  </p:txBody>
                </p:sp>
              </mc:Choice>
              <mc:Fallback xmlns="">
                <p:sp>
                  <p:nvSpPr>
                    <p:cNvPr id="14" name="Oval 13">
                      <a:extLst>
                        <a:ext uri="{FF2B5EF4-FFF2-40B4-BE49-F238E27FC236}">
                          <a16:creationId xmlns:a16="http://schemas.microsoft.com/office/drawing/2014/main" id="{A05768E9-82D0-DC42-A716-1EB0159B99BF}"/>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Oval 249">
                      <a:extLst>
                        <a:ext uri="{FF2B5EF4-FFF2-40B4-BE49-F238E27FC236}">
                          <a16:creationId xmlns:a16="http://schemas.microsoft.com/office/drawing/2014/main" id="{90BA88D5-B2C4-B24A-80EB-70E80985F6FD}"/>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,2</m:t>
                                </m:r>
                              </m:sub>
                            </m:sSub>
                          </m:oMath>
                        </m:oMathPara>
                      </a14:m>
                      <a:endParaRPr lang="en-US"/>
                    </a:p>
                  </p:txBody>
                </p:sp>
              </mc:Choice>
              <mc:Fallback xmlns="">
                <p:sp>
                  <p:nvSpPr>
                    <p:cNvPr id="250" name="Oval 249">
                      <a:extLst>
                        <a:ext uri="{FF2B5EF4-FFF2-40B4-BE49-F238E27FC236}">
                          <a16:creationId xmlns:a16="http://schemas.microsoft.com/office/drawing/2014/main" id="{90BA88D5-B2C4-B24A-80EB-70E80985F6FD}"/>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1" name="Oval 250">
                      <a:extLst>
                        <a:ext uri="{FF2B5EF4-FFF2-40B4-BE49-F238E27FC236}">
                          <a16:creationId xmlns:a16="http://schemas.microsoft.com/office/drawing/2014/main" id="{9871F5FD-CBFB-6349-91ED-E327E4A52748}"/>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,3</m:t>
                                </m:r>
                              </m:sub>
                            </m:sSub>
                          </m:oMath>
                        </m:oMathPara>
                      </a14:m>
                      <a:endParaRPr lang="en-US"/>
                    </a:p>
                  </p:txBody>
                </p:sp>
              </mc:Choice>
              <mc:Fallback xmlns="">
                <p:sp>
                  <p:nvSpPr>
                    <p:cNvPr id="251" name="Oval 250">
                      <a:extLst>
                        <a:ext uri="{FF2B5EF4-FFF2-40B4-BE49-F238E27FC236}">
                          <a16:creationId xmlns:a16="http://schemas.microsoft.com/office/drawing/2014/main" id="{9871F5FD-CBFB-6349-91ED-E327E4A52748}"/>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8"/>
                      <a:stretch>
                        <a:fillRect/>
                      </a:stretch>
                    </a:blipFill>
                  </p:spPr>
                  <p:txBody>
                    <a:bodyPr/>
                    <a:lstStyle/>
                    <a:p>
                      <a:r>
                        <a:rPr lang="en-US">
                          <a:noFill/>
                        </a:rPr>
                        <a:t> </a:t>
                      </a:r>
                    </a:p>
                  </p:txBody>
                </p:sp>
              </mc:Fallback>
            </mc:AlternateContent>
          </p:grpSp>
          <p:grpSp>
            <p:nvGrpSpPr>
              <p:cNvPr id="109" name="Group 108">
                <a:extLst>
                  <a:ext uri="{FF2B5EF4-FFF2-40B4-BE49-F238E27FC236}">
                    <a16:creationId xmlns:a16="http://schemas.microsoft.com/office/drawing/2014/main" id="{F45FBF63-720C-434C-8511-31F6FDB76A59}"/>
                  </a:ext>
                </a:extLst>
              </p:cNvPr>
              <p:cNvGrpSpPr/>
              <p:nvPr/>
            </p:nvGrpSpPr>
            <p:grpSpPr>
              <a:xfrm>
                <a:off x="3594997" y="1601219"/>
                <a:ext cx="429139" cy="971383"/>
                <a:chOff x="3594997" y="1601219"/>
                <a:chExt cx="429139" cy="971383"/>
              </a:xfrm>
            </p:grpSpPr>
            <p:sp>
              <p:nvSpPr>
                <p:cNvPr id="252" name="Oval 251">
                  <a:extLst>
                    <a:ext uri="{FF2B5EF4-FFF2-40B4-BE49-F238E27FC236}">
                      <a16:creationId xmlns:a16="http://schemas.microsoft.com/office/drawing/2014/main" id="{CBBA8235-151F-C44C-9ECD-2F762A4CE451}"/>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EC686357-3471-8640-97BD-0CC65B00EB47}"/>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55F34FB6-A579-3949-94D3-95C45ABA9207}"/>
                </a:ext>
              </a:extLst>
            </p:cNvPr>
            <p:cNvGrpSpPr/>
            <p:nvPr/>
          </p:nvGrpSpPr>
          <p:grpSpPr>
            <a:xfrm>
              <a:off x="3254527" y="1548236"/>
              <a:ext cx="1072327" cy="1084360"/>
              <a:chOff x="3254527" y="1548236"/>
              <a:chExt cx="1072327" cy="1084360"/>
            </a:xfrm>
          </p:grpSpPr>
          <p:cxnSp>
            <p:nvCxnSpPr>
              <p:cNvPr id="83" name="Straight Connector 82">
                <a:extLst>
                  <a:ext uri="{FF2B5EF4-FFF2-40B4-BE49-F238E27FC236}">
                    <a16:creationId xmlns:a16="http://schemas.microsoft.com/office/drawing/2014/main" id="{2ADBE775-0A0C-D649-9996-787FF7E74D27}"/>
                  </a:ext>
                </a:extLst>
              </p:cNvPr>
              <p:cNvCxnSpPr>
                <a:stCxn id="8" idx="6"/>
                <a:endCxn id="252" idx="2"/>
              </p:cNvCxnSpPr>
              <p:nvPr/>
            </p:nvCxnSpPr>
            <p:spPr>
              <a:xfrm>
                <a:off x="3254527" y="1564758"/>
                <a:ext cx="340470" cy="24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069DE5D6-F5AF-BE46-AE2A-DF16D78632AD}"/>
                  </a:ext>
                </a:extLst>
              </p:cNvPr>
              <p:cNvCxnSpPr>
                <a:cxnSpLocks/>
                <a:stCxn id="8" idx="6"/>
                <a:endCxn id="259" idx="2"/>
              </p:cNvCxnSpPr>
              <p:nvPr/>
            </p:nvCxnSpPr>
            <p:spPr>
              <a:xfrm>
                <a:off x="3254527" y="1564758"/>
                <a:ext cx="355559" cy="800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a:extLst>
                  <a:ext uri="{FF2B5EF4-FFF2-40B4-BE49-F238E27FC236}">
                    <a16:creationId xmlns:a16="http://schemas.microsoft.com/office/drawing/2014/main" id="{C4C99C00-B09F-BF40-A9DF-75A958A6B0C2}"/>
                  </a:ext>
                </a:extLst>
              </p:cNvPr>
              <p:cNvCxnSpPr>
                <a:cxnSpLocks/>
                <a:stCxn id="9" idx="6"/>
                <a:endCxn id="252" idx="2"/>
              </p:cNvCxnSpPr>
              <p:nvPr/>
            </p:nvCxnSpPr>
            <p:spPr>
              <a:xfrm flipV="1">
                <a:off x="3275235" y="1808243"/>
                <a:ext cx="319762" cy="317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7EA78303-5105-E346-9D63-2F9CC0C48EBF}"/>
                  </a:ext>
                </a:extLst>
              </p:cNvPr>
              <p:cNvCxnSpPr>
                <a:cxnSpLocks/>
                <a:stCxn id="9" idx="6"/>
                <a:endCxn id="259" idx="2"/>
              </p:cNvCxnSpPr>
              <p:nvPr/>
            </p:nvCxnSpPr>
            <p:spPr>
              <a:xfrm>
                <a:off x="3275235" y="2125981"/>
                <a:ext cx="334851" cy="239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F7EB4D39-6247-1743-8045-6B5DDEBA13E7}"/>
                  </a:ext>
                </a:extLst>
              </p:cNvPr>
              <p:cNvCxnSpPr>
                <a:cxnSpLocks/>
                <a:stCxn id="10" idx="6"/>
                <a:endCxn id="252" idx="2"/>
              </p:cNvCxnSpPr>
              <p:nvPr/>
            </p:nvCxnSpPr>
            <p:spPr>
              <a:xfrm flipV="1">
                <a:off x="3282975" y="1808243"/>
                <a:ext cx="312022" cy="8243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89364997-F2C0-AC4F-81A0-EBA237AC4798}"/>
                  </a:ext>
                </a:extLst>
              </p:cNvPr>
              <p:cNvCxnSpPr>
                <a:cxnSpLocks/>
                <a:stCxn id="10" idx="6"/>
                <a:endCxn id="259" idx="2"/>
              </p:cNvCxnSpPr>
              <p:nvPr/>
            </p:nvCxnSpPr>
            <p:spPr>
              <a:xfrm flipV="1">
                <a:off x="3282975" y="2365578"/>
                <a:ext cx="327111" cy="267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EFB56402-EC9D-F643-BAB2-37BE8063D0D1}"/>
                  </a:ext>
                </a:extLst>
              </p:cNvPr>
              <p:cNvCxnSpPr>
                <a:cxnSpLocks/>
                <a:stCxn id="252" idx="6"/>
                <a:endCxn id="14" idx="2"/>
              </p:cNvCxnSpPr>
              <p:nvPr/>
            </p:nvCxnSpPr>
            <p:spPr>
              <a:xfrm flipV="1">
                <a:off x="4009047" y="1548236"/>
                <a:ext cx="317807" cy="2600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AE673F65-DF57-744C-8B6C-80FE0D2F283B}"/>
                  </a:ext>
                </a:extLst>
              </p:cNvPr>
              <p:cNvCxnSpPr>
                <a:cxnSpLocks/>
                <a:stCxn id="252" idx="6"/>
                <a:endCxn id="250" idx="2"/>
              </p:cNvCxnSpPr>
              <p:nvPr/>
            </p:nvCxnSpPr>
            <p:spPr>
              <a:xfrm>
                <a:off x="4009047" y="1808243"/>
                <a:ext cx="316190" cy="303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C12A0645-E1DE-6040-B41A-8B2368B8A78B}"/>
                  </a:ext>
                </a:extLst>
              </p:cNvPr>
              <p:cNvCxnSpPr>
                <a:cxnSpLocks/>
                <a:stCxn id="252" idx="6"/>
                <a:endCxn id="251" idx="2"/>
              </p:cNvCxnSpPr>
              <p:nvPr/>
            </p:nvCxnSpPr>
            <p:spPr>
              <a:xfrm>
                <a:off x="4009047" y="1808243"/>
                <a:ext cx="316190" cy="8208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C4CD3D09-A220-8A4E-B779-9DDB95CC9FB1}"/>
                  </a:ext>
                </a:extLst>
              </p:cNvPr>
              <p:cNvCxnSpPr>
                <a:cxnSpLocks/>
                <a:stCxn id="259" idx="6"/>
                <a:endCxn id="14" idx="2"/>
              </p:cNvCxnSpPr>
              <p:nvPr/>
            </p:nvCxnSpPr>
            <p:spPr>
              <a:xfrm flipV="1">
                <a:off x="4024136" y="1548236"/>
                <a:ext cx="302718" cy="817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FFAB521A-A4A8-4449-BBDB-CB6B7F15A28D}"/>
                  </a:ext>
                </a:extLst>
              </p:cNvPr>
              <p:cNvCxnSpPr>
                <a:cxnSpLocks/>
                <a:stCxn id="259" idx="6"/>
                <a:endCxn id="250" idx="2"/>
              </p:cNvCxnSpPr>
              <p:nvPr/>
            </p:nvCxnSpPr>
            <p:spPr>
              <a:xfrm flipV="1">
                <a:off x="4024136" y="2111726"/>
                <a:ext cx="301101" cy="2538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A2893479-AC77-6D4C-BD6D-3D36B44158C1}"/>
                  </a:ext>
                </a:extLst>
              </p:cNvPr>
              <p:cNvCxnSpPr>
                <a:cxnSpLocks/>
                <a:stCxn id="259" idx="6"/>
                <a:endCxn id="251" idx="2"/>
              </p:cNvCxnSpPr>
              <p:nvPr/>
            </p:nvCxnSpPr>
            <p:spPr>
              <a:xfrm>
                <a:off x="4024136" y="2365578"/>
                <a:ext cx="301101" cy="263554"/>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107" name="Picture 106">
            <a:extLst>
              <a:ext uri="{FF2B5EF4-FFF2-40B4-BE49-F238E27FC236}">
                <a16:creationId xmlns:a16="http://schemas.microsoft.com/office/drawing/2014/main" id="{27D2DA9C-CBE7-6248-B3BD-5989A1993113}"/>
              </a:ext>
            </a:extLst>
          </p:cNvPr>
          <p:cNvPicPr>
            <a:picLocks noChangeAspect="1"/>
          </p:cNvPicPr>
          <p:nvPr/>
        </p:nvPicPr>
        <p:blipFill>
          <a:blip r:embed="rId9"/>
          <a:stretch>
            <a:fillRect/>
          </a:stretch>
        </p:blipFill>
        <p:spPr>
          <a:xfrm>
            <a:off x="5865868" y="1862667"/>
            <a:ext cx="646329" cy="306592"/>
          </a:xfrm>
          <a:prstGeom prst="rect">
            <a:avLst/>
          </a:prstGeom>
        </p:spPr>
      </p:pic>
      <p:grpSp>
        <p:nvGrpSpPr>
          <p:cNvPr id="292" name="neurons">
            <a:extLst>
              <a:ext uri="{FF2B5EF4-FFF2-40B4-BE49-F238E27FC236}">
                <a16:creationId xmlns:a16="http://schemas.microsoft.com/office/drawing/2014/main" id="{AC3990F1-F26A-2640-833A-76BA2CDA8CDB}"/>
              </a:ext>
            </a:extLst>
          </p:cNvPr>
          <p:cNvGrpSpPr/>
          <p:nvPr/>
        </p:nvGrpSpPr>
        <p:grpSpPr>
          <a:xfrm>
            <a:off x="2849689" y="3418171"/>
            <a:ext cx="1904675" cy="1503408"/>
            <a:chOff x="2840477" y="1339088"/>
            <a:chExt cx="1904675" cy="1503408"/>
          </a:xfrm>
        </p:grpSpPr>
        <p:grpSp>
          <p:nvGrpSpPr>
            <p:cNvPr id="314" name="Group 313">
              <a:extLst>
                <a:ext uri="{FF2B5EF4-FFF2-40B4-BE49-F238E27FC236}">
                  <a16:creationId xmlns:a16="http://schemas.microsoft.com/office/drawing/2014/main" id="{65A7C4C0-FE06-0944-BFB2-508507DE2B93}"/>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326" name="Oval 325">
                    <a:extLst>
                      <a:ext uri="{FF2B5EF4-FFF2-40B4-BE49-F238E27FC236}">
                        <a16:creationId xmlns:a16="http://schemas.microsoft.com/office/drawing/2014/main" id="{02E10AFC-673E-7448-8115-7E5C65E8838B}"/>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326" name="Oval 325">
                    <a:extLst>
                      <a:ext uri="{FF2B5EF4-FFF2-40B4-BE49-F238E27FC236}">
                        <a16:creationId xmlns:a16="http://schemas.microsoft.com/office/drawing/2014/main" id="{02E10AFC-673E-7448-8115-7E5C65E8838B}"/>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7" name="Oval 326">
                    <a:extLst>
                      <a:ext uri="{FF2B5EF4-FFF2-40B4-BE49-F238E27FC236}">
                        <a16:creationId xmlns:a16="http://schemas.microsoft.com/office/drawing/2014/main" id="{4C646F0D-E617-5D43-9B60-41A7509FC2D2}"/>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327" name="Oval 326">
                    <a:extLst>
                      <a:ext uri="{FF2B5EF4-FFF2-40B4-BE49-F238E27FC236}">
                        <a16:creationId xmlns:a16="http://schemas.microsoft.com/office/drawing/2014/main" id="{4C646F0D-E617-5D43-9B60-41A7509FC2D2}"/>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9" name="Oval 328">
                    <a:extLst>
                      <a:ext uri="{FF2B5EF4-FFF2-40B4-BE49-F238E27FC236}">
                        <a16:creationId xmlns:a16="http://schemas.microsoft.com/office/drawing/2014/main" id="{91ACC3F9-F379-1449-AF98-58B45C3ACF88}"/>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3</m:t>
                              </m:r>
                            </m:sub>
                          </m:sSub>
                        </m:oMath>
                      </m:oMathPara>
                    </a14:m>
                    <a:endParaRPr lang="en-US"/>
                  </a:p>
                </p:txBody>
              </p:sp>
            </mc:Choice>
            <mc:Fallback xmlns="">
              <p:sp>
                <p:nvSpPr>
                  <p:cNvPr id="329" name="Oval 328">
                    <a:extLst>
                      <a:ext uri="{FF2B5EF4-FFF2-40B4-BE49-F238E27FC236}">
                        <a16:creationId xmlns:a16="http://schemas.microsoft.com/office/drawing/2014/main" id="{91ACC3F9-F379-1449-AF98-58B45C3ACF88}"/>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13"/>
                    <a:stretch>
                      <a:fillRect/>
                    </a:stretch>
                  </a:blipFill>
                </p:spPr>
                <p:txBody>
                  <a:bodyPr/>
                  <a:lstStyle/>
                  <a:p>
                    <a:r>
                      <a:rPr lang="en-US">
                        <a:noFill/>
                      </a:rPr>
                      <a:t> </a:t>
                    </a:r>
                  </a:p>
                </p:txBody>
              </p:sp>
            </mc:Fallback>
          </mc:AlternateContent>
        </p:grpSp>
        <p:grpSp>
          <p:nvGrpSpPr>
            <p:cNvPr id="315" name="Group 314">
              <a:extLst>
                <a:ext uri="{FF2B5EF4-FFF2-40B4-BE49-F238E27FC236}">
                  <a16:creationId xmlns:a16="http://schemas.microsoft.com/office/drawing/2014/main" id="{4B253A3F-B4A7-824C-8490-AF86A278E2A6}"/>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321" name="Oval 320">
                    <a:extLst>
                      <a:ext uri="{FF2B5EF4-FFF2-40B4-BE49-F238E27FC236}">
                        <a16:creationId xmlns:a16="http://schemas.microsoft.com/office/drawing/2014/main" id="{C0435E2D-13B1-DF45-9907-71AA6B60BBB1}"/>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,1</m:t>
                              </m:r>
                            </m:sub>
                          </m:sSub>
                        </m:oMath>
                      </m:oMathPara>
                    </a14:m>
                    <a:endParaRPr lang="en-US"/>
                  </a:p>
                </p:txBody>
              </p:sp>
            </mc:Choice>
            <mc:Fallback xmlns="">
              <p:sp>
                <p:nvSpPr>
                  <p:cNvPr id="321" name="Oval 320">
                    <a:extLst>
                      <a:ext uri="{FF2B5EF4-FFF2-40B4-BE49-F238E27FC236}">
                        <a16:creationId xmlns:a16="http://schemas.microsoft.com/office/drawing/2014/main" id="{C0435E2D-13B1-DF45-9907-71AA6B60BBB1}"/>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3" name="Oval 322">
                    <a:extLst>
                      <a:ext uri="{FF2B5EF4-FFF2-40B4-BE49-F238E27FC236}">
                        <a16:creationId xmlns:a16="http://schemas.microsoft.com/office/drawing/2014/main" id="{FD1D327F-131D-744A-943F-654DD70DDA85}"/>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,2</m:t>
                              </m:r>
                            </m:sub>
                          </m:sSub>
                        </m:oMath>
                      </m:oMathPara>
                    </a14:m>
                    <a:endParaRPr lang="en-US"/>
                  </a:p>
                </p:txBody>
              </p:sp>
            </mc:Choice>
            <mc:Fallback xmlns="">
              <p:sp>
                <p:nvSpPr>
                  <p:cNvPr id="323" name="Oval 322">
                    <a:extLst>
                      <a:ext uri="{FF2B5EF4-FFF2-40B4-BE49-F238E27FC236}">
                        <a16:creationId xmlns:a16="http://schemas.microsoft.com/office/drawing/2014/main" id="{FD1D327F-131D-744A-943F-654DD70DDA85}"/>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4" name="Oval 323">
                    <a:extLst>
                      <a:ext uri="{FF2B5EF4-FFF2-40B4-BE49-F238E27FC236}">
                        <a16:creationId xmlns:a16="http://schemas.microsoft.com/office/drawing/2014/main" id="{3798B3BB-A94F-7447-B8FD-99FC6BFC9EF4}"/>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,3</m:t>
                              </m:r>
                            </m:sub>
                          </m:sSub>
                        </m:oMath>
                      </m:oMathPara>
                    </a14:m>
                    <a:endParaRPr lang="en-US"/>
                  </a:p>
                </p:txBody>
              </p:sp>
            </mc:Choice>
            <mc:Fallback xmlns="">
              <p:sp>
                <p:nvSpPr>
                  <p:cNvPr id="324" name="Oval 323">
                    <a:extLst>
                      <a:ext uri="{FF2B5EF4-FFF2-40B4-BE49-F238E27FC236}">
                        <a16:creationId xmlns:a16="http://schemas.microsoft.com/office/drawing/2014/main" id="{3798B3BB-A94F-7447-B8FD-99FC6BFC9EF4}"/>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16"/>
                    <a:stretch>
                      <a:fillRect/>
                    </a:stretch>
                  </a:blipFill>
                </p:spPr>
                <p:txBody>
                  <a:bodyPr/>
                  <a:lstStyle/>
                  <a:p>
                    <a:r>
                      <a:rPr lang="en-US">
                        <a:noFill/>
                      </a:rPr>
                      <a:t> </a:t>
                    </a:r>
                  </a:p>
                </p:txBody>
              </p:sp>
            </mc:Fallback>
          </mc:AlternateContent>
        </p:grpSp>
        <p:grpSp>
          <p:nvGrpSpPr>
            <p:cNvPr id="317" name="Group 316">
              <a:extLst>
                <a:ext uri="{FF2B5EF4-FFF2-40B4-BE49-F238E27FC236}">
                  <a16:creationId xmlns:a16="http://schemas.microsoft.com/office/drawing/2014/main" id="{31B7EACC-1E61-2949-AAE0-2CE3C20FB667}"/>
                </a:ext>
              </a:extLst>
            </p:cNvPr>
            <p:cNvGrpSpPr/>
            <p:nvPr/>
          </p:nvGrpSpPr>
          <p:grpSpPr>
            <a:xfrm>
              <a:off x="3594997" y="1601219"/>
              <a:ext cx="429139" cy="971383"/>
              <a:chOff x="3594997" y="1601219"/>
              <a:chExt cx="429139" cy="971383"/>
            </a:xfrm>
          </p:grpSpPr>
          <p:sp>
            <p:nvSpPr>
              <p:cNvPr id="318" name="Oval 317">
                <a:extLst>
                  <a:ext uri="{FF2B5EF4-FFF2-40B4-BE49-F238E27FC236}">
                    <a16:creationId xmlns:a16="http://schemas.microsoft.com/office/drawing/2014/main" id="{D6670307-45E9-1D47-8861-C388FA1BD786}"/>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CB3A975B-39FA-B94E-B008-7925219B14F5}"/>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3" name="forward">
            <a:extLst>
              <a:ext uri="{FF2B5EF4-FFF2-40B4-BE49-F238E27FC236}">
                <a16:creationId xmlns:a16="http://schemas.microsoft.com/office/drawing/2014/main" id="{4AB11D56-AA58-1044-9783-F3D2864FAE8D}"/>
              </a:ext>
            </a:extLst>
          </p:cNvPr>
          <p:cNvGrpSpPr/>
          <p:nvPr/>
        </p:nvGrpSpPr>
        <p:grpSpPr>
          <a:xfrm>
            <a:off x="3263739" y="3627320"/>
            <a:ext cx="1072327" cy="1084360"/>
            <a:chOff x="3254527" y="1548236"/>
            <a:chExt cx="1072327" cy="1084360"/>
          </a:xfrm>
        </p:grpSpPr>
        <p:cxnSp>
          <p:nvCxnSpPr>
            <p:cNvPr id="295" name="Straight Connector 294">
              <a:extLst>
                <a:ext uri="{FF2B5EF4-FFF2-40B4-BE49-F238E27FC236}">
                  <a16:creationId xmlns:a16="http://schemas.microsoft.com/office/drawing/2014/main" id="{564635AF-CF8C-724F-8366-EE605F053C35}"/>
                </a:ext>
              </a:extLst>
            </p:cNvPr>
            <p:cNvCxnSpPr>
              <a:cxnSpLocks/>
              <a:stCxn id="326" idx="6"/>
              <a:endCxn id="318" idx="2"/>
            </p:cNvCxnSpPr>
            <p:nvPr/>
          </p:nvCxnSpPr>
          <p:spPr>
            <a:xfrm>
              <a:off x="3254527" y="1564758"/>
              <a:ext cx="340470" cy="243485"/>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96" name="Straight Connector 295">
              <a:extLst>
                <a:ext uri="{FF2B5EF4-FFF2-40B4-BE49-F238E27FC236}">
                  <a16:creationId xmlns:a16="http://schemas.microsoft.com/office/drawing/2014/main" id="{1BF048B3-76C7-744A-BC36-EEED4BE8F4C9}"/>
                </a:ext>
              </a:extLst>
            </p:cNvPr>
            <p:cNvCxnSpPr>
              <a:cxnSpLocks/>
              <a:stCxn id="326" idx="6"/>
              <a:endCxn id="320" idx="2"/>
            </p:cNvCxnSpPr>
            <p:nvPr/>
          </p:nvCxnSpPr>
          <p:spPr>
            <a:xfrm>
              <a:off x="3254527" y="1564758"/>
              <a:ext cx="355559" cy="800820"/>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98" name="Straight Connector 297">
              <a:extLst>
                <a:ext uri="{FF2B5EF4-FFF2-40B4-BE49-F238E27FC236}">
                  <a16:creationId xmlns:a16="http://schemas.microsoft.com/office/drawing/2014/main" id="{3EB38E14-5542-7344-929C-F90A7B1A8E88}"/>
                </a:ext>
              </a:extLst>
            </p:cNvPr>
            <p:cNvCxnSpPr>
              <a:cxnSpLocks/>
              <a:stCxn id="327" idx="6"/>
              <a:endCxn id="318" idx="2"/>
            </p:cNvCxnSpPr>
            <p:nvPr/>
          </p:nvCxnSpPr>
          <p:spPr>
            <a:xfrm flipV="1">
              <a:off x="3275235" y="1808243"/>
              <a:ext cx="319762" cy="31773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99" name="Straight Connector 298">
              <a:extLst>
                <a:ext uri="{FF2B5EF4-FFF2-40B4-BE49-F238E27FC236}">
                  <a16:creationId xmlns:a16="http://schemas.microsoft.com/office/drawing/2014/main" id="{2B865A20-87FA-6842-9F2C-63CF5722F9BC}"/>
                </a:ext>
              </a:extLst>
            </p:cNvPr>
            <p:cNvCxnSpPr>
              <a:cxnSpLocks/>
              <a:stCxn id="327" idx="6"/>
              <a:endCxn id="320" idx="2"/>
            </p:cNvCxnSpPr>
            <p:nvPr/>
          </p:nvCxnSpPr>
          <p:spPr>
            <a:xfrm>
              <a:off x="3275235" y="2125981"/>
              <a:ext cx="334851" cy="239597"/>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1" name="Straight Connector 300">
              <a:extLst>
                <a:ext uri="{FF2B5EF4-FFF2-40B4-BE49-F238E27FC236}">
                  <a16:creationId xmlns:a16="http://schemas.microsoft.com/office/drawing/2014/main" id="{AD05C6BC-5AF4-F742-A347-7B1A5BF721F6}"/>
                </a:ext>
              </a:extLst>
            </p:cNvPr>
            <p:cNvCxnSpPr>
              <a:cxnSpLocks/>
              <a:stCxn id="329" idx="6"/>
              <a:endCxn id="318" idx="2"/>
            </p:cNvCxnSpPr>
            <p:nvPr/>
          </p:nvCxnSpPr>
          <p:spPr>
            <a:xfrm flipV="1">
              <a:off x="3282975" y="1808243"/>
              <a:ext cx="312022" cy="82435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2" name="Straight Connector 301">
              <a:extLst>
                <a:ext uri="{FF2B5EF4-FFF2-40B4-BE49-F238E27FC236}">
                  <a16:creationId xmlns:a16="http://schemas.microsoft.com/office/drawing/2014/main" id="{AD7C5D79-ED1E-FD4F-918D-948DD9877EB2}"/>
                </a:ext>
              </a:extLst>
            </p:cNvPr>
            <p:cNvCxnSpPr>
              <a:cxnSpLocks/>
              <a:stCxn id="329" idx="6"/>
              <a:endCxn id="320" idx="2"/>
            </p:cNvCxnSpPr>
            <p:nvPr/>
          </p:nvCxnSpPr>
          <p:spPr>
            <a:xfrm flipV="1">
              <a:off x="3282975" y="2365578"/>
              <a:ext cx="327111" cy="26701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4" name="Straight Connector 303">
              <a:extLst>
                <a:ext uri="{FF2B5EF4-FFF2-40B4-BE49-F238E27FC236}">
                  <a16:creationId xmlns:a16="http://schemas.microsoft.com/office/drawing/2014/main" id="{C125D091-6BE1-6244-9D1E-F464D35701D3}"/>
                </a:ext>
              </a:extLst>
            </p:cNvPr>
            <p:cNvCxnSpPr>
              <a:cxnSpLocks/>
              <a:stCxn id="318" idx="6"/>
              <a:endCxn id="321" idx="2"/>
            </p:cNvCxnSpPr>
            <p:nvPr/>
          </p:nvCxnSpPr>
          <p:spPr>
            <a:xfrm flipV="1">
              <a:off x="4009047" y="1548236"/>
              <a:ext cx="317807" cy="260007"/>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5" name="Straight Connector 304">
              <a:extLst>
                <a:ext uri="{FF2B5EF4-FFF2-40B4-BE49-F238E27FC236}">
                  <a16:creationId xmlns:a16="http://schemas.microsoft.com/office/drawing/2014/main" id="{DA533F2B-E0DB-3448-947E-6137C030B982}"/>
                </a:ext>
              </a:extLst>
            </p:cNvPr>
            <p:cNvCxnSpPr>
              <a:cxnSpLocks/>
              <a:stCxn id="318" idx="6"/>
              <a:endCxn id="323" idx="2"/>
            </p:cNvCxnSpPr>
            <p:nvPr/>
          </p:nvCxnSpPr>
          <p:spPr>
            <a:xfrm>
              <a:off x="4009047" y="1808243"/>
              <a:ext cx="316190" cy="30348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8" name="Straight Connector 307">
              <a:extLst>
                <a:ext uri="{FF2B5EF4-FFF2-40B4-BE49-F238E27FC236}">
                  <a16:creationId xmlns:a16="http://schemas.microsoft.com/office/drawing/2014/main" id="{61F9BA9C-DE43-1641-BA12-C648CAAEC697}"/>
                </a:ext>
              </a:extLst>
            </p:cNvPr>
            <p:cNvCxnSpPr>
              <a:cxnSpLocks/>
              <a:stCxn id="318" idx="6"/>
              <a:endCxn id="324" idx="2"/>
            </p:cNvCxnSpPr>
            <p:nvPr/>
          </p:nvCxnSpPr>
          <p:spPr>
            <a:xfrm>
              <a:off x="4009047" y="1808243"/>
              <a:ext cx="316190" cy="820889"/>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9" name="Straight Connector 308">
              <a:extLst>
                <a:ext uri="{FF2B5EF4-FFF2-40B4-BE49-F238E27FC236}">
                  <a16:creationId xmlns:a16="http://schemas.microsoft.com/office/drawing/2014/main" id="{552C3494-F1CA-4843-9D90-B0984CE0E54C}"/>
                </a:ext>
              </a:extLst>
            </p:cNvPr>
            <p:cNvCxnSpPr>
              <a:cxnSpLocks/>
              <a:stCxn id="320" idx="6"/>
              <a:endCxn id="321" idx="2"/>
            </p:cNvCxnSpPr>
            <p:nvPr/>
          </p:nvCxnSpPr>
          <p:spPr>
            <a:xfrm flipV="1">
              <a:off x="4024136" y="1548236"/>
              <a:ext cx="302718" cy="81734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11" name="Straight Connector 310">
              <a:extLst>
                <a:ext uri="{FF2B5EF4-FFF2-40B4-BE49-F238E27FC236}">
                  <a16:creationId xmlns:a16="http://schemas.microsoft.com/office/drawing/2014/main" id="{97719964-DCFA-6141-8F52-4695F14D6EFD}"/>
                </a:ext>
              </a:extLst>
            </p:cNvPr>
            <p:cNvCxnSpPr>
              <a:cxnSpLocks/>
              <a:stCxn id="320" idx="6"/>
              <a:endCxn id="323" idx="2"/>
            </p:cNvCxnSpPr>
            <p:nvPr/>
          </p:nvCxnSpPr>
          <p:spPr>
            <a:xfrm flipV="1">
              <a:off x="4024136" y="2111726"/>
              <a:ext cx="301101" cy="25385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12" name="Straight Connector 311">
              <a:extLst>
                <a:ext uri="{FF2B5EF4-FFF2-40B4-BE49-F238E27FC236}">
                  <a16:creationId xmlns:a16="http://schemas.microsoft.com/office/drawing/2014/main" id="{B464B2F7-0146-6B4E-ADE7-A6E1BAA69C46}"/>
                </a:ext>
              </a:extLst>
            </p:cNvPr>
            <p:cNvCxnSpPr>
              <a:cxnSpLocks/>
              <a:stCxn id="320" idx="6"/>
              <a:endCxn id="324" idx="2"/>
            </p:cNvCxnSpPr>
            <p:nvPr/>
          </p:nvCxnSpPr>
          <p:spPr>
            <a:xfrm>
              <a:off x="4024136" y="2365578"/>
              <a:ext cx="301101" cy="263554"/>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330" name="s(x)">
            <a:extLst>
              <a:ext uri="{FF2B5EF4-FFF2-40B4-BE49-F238E27FC236}">
                <a16:creationId xmlns:a16="http://schemas.microsoft.com/office/drawing/2014/main" id="{65B6FC3F-FD78-7040-ABA7-53F9B2E762E8}"/>
              </a:ext>
            </a:extLst>
          </p:cNvPr>
          <p:cNvPicPr>
            <a:picLocks noChangeAspect="1"/>
          </p:cNvPicPr>
          <p:nvPr/>
        </p:nvPicPr>
        <p:blipFill>
          <a:blip r:embed="rId9"/>
          <a:stretch>
            <a:fillRect/>
          </a:stretch>
        </p:blipFill>
        <p:spPr>
          <a:xfrm>
            <a:off x="5053848" y="3981662"/>
            <a:ext cx="646329" cy="306592"/>
          </a:xfrm>
          <a:prstGeom prst="rect">
            <a:avLst/>
          </a:prstGeom>
        </p:spPr>
      </p:pic>
      <p:pic>
        <p:nvPicPr>
          <p:cNvPr id="117" name="Picture 116">
            <a:extLst>
              <a:ext uri="{FF2B5EF4-FFF2-40B4-BE49-F238E27FC236}">
                <a16:creationId xmlns:a16="http://schemas.microsoft.com/office/drawing/2014/main" id="{8BB9DCEF-0696-B040-8567-8EFEB0EEEC85}"/>
              </a:ext>
            </a:extLst>
          </p:cNvPr>
          <p:cNvPicPr>
            <a:picLocks noChangeAspect="1"/>
          </p:cNvPicPr>
          <p:nvPr/>
        </p:nvPicPr>
        <p:blipFill>
          <a:blip r:embed="rId17"/>
          <a:stretch>
            <a:fillRect/>
          </a:stretch>
        </p:blipFill>
        <p:spPr>
          <a:xfrm>
            <a:off x="3648334" y="2954946"/>
            <a:ext cx="1293685" cy="260143"/>
          </a:xfrm>
          <a:prstGeom prst="rect">
            <a:avLst/>
          </a:prstGeom>
        </p:spPr>
      </p:pic>
      <p:grpSp>
        <p:nvGrpSpPr>
          <p:cNvPr id="333" name="forward_1">
            <a:extLst>
              <a:ext uri="{FF2B5EF4-FFF2-40B4-BE49-F238E27FC236}">
                <a16:creationId xmlns:a16="http://schemas.microsoft.com/office/drawing/2014/main" id="{A59EAF93-5918-CB44-8F49-37C10145171A}"/>
              </a:ext>
            </a:extLst>
          </p:cNvPr>
          <p:cNvGrpSpPr/>
          <p:nvPr/>
        </p:nvGrpSpPr>
        <p:grpSpPr>
          <a:xfrm>
            <a:off x="3263739" y="3632922"/>
            <a:ext cx="1074451" cy="1084360"/>
            <a:chOff x="3252403" y="1548236"/>
            <a:chExt cx="1074451" cy="1084360"/>
          </a:xfrm>
        </p:grpSpPr>
        <p:cxnSp>
          <p:nvCxnSpPr>
            <p:cNvPr id="334" name="Straight Connector 333">
              <a:extLst>
                <a:ext uri="{FF2B5EF4-FFF2-40B4-BE49-F238E27FC236}">
                  <a16:creationId xmlns:a16="http://schemas.microsoft.com/office/drawing/2014/main" id="{A4BD96DC-642B-294A-867E-0656CCD61063}"/>
                </a:ext>
              </a:extLst>
            </p:cNvPr>
            <p:cNvCxnSpPr>
              <a:cxnSpLocks/>
            </p:cNvCxnSpPr>
            <p:nvPr/>
          </p:nvCxnSpPr>
          <p:spPr>
            <a:xfrm>
              <a:off x="3254527" y="1564758"/>
              <a:ext cx="340470" cy="243485"/>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36" name="Straight Connector 335">
              <a:extLst>
                <a:ext uri="{FF2B5EF4-FFF2-40B4-BE49-F238E27FC236}">
                  <a16:creationId xmlns:a16="http://schemas.microsoft.com/office/drawing/2014/main" id="{56D666FE-C545-F14C-A323-1EC0BA741429}"/>
                </a:ext>
              </a:extLst>
            </p:cNvPr>
            <p:cNvCxnSpPr>
              <a:cxnSpLocks/>
              <a:stCxn id="326" idx="6"/>
            </p:cNvCxnSpPr>
            <p:nvPr/>
          </p:nvCxnSpPr>
          <p:spPr>
            <a:xfrm>
              <a:off x="3252403" y="1559155"/>
              <a:ext cx="357683" cy="80642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37" name="Straight Connector 336">
              <a:extLst>
                <a:ext uri="{FF2B5EF4-FFF2-40B4-BE49-F238E27FC236}">
                  <a16:creationId xmlns:a16="http://schemas.microsoft.com/office/drawing/2014/main" id="{8C5838A8-C2F1-7144-A5C2-1AF88176CF26}"/>
                </a:ext>
              </a:extLst>
            </p:cNvPr>
            <p:cNvCxnSpPr>
              <a:cxnSpLocks/>
            </p:cNvCxnSpPr>
            <p:nvPr/>
          </p:nvCxnSpPr>
          <p:spPr>
            <a:xfrm flipV="1">
              <a:off x="3275235" y="1808243"/>
              <a:ext cx="319762" cy="31773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38" name="Straight Connector 337">
              <a:extLst>
                <a:ext uri="{FF2B5EF4-FFF2-40B4-BE49-F238E27FC236}">
                  <a16:creationId xmlns:a16="http://schemas.microsoft.com/office/drawing/2014/main" id="{D35F67D5-469B-3A49-ABF8-843BEBD4E953}"/>
                </a:ext>
              </a:extLst>
            </p:cNvPr>
            <p:cNvCxnSpPr>
              <a:cxnSpLocks/>
            </p:cNvCxnSpPr>
            <p:nvPr/>
          </p:nvCxnSpPr>
          <p:spPr>
            <a:xfrm>
              <a:off x="3275235" y="2125981"/>
              <a:ext cx="334851" cy="23959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0" name="Straight Connector 339">
              <a:extLst>
                <a:ext uri="{FF2B5EF4-FFF2-40B4-BE49-F238E27FC236}">
                  <a16:creationId xmlns:a16="http://schemas.microsoft.com/office/drawing/2014/main" id="{A01189B1-E9D3-9B4A-BD74-05FA9F8914CB}"/>
                </a:ext>
              </a:extLst>
            </p:cNvPr>
            <p:cNvCxnSpPr>
              <a:cxnSpLocks/>
            </p:cNvCxnSpPr>
            <p:nvPr/>
          </p:nvCxnSpPr>
          <p:spPr>
            <a:xfrm flipV="1">
              <a:off x="3282975" y="1808243"/>
              <a:ext cx="312022" cy="82435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1" name="Straight Connector 340">
              <a:extLst>
                <a:ext uri="{FF2B5EF4-FFF2-40B4-BE49-F238E27FC236}">
                  <a16:creationId xmlns:a16="http://schemas.microsoft.com/office/drawing/2014/main" id="{9EDBC2EE-020E-4244-8B55-6A8023833B2B}"/>
                </a:ext>
              </a:extLst>
            </p:cNvPr>
            <p:cNvCxnSpPr>
              <a:cxnSpLocks/>
            </p:cNvCxnSpPr>
            <p:nvPr/>
          </p:nvCxnSpPr>
          <p:spPr>
            <a:xfrm flipV="1">
              <a:off x="3282975" y="2365578"/>
              <a:ext cx="327111" cy="26701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3" name="Straight Connector 342">
              <a:extLst>
                <a:ext uri="{FF2B5EF4-FFF2-40B4-BE49-F238E27FC236}">
                  <a16:creationId xmlns:a16="http://schemas.microsoft.com/office/drawing/2014/main" id="{538397A8-2F66-B44F-8A5C-ACCA2669A21E}"/>
                </a:ext>
              </a:extLst>
            </p:cNvPr>
            <p:cNvCxnSpPr>
              <a:cxnSpLocks/>
            </p:cNvCxnSpPr>
            <p:nvPr/>
          </p:nvCxnSpPr>
          <p:spPr>
            <a:xfrm flipV="1">
              <a:off x="4009047" y="1548236"/>
              <a:ext cx="317807" cy="26000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7" name="Straight Connector 346">
              <a:extLst>
                <a:ext uri="{FF2B5EF4-FFF2-40B4-BE49-F238E27FC236}">
                  <a16:creationId xmlns:a16="http://schemas.microsoft.com/office/drawing/2014/main" id="{737814DD-84CC-A84A-9BB1-6EF24BD55000}"/>
                </a:ext>
              </a:extLst>
            </p:cNvPr>
            <p:cNvCxnSpPr>
              <a:cxnSpLocks/>
            </p:cNvCxnSpPr>
            <p:nvPr/>
          </p:nvCxnSpPr>
          <p:spPr>
            <a:xfrm flipV="1">
              <a:off x="4024136" y="1548236"/>
              <a:ext cx="302718" cy="817342"/>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119" name="s(x)_1">
            <a:extLst>
              <a:ext uri="{FF2B5EF4-FFF2-40B4-BE49-F238E27FC236}">
                <a16:creationId xmlns:a16="http://schemas.microsoft.com/office/drawing/2014/main" id="{CBD58D6D-4A2F-B24B-A5CD-A9B5A9BBCF54}"/>
              </a:ext>
            </a:extLst>
          </p:cNvPr>
          <p:cNvPicPr>
            <a:picLocks noChangeAspect="1"/>
          </p:cNvPicPr>
          <p:nvPr/>
        </p:nvPicPr>
        <p:blipFill>
          <a:blip r:embed="rId18"/>
          <a:stretch>
            <a:fillRect/>
          </a:stretch>
        </p:blipFill>
        <p:spPr>
          <a:xfrm>
            <a:off x="4973166" y="3473815"/>
            <a:ext cx="664152" cy="249879"/>
          </a:xfrm>
          <a:prstGeom prst="rect">
            <a:avLst/>
          </a:prstGeom>
        </p:spPr>
      </p:pic>
      <p:grpSp>
        <p:nvGrpSpPr>
          <p:cNvPr id="351" name="back_1">
            <a:extLst>
              <a:ext uri="{FF2B5EF4-FFF2-40B4-BE49-F238E27FC236}">
                <a16:creationId xmlns:a16="http://schemas.microsoft.com/office/drawing/2014/main" id="{5BD33584-4C18-874B-A7ED-A91526F2D629}"/>
              </a:ext>
            </a:extLst>
          </p:cNvPr>
          <p:cNvGrpSpPr/>
          <p:nvPr/>
        </p:nvGrpSpPr>
        <p:grpSpPr>
          <a:xfrm>
            <a:off x="3261060" y="3629279"/>
            <a:ext cx="1074451" cy="1084360"/>
            <a:chOff x="3252403" y="1548236"/>
            <a:chExt cx="1074451" cy="1084360"/>
          </a:xfrm>
        </p:grpSpPr>
        <p:cxnSp>
          <p:nvCxnSpPr>
            <p:cNvPr id="353" name="Straight Connector 352">
              <a:extLst>
                <a:ext uri="{FF2B5EF4-FFF2-40B4-BE49-F238E27FC236}">
                  <a16:creationId xmlns:a16="http://schemas.microsoft.com/office/drawing/2014/main" id="{76EA793F-EE2B-BE4E-9503-B4A856123435}"/>
                </a:ext>
              </a:extLst>
            </p:cNvPr>
            <p:cNvCxnSpPr>
              <a:cxnSpLocks/>
            </p:cNvCxnSpPr>
            <p:nvPr/>
          </p:nvCxnSpPr>
          <p:spPr>
            <a:xfrm>
              <a:off x="3254527" y="1564758"/>
              <a:ext cx="340470" cy="243485"/>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4" name="Straight Connector 353">
              <a:extLst>
                <a:ext uri="{FF2B5EF4-FFF2-40B4-BE49-F238E27FC236}">
                  <a16:creationId xmlns:a16="http://schemas.microsoft.com/office/drawing/2014/main" id="{FB305170-E354-3A4A-8ACA-4B7E40DBE909}"/>
                </a:ext>
              </a:extLst>
            </p:cNvPr>
            <p:cNvCxnSpPr>
              <a:cxnSpLocks/>
            </p:cNvCxnSpPr>
            <p:nvPr/>
          </p:nvCxnSpPr>
          <p:spPr>
            <a:xfrm>
              <a:off x="3252403" y="1559155"/>
              <a:ext cx="357683" cy="80642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6" name="Straight Connector 355">
              <a:extLst>
                <a:ext uri="{FF2B5EF4-FFF2-40B4-BE49-F238E27FC236}">
                  <a16:creationId xmlns:a16="http://schemas.microsoft.com/office/drawing/2014/main" id="{EF0A2E2D-C0AC-D74C-9013-D8EF818651BD}"/>
                </a:ext>
              </a:extLst>
            </p:cNvPr>
            <p:cNvCxnSpPr>
              <a:cxnSpLocks/>
            </p:cNvCxnSpPr>
            <p:nvPr/>
          </p:nvCxnSpPr>
          <p:spPr>
            <a:xfrm flipV="1">
              <a:off x="3275235" y="1808243"/>
              <a:ext cx="319762" cy="31773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7" name="Straight Connector 356">
              <a:extLst>
                <a:ext uri="{FF2B5EF4-FFF2-40B4-BE49-F238E27FC236}">
                  <a16:creationId xmlns:a16="http://schemas.microsoft.com/office/drawing/2014/main" id="{D59FED57-5931-2E41-A32D-264C637F3B6C}"/>
                </a:ext>
              </a:extLst>
            </p:cNvPr>
            <p:cNvCxnSpPr>
              <a:cxnSpLocks/>
            </p:cNvCxnSpPr>
            <p:nvPr/>
          </p:nvCxnSpPr>
          <p:spPr>
            <a:xfrm>
              <a:off x="3275235" y="2125981"/>
              <a:ext cx="334851" cy="23959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9" name="Straight Connector 358">
              <a:extLst>
                <a:ext uri="{FF2B5EF4-FFF2-40B4-BE49-F238E27FC236}">
                  <a16:creationId xmlns:a16="http://schemas.microsoft.com/office/drawing/2014/main" id="{BE455CE0-C0CF-3D4E-8BCA-F2D39D63996C}"/>
                </a:ext>
              </a:extLst>
            </p:cNvPr>
            <p:cNvCxnSpPr>
              <a:cxnSpLocks/>
            </p:cNvCxnSpPr>
            <p:nvPr/>
          </p:nvCxnSpPr>
          <p:spPr>
            <a:xfrm flipV="1">
              <a:off x="3282975" y="1808243"/>
              <a:ext cx="312022" cy="82435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60" name="Straight Connector 359">
              <a:extLst>
                <a:ext uri="{FF2B5EF4-FFF2-40B4-BE49-F238E27FC236}">
                  <a16:creationId xmlns:a16="http://schemas.microsoft.com/office/drawing/2014/main" id="{4AD45A91-14AB-8443-B722-5C085A5C1495}"/>
                </a:ext>
              </a:extLst>
            </p:cNvPr>
            <p:cNvCxnSpPr>
              <a:cxnSpLocks/>
            </p:cNvCxnSpPr>
            <p:nvPr/>
          </p:nvCxnSpPr>
          <p:spPr>
            <a:xfrm flipV="1">
              <a:off x="3282975" y="2365578"/>
              <a:ext cx="327111" cy="26701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61" name="Straight Connector 360">
              <a:extLst>
                <a:ext uri="{FF2B5EF4-FFF2-40B4-BE49-F238E27FC236}">
                  <a16:creationId xmlns:a16="http://schemas.microsoft.com/office/drawing/2014/main" id="{AFFE1D42-8F64-3A4E-82E3-422DEF075417}"/>
                </a:ext>
              </a:extLst>
            </p:cNvPr>
            <p:cNvCxnSpPr>
              <a:cxnSpLocks/>
            </p:cNvCxnSpPr>
            <p:nvPr/>
          </p:nvCxnSpPr>
          <p:spPr>
            <a:xfrm flipV="1">
              <a:off x="4009047" y="1548236"/>
              <a:ext cx="317807" cy="26000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62" name="Straight Connector 361">
              <a:extLst>
                <a:ext uri="{FF2B5EF4-FFF2-40B4-BE49-F238E27FC236}">
                  <a16:creationId xmlns:a16="http://schemas.microsoft.com/office/drawing/2014/main" id="{23FB89DA-BAA6-1C4C-85C9-580730E46178}"/>
                </a:ext>
              </a:extLst>
            </p:cNvPr>
            <p:cNvCxnSpPr>
              <a:cxnSpLocks/>
            </p:cNvCxnSpPr>
            <p:nvPr/>
          </p:nvCxnSpPr>
          <p:spPr>
            <a:xfrm flipV="1">
              <a:off x="4024136" y="1548236"/>
              <a:ext cx="302718" cy="817342"/>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grpSp>
      <p:pic>
        <p:nvPicPr>
          <p:cNvPr id="120" name="grad_s_1">
            <a:extLst>
              <a:ext uri="{FF2B5EF4-FFF2-40B4-BE49-F238E27FC236}">
                <a16:creationId xmlns:a16="http://schemas.microsoft.com/office/drawing/2014/main" id="{6603254C-CC41-0F4F-8E19-406CE57B36B7}"/>
              </a:ext>
            </a:extLst>
          </p:cNvPr>
          <p:cNvPicPr>
            <a:picLocks noChangeAspect="1"/>
          </p:cNvPicPr>
          <p:nvPr/>
        </p:nvPicPr>
        <p:blipFill>
          <a:blip r:embed="rId19"/>
          <a:stretch>
            <a:fillRect/>
          </a:stretch>
        </p:blipFill>
        <p:spPr>
          <a:xfrm>
            <a:off x="1944259" y="3388896"/>
            <a:ext cx="738533" cy="476848"/>
          </a:xfrm>
          <a:prstGeom prst="rect">
            <a:avLst/>
          </a:prstGeom>
        </p:spPr>
      </p:pic>
      <p:pic>
        <p:nvPicPr>
          <p:cNvPr id="122" name="jacobian">
            <a:extLst>
              <a:ext uri="{FF2B5EF4-FFF2-40B4-BE49-F238E27FC236}">
                <a16:creationId xmlns:a16="http://schemas.microsoft.com/office/drawing/2014/main" id="{15D14236-4F91-5048-BDE8-168933F905D5}"/>
              </a:ext>
            </a:extLst>
          </p:cNvPr>
          <p:cNvPicPr>
            <a:picLocks noChangeAspect="1"/>
          </p:cNvPicPr>
          <p:nvPr/>
        </p:nvPicPr>
        <p:blipFill>
          <a:blip r:embed="rId20"/>
          <a:stretch>
            <a:fillRect/>
          </a:stretch>
        </p:blipFill>
        <p:spPr>
          <a:xfrm>
            <a:off x="5943277" y="3709474"/>
            <a:ext cx="3074264" cy="769761"/>
          </a:xfrm>
          <a:prstGeom prst="rect">
            <a:avLst/>
          </a:prstGeom>
        </p:spPr>
      </p:pic>
      <p:sp>
        <p:nvSpPr>
          <p:cNvPr id="123" name="box_1">
            <a:extLst>
              <a:ext uri="{FF2B5EF4-FFF2-40B4-BE49-F238E27FC236}">
                <a16:creationId xmlns:a16="http://schemas.microsoft.com/office/drawing/2014/main" id="{7ED247B9-AE93-4645-9B43-C4AA9F67C7F6}"/>
              </a:ext>
            </a:extLst>
          </p:cNvPr>
          <p:cNvSpPr/>
          <p:nvPr/>
        </p:nvSpPr>
        <p:spPr>
          <a:xfrm>
            <a:off x="6945550" y="3680307"/>
            <a:ext cx="534860" cy="301359"/>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82" name="forward_2">
            <a:extLst>
              <a:ext uri="{FF2B5EF4-FFF2-40B4-BE49-F238E27FC236}">
                <a16:creationId xmlns:a16="http://schemas.microsoft.com/office/drawing/2014/main" id="{1B71D692-EC6F-A948-80DC-16F2CCB3C5F4}"/>
              </a:ext>
            </a:extLst>
          </p:cNvPr>
          <p:cNvGrpSpPr/>
          <p:nvPr/>
        </p:nvGrpSpPr>
        <p:grpSpPr>
          <a:xfrm>
            <a:off x="3260549" y="3640949"/>
            <a:ext cx="1073896" cy="1073441"/>
            <a:chOff x="3252403" y="1559155"/>
            <a:chExt cx="1073896" cy="1073441"/>
          </a:xfrm>
        </p:grpSpPr>
        <p:cxnSp>
          <p:nvCxnSpPr>
            <p:cNvPr id="84" name="Straight Connector 83">
              <a:extLst>
                <a:ext uri="{FF2B5EF4-FFF2-40B4-BE49-F238E27FC236}">
                  <a16:creationId xmlns:a16="http://schemas.microsoft.com/office/drawing/2014/main" id="{51F733D8-37BB-314F-9720-3D905C90795E}"/>
                </a:ext>
              </a:extLst>
            </p:cNvPr>
            <p:cNvCxnSpPr>
              <a:cxnSpLocks/>
            </p:cNvCxnSpPr>
            <p:nvPr/>
          </p:nvCxnSpPr>
          <p:spPr>
            <a:xfrm>
              <a:off x="3254527" y="1564758"/>
              <a:ext cx="340470" cy="243485"/>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5" name="Straight Connector 84">
              <a:extLst>
                <a:ext uri="{FF2B5EF4-FFF2-40B4-BE49-F238E27FC236}">
                  <a16:creationId xmlns:a16="http://schemas.microsoft.com/office/drawing/2014/main" id="{DC8FA93E-8D9E-FD40-9D35-B9D515B3EF50}"/>
                </a:ext>
              </a:extLst>
            </p:cNvPr>
            <p:cNvCxnSpPr>
              <a:cxnSpLocks/>
            </p:cNvCxnSpPr>
            <p:nvPr/>
          </p:nvCxnSpPr>
          <p:spPr>
            <a:xfrm>
              <a:off x="3252403" y="1559155"/>
              <a:ext cx="357683" cy="80642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6" name="Straight Connector 85">
              <a:extLst>
                <a:ext uri="{FF2B5EF4-FFF2-40B4-BE49-F238E27FC236}">
                  <a16:creationId xmlns:a16="http://schemas.microsoft.com/office/drawing/2014/main" id="{B0514771-F9A4-6B41-AED4-C2EEE4B5700D}"/>
                </a:ext>
              </a:extLst>
            </p:cNvPr>
            <p:cNvCxnSpPr>
              <a:cxnSpLocks/>
            </p:cNvCxnSpPr>
            <p:nvPr/>
          </p:nvCxnSpPr>
          <p:spPr>
            <a:xfrm flipV="1">
              <a:off x="3275235" y="1808243"/>
              <a:ext cx="319762" cy="31773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7" name="Straight Connector 86">
              <a:extLst>
                <a:ext uri="{FF2B5EF4-FFF2-40B4-BE49-F238E27FC236}">
                  <a16:creationId xmlns:a16="http://schemas.microsoft.com/office/drawing/2014/main" id="{C0A2B5DA-4886-8948-B79E-C79F5FA45290}"/>
                </a:ext>
              </a:extLst>
            </p:cNvPr>
            <p:cNvCxnSpPr>
              <a:cxnSpLocks/>
            </p:cNvCxnSpPr>
            <p:nvPr/>
          </p:nvCxnSpPr>
          <p:spPr>
            <a:xfrm>
              <a:off x="3275235" y="2125981"/>
              <a:ext cx="334851" cy="23959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8" name="Straight Connector 87">
              <a:extLst>
                <a:ext uri="{FF2B5EF4-FFF2-40B4-BE49-F238E27FC236}">
                  <a16:creationId xmlns:a16="http://schemas.microsoft.com/office/drawing/2014/main" id="{4DC3493F-DEEA-A446-92E3-C224B258522B}"/>
                </a:ext>
              </a:extLst>
            </p:cNvPr>
            <p:cNvCxnSpPr>
              <a:cxnSpLocks/>
            </p:cNvCxnSpPr>
            <p:nvPr/>
          </p:nvCxnSpPr>
          <p:spPr>
            <a:xfrm flipV="1">
              <a:off x="3282975" y="1808243"/>
              <a:ext cx="312022" cy="82435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9" name="Straight Connector 88">
              <a:extLst>
                <a:ext uri="{FF2B5EF4-FFF2-40B4-BE49-F238E27FC236}">
                  <a16:creationId xmlns:a16="http://schemas.microsoft.com/office/drawing/2014/main" id="{7A910E27-EA15-5D42-97B8-11408AFC7EB6}"/>
                </a:ext>
              </a:extLst>
            </p:cNvPr>
            <p:cNvCxnSpPr>
              <a:cxnSpLocks/>
            </p:cNvCxnSpPr>
            <p:nvPr/>
          </p:nvCxnSpPr>
          <p:spPr>
            <a:xfrm flipV="1">
              <a:off x="3282975" y="2365578"/>
              <a:ext cx="327111" cy="26701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90" name="Straight Connector 89">
              <a:extLst>
                <a:ext uri="{FF2B5EF4-FFF2-40B4-BE49-F238E27FC236}">
                  <a16:creationId xmlns:a16="http://schemas.microsoft.com/office/drawing/2014/main" id="{89C944C1-3804-7945-8FD4-A6A19CD039AE}"/>
                </a:ext>
              </a:extLst>
            </p:cNvPr>
            <p:cNvCxnSpPr>
              <a:cxnSpLocks/>
              <a:endCxn id="323" idx="2"/>
            </p:cNvCxnSpPr>
            <p:nvPr/>
          </p:nvCxnSpPr>
          <p:spPr>
            <a:xfrm>
              <a:off x="4009047" y="1808244"/>
              <a:ext cx="317252" cy="300776"/>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91" name="Straight Connector 90">
              <a:extLst>
                <a:ext uri="{FF2B5EF4-FFF2-40B4-BE49-F238E27FC236}">
                  <a16:creationId xmlns:a16="http://schemas.microsoft.com/office/drawing/2014/main" id="{1F642C4D-5918-424B-967F-CA9D2577282A}"/>
                </a:ext>
              </a:extLst>
            </p:cNvPr>
            <p:cNvCxnSpPr>
              <a:cxnSpLocks/>
              <a:endCxn id="323" idx="2"/>
            </p:cNvCxnSpPr>
            <p:nvPr/>
          </p:nvCxnSpPr>
          <p:spPr>
            <a:xfrm flipV="1">
              <a:off x="4024136" y="2109020"/>
              <a:ext cx="302163" cy="25655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7" name="s(x)_2">
            <a:extLst>
              <a:ext uri="{FF2B5EF4-FFF2-40B4-BE49-F238E27FC236}">
                <a16:creationId xmlns:a16="http://schemas.microsoft.com/office/drawing/2014/main" id="{CB27DCC2-CA72-1048-BA5C-A09271E4633F}"/>
              </a:ext>
            </a:extLst>
          </p:cNvPr>
          <p:cNvPicPr>
            <a:picLocks noChangeAspect="1"/>
          </p:cNvPicPr>
          <p:nvPr/>
        </p:nvPicPr>
        <p:blipFill>
          <a:blip r:embed="rId21"/>
          <a:stretch>
            <a:fillRect/>
          </a:stretch>
        </p:blipFill>
        <p:spPr>
          <a:xfrm>
            <a:off x="4973170" y="4030279"/>
            <a:ext cx="671409" cy="252609"/>
          </a:xfrm>
          <a:prstGeom prst="rect">
            <a:avLst/>
          </a:prstGeom>
        </p:spPr>
      </p:pic>
      <p:pic>
        <p:nvPicPr>
          <p:cNvPr id="11" name="s(x)_3">
            <a:extLst>
              <a:ext uri="{FF2B5EF4-FFF2-40B4-BE49-F238E27FC236}">
                <a16:creationId xmlns:a16="http://schemas.microsoft.com/office/drawing/2014/main" id="{E9AA74F6-69E3-F848-AB0F-73869E872E55}"/>
              </a:ext>
            </a:extLst>
          </p:cNvPr>
          <p:cNvPicPr>
            <a:picLocks noChangeAspect="1"/>
          </p:cNvPicPr>
          <p:nvPr/>
        </p:nvPicPr>
        <p:blipFill>
          <a:blip r:embed="rId22"/>
          <a:stretch>
            <a:fillRect/>
          </a:stretch>
        </p:blipFill>
        <p:spPr>
          <a:xfrm>
            <a:off x="4974862" y="4567019"/>
            <a:ext cx="662456" cy="249241"/>
          </a:xfrm>
          <a:prstGeom prst="rect">
            <a:avLst/>
          </a:prstGeom>
        </p:spPr>
      </p:pic>
      <p:grpSp>
        <p:nvGrpSpPr>
          <p:cNvPr id="95" name="back_2">
            <a:extLst>
              <a:ext uri="{FF2B5EF4-FFF2-40B4-BE49-F238E27FC236}">
                <a16:creationId xmlns:a16="http://schemas.microsoft.com/office/drawing/2014/main" id="{C60FE8DF-ECE8-FA49-98EA-651F038ABD0D}"/>
              </a:ext>
            </a:extLst>
          </p:cNvPr>
          <p:cNvGrpSpPr/>
          <p:nvPr/>
        </p:nvGrpSpPr>
        <p:grpSpPr>
          <a:xfrm>
            <a:off x="3253005" y="3635152"/>
            <a:ext cx="1073896" cy="1073441"/>
            <a:chOff x="3252403" y="1559155"/>
            <a:chExt cx="1073896" cy="1073441"/>
          </a:xfrm>
        </p:grpSpPr>
        <p:cxnSp>
          <p:nvCxnSpPr>
            <p:cNvPr id="96" name="Straight Connector 95">
              <a:extLst>
                <a:ext uri="{FF2B5EF4-FFF2-40B4-BE49-F238E27FC236}">
                  <a16:creationId xmlns:a16="http://schemas.microsoft.com/office/drawing/2014/main" id="{B0519C71-8D52-BF4B-8B38-7490D4F4548E}"/>
                </a:ext>
              </a:extLst>
            </p:cNvPr>
            <p:cNvCxnSpPr>
              <a:cxnSpLocks/>
            </p:cNvCxnSpPr>
            <p:nvPr/>
          </p:nvCxnSpPr>
          <p:spPr>
            <a:xfrm>
              <a:off x="3254527" y="1564758"/>
              <a:ext cx="340470" cy="243485"/>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7" name="Straight Connector 96">
              <a:extLst>
                <a:ext uri="{FF2B5EF4-FFF2-40B4-BE49-F238E27FC236}">
                  <a16:creationId xmlns:a16="http://schemas.microsoft.com/office/drawing/2014/main" id="{81F99182-E6C5-654D-9E9C-FF76BB15987E}"/>
                </a:ext>
              </a:extLst>
            </p:cNvPr>
            <p:cNvCxnSpPr>
              <a:cxnSpLocks/>
            </p:cNvCxnSpPr>
            <p:nvPr/>
          </p:nvCxnSpPr>
          <p:spPr>
            <a:xfrm>
              <a:off x="3252403" y="1559155"/>
              <a:ext cx="357683" cy="80642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8" name="Straight Connector 97">
              <a:extLst>
                <a:ext uri="{FF2B5EF4-FFF2-40B4-BE49-F238E27FC236}">
                  <a16:creationId xmlns:a16="http://schemas.microsoft.com/office/drawing/2014/main" id="{359575D3-A4DA-8E41-A234-3AF38FBE2A4F}"/>
                </a:ext>
              </a:extLst>
            </p:cNvPr>
            <p:cNvCxnSpPr>
              <a:cxnSpLocks/>
            </p:cNvCxnSpPr>
            <p:nvPr/>
          </p:nvCxnSpPr>
          <p:spPr>
            <a:xfrm flipV="1">
              <a:off x="3275235" y="1808243"/>
              <a:ext cx="319762" cy="31773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9" name="Straight Connector 98">
              <a:extLst>
                <a:ext uri="{FF2B5EF4-FFF2-40B4-BE49-F238E27FC236}">
                  <a16:creationId xmlns:a16="http://schemas.microsoft.com/office/drawing/2014/main" id="{6AB12CB8-C9C0-7E43-9A69-53309AE39E58}"/>
                </a:ext>
              </a:extLst>
            </p:cNvPr>
            <p:cNvCxnSpPr>
              <a:cxnSpLocks/>
            </p:cNvCxnSpPr>
            <p:nvPr/>
          </p:nvCxnSpPr>
          <p:spPr>
            <a:xfrm>
              <a:off x="3275235" y="2125981"/>
              <a:ext cx="334851" cy="23959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0" name="Straight Connector 99">
              <a:extLst>
                <a:ext uri="{FF2B5EF4-FFF2-40B4-BE49-F238E27FC236}">
                  <a16:creationId xmlns:a16="http://schemas.microsoft.com/office/drawing/2014/main" id="{1754E6B2-9BAC-E348-BED1-57FF18406B17}"/>
                </a:ext>
              </a:extLst>
            </p:cNvPr>
            <p:cNvCxnSpPr>
              <a:cxnSpLocks/>
            </p:cNvCxnSpPr>
            <p:nvPr/>
          </p:nvCxnSpPr>
          <p:spPr>
            <a:xfrm flipV="1">
              <a:off x="3282975" y="1808243"/>
              <a:ext cx="312022" cy="82435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1" name="Straight Connector 100">
              <a:extLst>
                <a:ext uri="{FF2B5EF4-FFF2-40B4-BE49-F238E27FC236}">
                  <a16:creationId xmlns:a16="http://schemas.microsoft.com/office/drawing/2014/main" id="{02678906-DF32-3F40-A468-5BECFDABB640}"/>
                </a:ext>
              </a:extLst>
            </p:cNvPr>
            <p:cNvCxnSpPr>
              <a:cxnSpLocks/>
            </p:cNvCxnSpPr>
            <p:nvPr/>
          </p:nvCxnSpPr>
          <p:spPr>
            <a:xfrm flipV="1">
              <a:off x="3282975" y="2365578"/>
              <a:ext cx="327111" cy="26701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2" name="Straight Connector 101">
              <a:extLst>
                <a:ext uri="{FF2B5EF4-FFF2-40B4-BE49-F238E27FC236}">
                  <a16:creationId xmlns:a16="http://schemas.microsoft.com/office/drawing/2014/main" id="{A6370AD4-D76F-AF4F-9E59-E788FAFED0DF}"/>
                </a:ext>
              </a:extLst>
            </p:cNvPr>
            <p:cNvCxnSpPr>
              <a:cxnSpLocks/>
            </p:cNvCxnSpPr>
            <p:nvPr/>
          </p:nvCxnSpPr>
          <p:spPr>
            <a:xfrm>
              <a:off x="4009047" y="1808244"/>
              <a:ext cx="317252" cy="300776"/>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3" name="Straight Connector 102">
              <a:extLst>
                <a:ext uri="{FF2B5EF4-FFF2-40B4-BE49-F238E27FC236}">
                  <a16:creationId xmlns:a16="http://schemas.microsoft.com/office/drawing/2014/main" id="{7CFDE5F3-4C72-1F41-8735-B6A7B78C127A}"/>
                </a:ext>
              </a:extLst>
            </p:cNvPr>
            <p:cNvCxnSpPr>
              <a:cxnSpLocks/>
            </p:cNvCxnSpPr>
            <p:nvPr/>
          </p:nvCxnSpPr>
          <p:spPr>
            <a:xfrm flipV="1">
              <a:off x="4024136" y="2109020"/>
              <a:ext cx="302163" cy="25655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grpSp>
      <p:pic>
        <p:nvPicPr>
          <p:cNvPr id="12" name="grad_s_2">
            <a:extLst>
              <a:ext uri="{FF2B5EF4-FFF2-40B4-BE49-F238E27FC236}">
                <a16:creationId xmlns:a16="http://schemas.microsoft.com/office/drawing/2014/main" id="{A64748C0-BBE7-DF4E-BDA3-8DB400ACC634}"/>
              </a:ext>
            </a:extLst>
          </p:cNvPr>
          <p:cNvPicPr>
            <a:picLocks noChangeAspect="1"/>
          </p:cNvPicPr>
          <p:nvPr/>
        </p:nvPicPr>
        <p:blipFill>
          <a:blip r:embed="rId23"/>
          <a:stretch>
            <a:fillRect/>
          </a:stretch>
        </p:blipFill>
        <p:spPr>
          <a:xfrm>
            <a:off x="1941151" y="3963740"/>
            <a:ext cx="737941" cy="476466"/>
          </a:xfrm>
          <a:prstGeom prst="rect">
            <a:avLst/>
          </a:prstGeom>
        </p:spPr>
      </p:pic>
      <p:pic>
        <p:nvPicPr>
          <p:cNvPr id="13" name="grad_s_3">
            <a:extLst>
              <a:ext uri="{FF2B5EF4-FFF2-40B4-BE49-F238E27FC236}">
                <a16:creationId xmlns:a16="http://schemas.microsoft.com/office/drawing/2014/main" id="{D6980E8D-4CE9-9446-8BC2-1C902014DA20}"/>
              </a:ext>
            </a:extLst>
          </p:cNvPr>
          <p:cNvPicPr>
            <a:picLocks noChangeAspect="1"/>
          </p:cNvPicPr>
          <p:nvPr/>
        </p:nvPicPr>
        <p:blipFill>
          <a:blip r:embed="rId24"/>
          <a:stretch>
            <a:fillRect/>
          </a:stretch>
        </p:blipFill>
        <p:spPr>
          <a:xfrm>
            <a:off x="1970107" y="4499067"/>
            <a:ext cx="692906" cy="452844"/>
          </a:xfrm>
          <a:prstGeom prst="rect">
            <a:avLst/>
          </a:prstGeom>
        </p:spPr>
      </p:pic>
      <p:sp>
        <p:nvSpPr>
          <p:cNvPr id="106" name="box_2">
            <a:extLst>
              <a:ext uri="{FF2B5EF4-FFF2-40B4-BE49-F238E27FC236}">
                <a16:creationId xmlns:a16="http://schemas.microsoft.com/office/drawing/2014/main" id="{5ADCAA5D-810E-FD47-A554-8B974A953522}"/>
              </a:ext>
            </a:extLst>
          </p:cNvPr>
          <p:cNvSpPr/>
          <p:nvPr/>
        </p:nvSpPr>
        <p:spPr>
          <a:xfrm>
            <a:off x="7657290" y="3943674"/>
            <a:ext cx="534860" cy="301359"/>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3" name="box_3">
            <a:extLst>
              <a:ext uri="{FF2B5EF4-FFF2-40B4-BE49-F238E27FC236}">
                <a16:creationId xmlns:a16="http://schemas.microsoft.com/office/drawing/2014/main" id="{5062CDD8-47B9-184F-A1F8-4B13D91A0F54}"/>
              </a:ext>
            </a:extLst>
          </p:cNvPr>
          <p:cNvSpPr/>
          <p:nvPr/>
        </p:nvSpPr>
        <p:spPr>
          <a:xfrm>
            <a:off x="8369029" y="4207042"/>
            <a:ext cx="534860" cy="301359"/>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15" name="forward_3">
            <a:extLst>
              <a:ext uri="{FF2B5EF4-FFF2-40B4-BE49-F238E27FC236}">
                <a16:creationId xmlns:a16="http://schemas.microsoft.com/office/drawing/2014/main" id="{43D71DCE-7D51-3A40-9627-5B48E15EA4EB}"/>
              </a:ext>
            </a:extLst>
          </p:cNvPr>
          <p:cNvGrpSpPr/>
          <p:nvPr/>
        </p:nvGrpSpPr>
        <p:grpSpPr>
          <a:xfrm>
            <a:off x="3262882" y="3665257"/>
            <a:ext cx="1071567" cy="1073441"/>
            <a:chOff x="3252403" y="1559155"/>
            <a:chExt cx="1071567" cy="1073441"/>
          </a:xfrm>
        </p:grpSpPr>
        <p:cxnSp>
          <p:nvCxnSpPr>
            <p:cNvPr id="116" name="Straight Connector 115">
              <a:extLst>
                <a:ext uri="{FF2B5EF4-FFF2-40B4-BE49-F238E27FC236}">
                  <a16:creationId xmlns:a16="http://schemas.microsoft.com/office/drawing/2014/main" id="{32A71327-11A2-6D4E-86A0-24D151325372}"/>
                </a:ext>
              </a:extLst>
            </p:cNvPr>
            <p:cNvCxnSpPr>
              <a:cxnSpLocks/>
            </p:cNvCxnSpPr>
            <p:nvPr/>
          </p:nvCxnSpPr>
          <p:spPr>
            <a:xfrm>
              <a:off x="3254527" y="1564758"/>
              <a:ext cx="340470" cy="243485"/>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18" name="Straight Connector 117">
              <a:extLst>
                <a:ext uri="{FF2B5EF4-FFF2-40B4-BE49-F238E27FC236}">
                  <a16:creationId xmlns:a16="http://schemas.microsoft.com/office/drawing/2014/main" id="{2B554BDB-8DA7-0544-851E-C274B7903B6B}"/>
                </a:ext>
              </a:extLst>
            </p:cNvPr>
            <p:cNvCxnSpPr>
              <a:cxnSpLocks/>
            </p:cNvCxnSpPr>
            <p:nvPr/>
          </p:nvCxnSpPr>
          <p:spPr>
            <a:xfrm>
              <a:off x="3252403" y="1559155"/>
              <a:ext cx="357683" cy="80642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1" name="Straight Connector 120">
              <a:extLst>
                <a:ext uri="{FF2B5EF4-FFF2-40B4-BE49-F238E27FC236}">
                  <a16:creationId xmlns:a16="http://schemas.microsoft.com/office/drawing/2014/main" id="{C1C513F3-45DA-A842-B157-68D2B34511A5}"/>
                </a:ext>
              </a:extLst>
            </p:cNvPr>
            <p:cNvCxnSpPr>
              <a:cxnSpLocks/>
            </p:cNvCxnSpPr>
            <p:nvPr/>
          </p:nvCxnSpPr>
          <p:spPr>
            <a:xfrm flipV="1">
              <a:off x="3275235" y="1808243"/>
              <a:ext cx="319762" cy="31773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4" name="Straight Connector 123">
              <a:extLst>
                <a:ext uri="{FF2B5EF4-FFF2-40B4-BE49-F238E27FC236}">
                  <a16:creationId xmlns:a16="http://schemas.microsoft.com/office/drawing/2014/main" id="{991D7F3E-8CA8-1F47-A5C6-B8B41A5A6548}"/>
                </a:ext>
              </a:extLst>
            </p:cNvPr>
            <p:cNvCxnSpPr>
              <a:cxnSpLocks/>
            </p:cNvCxnSpPr>
            <p:nvPr/>
          </p:nvCxnSpPr>
          <p:spPr>
            <a:xfrm>
              <a:off x="3275235" y="2125981"/>
              <a:ext cx="334851" cy="23959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5" name="Straight Connector 124">
              <a:extLst>
                <a:ext uri="{FF2B5EF4-FFF2-40B4-BE49-F238E27FC236}">
                  <a16:creationId xmlns:a16="http://schemas.microsoft.com/office/drawing/2014/main" id="{41D5D5EE-58B1-7545-A45C-8789A1722598}"/>
                </a:ext>
              </a:extLst>
            </p:cNvPr>
            <p:cNvCxnSpPr>
              <a:cxnSpLocks/>
            </p:cNvCxnSpPr>
            <p:nvPr/>
          </p:nvCxnSpPr>
          <p:spPr>
            <a:xfrm flipV="1">
              <a:off x="3282975" y="1808243"/>
              <a:ext cx="312022" cy="82435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6" name="Straight Connector 125">
              <a:extLst>
                <a:ext uri="{FF2B5EF4-FFF2-40B4-BE49-F238E27FC236}">
                  <a16:creationId xmlns:a16="http://schemas.microsoft.com/office/drawing/2014/main" id="{D6D1FEFE-9441-724C-8FC5-675A1FECF5A8}"/>
                </a:ext>
              </a:extLst>
            </p:cNvPr>
            <p:cNvCxnSpPr>
              <a:cxnSpLocks/>
            </p:cNvCxnSpPr>
            <p:nvPr/>
          </p:nvCxnSpPr>
          <p:spPr>
            <a:xfrm flipV="1">
              <a:off x="3282975" y="2365578"/>
              <a:ext cx="327111" cy="26701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7" name="Straight Connector 126">
              <a:extLst>
                <a:ext uri="{FF2B5EF4-FFF2-40B4-BE49-F238E27FC236}">
                  <a16:creationId xmlns:a16="http://schemas.microsoft.com/office/drawing/2014/main" id="{F62EB06C-9AD2-1C41-8FF9-9C9CEECBF1BC}"/>
                </a:ext>
              </a:extLst>
            </p:cNvPr>
            <p:cNvCxnSpPr>
              <a:cxnSpLocks/>
              <a:stCxn id="318" idx="6"/>
              <a:endCxn id="324" idx="2"/>
            </p:cNvCxnSpPr>
            <p:nvPr/>
          </p:nvCxnSpPr>
          <p:spPr>
            <a:xfrm>
              <a:off x="4007780" y="1781229"/>
              <a:ext cx="316190" cy="820889"/>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8" name="Straight Connector 127">
              <a:extLst>
                <a:ext uri="{FF2B5EF4-FFF2-40B4-BE49-F238E27FC236}">
                  <a16:creationId xmlns:a16="http://schemas.microsoft.com/office/drawing/2014/main" id="{25B71FC8-6509-524B-A40D-989C5D8E745A}"/>
                </a:ext>
              </a:extLst>
            </p:cNvPr>
            <p:cNvCxnSpPr>
              <a:cxnSpLocks/>
              <a:stCxn id="320" idx="6"/>
              <a:endCxn id="324" idx="2"/>
            </p:cNvCxnSpPr>
            <p:nvPr/>
          </p:nvCxnSpPr>
          <p:spPr>
            <a:xfrm>
              <a:off x="4022869" y="2338564"/>
              <a:ext cx="301101" cy="263554"/>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grpSp>
        <p:nvGrpSpPr>
          <p:cNvPr id="129" name="back_3">
            <a:extLst>
              <a:ext uri="{FF2B5EF4-FFF2-40B4-BE49-F238E27FC236}">
                <a16:creationId xmlns:a16="http://schemas.microsoft.com/office/drawing/2014/main" id="{2F2C582A-7795-DB4A-8C6E-8567CF101CDB}"/>
              </a:ext>
            </a:extLst>
          </p:cNvPr>
          <p:cNvGrpSpPr/>
          <p:nvPr/>
        </p:nvGrpSpPr>
        <p:grpSpPr>
          <a:xfrm>
            <a:off x="3253675" y="3652053"/>
            <a:ext cx="1071567" cy="1073441"/>
            <a:chOff x="3252403" y="1559155"/>
            <a:chExt cx="1071567" cy="1073441"/>
          </a:xfrm>
        </p:grpSpPr>
        <p:cxnSp>
          <p:nvCxnSpPr>
            <p:cNvPr id="130" name="Straight Connector 129">
              <a:extLst>
                <a:ext uri="{FF2B5EF4-FFF2-40B4-BE49-F238E27FC236}">
                  <a16:creationId xmlns:a16="http://schemas.microsoft.com/office/drawing/2014/main" id="{0AD87396-6221-B841-9BBB-1F9CF63B69EC}"/>
                </a:ext>
              </a:extLst>
            </p:cNvPr>
            <p:cNvCxnSpPr>
              <a:cxnSpLocks/>
            </p:cNvCxnSpPr>
            <p:nvPr/>
          </p:nvCxnSpPr>
          <p:spPr>
            <a:xfrm>
              <a:off x="3254527" y="1564758"/>
              <a:ext cx="340470" cy="243485"/>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1" name="Straight Connector 130">
              <a:extLst>
                <a:ext uri="{FF2B5EF4-FFF2-40B4-BE49-F238E27FC236}">
                  <a16:creationId xmlns:a16="http://schemas.microsoft.com/office/drawing/2014/main" id="{470715F8-2524-DB4B-91A8-46791731A3CB}"/>
                </a:ext>
              </a:extLst>
            </p:cNvPr>
            <p:cNvCxnSpPr>
              <a:cxnSpLocks/>
            </p:cNvCxnSpPr>
            <p:nvPr/>
          </p:nvCxnSpPr>
          <p:spPr>
            <a:xfrm>
              <a:off x="3252403" y="1559155"/>
              <a:ext cx="357683" cy="80642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2" name="Straight Connector 131">
              <a:extLst>
                <a:ext uri="{FF2B5EF4-FFF2-40B4-BE49-F238E27FC236}">
                  <a16:creationId xmlns:a16="http://schemas.microsoft.com/office/drawing/2014/main" id="{1585EEB7-9E33-CB40-B5C5-A8DB2AE6E520}"/>
                </a:ext>
              </a:extLst>
            </p:cNvPr>
            <p:cNvCxnSpPr>
              <a:cxnSpLocks/>
            </p:cNvCxnSpPr>
            <p:nvPr/>
          </p:nvCxnSpPr>
          <p:spPr>
            <a:xfrm flipV="1">
              <a:off x="3275235" y="1808243"/>
              <a:ext cx="319762" cy="31773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3" name="Straight Connector 132">
              <a:extLst>
                <a:ext uri="{FF2B5EF4-FFF2-40B4-BE49-F238E27FC236}">
                  <a16:creationId xmlns:a16="http://schemas.microsoft.com/office/drawing/2014/main" id="{E69E5F85-E958-034E-8793-F597DC89162E}"/>
                </a:ext>
              </a:extLst>
            </p:cNvPr>
            <p:cNvCxnSpPr>
              <a:cxnSpLocks/>
            </p:cNvCxnSpPr>
            <p:nvPr/>
          </p:nvCxnSpPr>
          <p:spPr>
            <a:xfrm>
              <a:off x="3275235" y="2125981"/>
              <a:ext cx="334851" cy="23959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4" name="Straight Connector 133">
              <a:extLst>
                <a:ext uri="{FF2B5EF4-FFF2-40B4-BE49-F238E27FC236}">
                  <a16:creationId xmlns:a16="http://schemas.microsoft.com/office/drawing/2014/main" id="{2BA330BF-E0ED-8548-8B5C-28E3B78879C7}"/>
                </a:ext>
              </a:extLst>
            </p:cNvPr>
            <p:cNvCxnSpPr>
              <a:cxnSpLocks/>
            </p:cNvCxnSpPr>
            <p:nvPr/>
          </p:nvCxnSpPr>
          <p:spPr>
            <a:xfrm flipV="1">
              <a:off x="3282975" y="1808243"/>
              <a:ext cx="312022" cy="82435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5" name="Straight Connector 134">
              <a:extLst>
                <a:ext uri="{FF2B5EF4-FFF2-40B4-BE49-F238E27FC236}">
                  <a16:creationId xmlns:a16="http://schemas.microsoft.com/office/drawing/2014/main" id="{2667DECB-294E-1043-8C48-6BA9E58E6523}"/>
                </a:ext>
              </a:extLst>
            </p:cNvPr>
            <p:cNvCxnSpPr>
              <a:cxnSpLocks/>
            </p:cNvCxnSpPr>
            <p:nvPr/>
          </p:nvCxnSpPr>
          <p:spPr>
            <a:xfrm flipV="1">
              <a:off x="3282975" y="2365578"/>
              <a:ext cx="327111" cy="26701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6" name="Straight Connector 135">
              <a:extLst>
                <a:ext uri="{FF2B5EF4-FFF2-40B4-BE49-F238E27FC236}">
                  <a16:creationId xmlns:a16="http://schemas.microsoft.com/office/drawing/2014/main" id="{753DE46C-2F3D-624C-BDB2-FA31DF6F0CD6}"/>
                </a:ext>
              </a:extLst>
            </p:cNvPr>
            <p:cNvCxnSpPr>
              <a:cxnSpLocks/>
            </p:cNvCxnSpPr>
            <p:nvPr/>
          </p:nvCxnSpPr>
          <p:spPr>
            <a:xfrm>
              <a:off x="4007780" y="1781229"/>
              <a:ext cx="316190" cy="820889"/>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7" name="Straight Connector 136">
              <a:extLst>
                <a:ext uri="{FF2B5EF4-FFF2-40B4-BE49-F238E27FC236}">
                  <a16:creationId xmlns:a16="http://schemas.microsoft.com/office/drawing/2014/main" id="{7996B8EC-0ECC-0447-A289-5F04CB468DF1}"/>
                </a:ext>
              </a:extLst>
            </p:cNvPr>
            <p:cNvCxnSpPr>
              <a:cxnSpLocks/>
            </p:cNvCxnSpPr>
            <p:nvPr/>
          </p:nvCxnSpPr>
          <p:spPr>
            <a:xfrm>
              <a:off x="4022869" y="2338564"/>
              <a:ext cx="301101" cy="263554"/>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grpSp>
      <p:grpSp>
        <p:nvGrpSpPr>
          <p:cNvPr id="138" name="Group 137">
            <a:extLst>
              <a:ext uri="{FF2B5EF4-FFF2-40B4-BE49-F238E27FC236}">
                <a16:creationId xmlns:a16="http://schemas.microsoft.com/office/drawing/2014/main" id="{F3596A92-CE02-F443-A339-1B43ADA9B462}"/>
              </a:ext>
            </a:extLst>
          </p:cNvPr>
          <p:cNvGrpSpPr/>
          <p:nvPr/>
        </p:nvGrpSpPr>
        <p:grpSpPr>
          <a:xfrm>
            <a:off x="6944722" y="3218117"/>
            <a:ext cx="1796972" cy="400110"/>
            <a:chOff x="6671555" y="3108396"/>
            <a:chExt cx="2371125" cy="527949"/>
          </a:xfrm>
        </p:grpSpPr>
        <p:pic>
          <p:nvPicPr>
            <p:cNvPr id="139" name="Picture 138">
              <a:extLst>
                <a:ext uri="{FF2B5EF4-FFF2-40B4-BE49-F238E27FC236}">
                  <a16:creationId xmlns:a16="http://schemas.microsoft.com/office/drawing/2014/main" id="{D3A78317-3E68-BD4C-A1F7-D997D9A50DB1}"/>
                </a:ext>
              </a:extLst>
            </p:cNvPr>
            <p:cNvPicPr>
              <a:picLocks noChangeAspect="1"/>
            </p:cNvPicPr>
            <p:nvPr/>
          </p:nvPicPr>
          <p:blipFill>
            <a:blip r:embed="rId25"/>
            <a:srcRect/>
            <a:stretch/>
          </p:blipFill>
          <p:spPr>
            <a:xfrm>
              <a:off x="6671555" y="3257571"/>
              <a:ext cx="504819" cy="266833"/>
            </a:xfrm>
            <a:prstGeom prst="rect">
              <a:avLst/>
            </a:prstGeom>
          </p:spPr>
        </p:pic>
        <p:sp>
          <p:nvSpPr>
            <p:cNvPr id="140" name="Rectangle 139">
              <a:extLst>
                <a:ext uri="{FF2B5EF4-FFF2-40B4-BE49-F238E27FC236}">
                  <a16:creationId xmlns:a16="http://schemas.microsoft.com/office/drawing/2014/main" id="{ACEC5123-4101-4844-B943-7F9208BF626E}"/>
                </a:ext>
              </a:extLst>
            </p:cNvPr>
            <p:cNvSpPr/>
            <p:nvPr/>
          </p:nvSpPr>
          <p:spPr>
            <a:xfrm>
              <a:off x="7187244" y="3108396"/>
              <a:ext cx="1855436" cy="527949"/>
            </a:xfrm>
            <a:prstGeom prst="rect">
              <a:avLst/>
            </a:prstGeom>
            <a:noFill/>
          </p:spPr>
          <p:txBody>
            <a:bodyPr wrap="non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Backprops!</a:t>
              </a:r>
              <a:endParaRPr lang="en-US" sz="4800">
                <a:ln w="0"/>
                <a:solidFill>
                  <a:schemeClr val="accent1"/>
                </a:solidFill>
                <a:effectLst>
                  <a:outerShdw blurRad="38100" dist="25400" dir="5400000" algn="ctr" rotWithShape="0">
                    <a:srgbClr val="6E747A">
                      <a:alpha val="43000"/>
                    </a:srgbClr>
                  </a:outerShdw>
                </a:effectLst>
              </a:endParaRPr>
            </a:p>
          </p:txBody>
        </p:sp>
      </p:grpSp>
      <p:grpSp>
        <p:nvGrpSpPr>
          <p:cNvPr id="141" name="Group 140">
            <a:extLst>
              <a:ext uri="{FF2B5EF4-FFF2-40B4-BE49-F238E27FC236}">
                <a16:creationId xmlns:a16="http://schemas.microsoft.com/office/drawing/2014/main" id="{0C92DFA6-20E2-1E44-80D0-542B2825352D}"/>
              </a:ext>
            </a:extLst>
          </p:cNvPr>
          <p:cNvGrpSpPr/>
          <p:nvPr/>
        </p:nvGrpSpPr>
        <p:grpSpPr>
          <a:xfrm>
            <a:off x="4080373" y="2814368"/>
            <a:ext cx="1365776" cy="528750"/>
            <a:chOff x="6518791" y="3654223"/>
            <a:chExt cx="2093900" cy="810638"/>
          </a:xfrm>
        </p:grpSpPr>
        <p:sp>
          <p:nvSpPr>
            <p:cNvPr id="142" name="Multiply 141">
              <a:extLst>
                <a:ext uri="{FF2B5EF4-FFF2-40B4-BE49-F238E27FC236}">
                  <a16:creationId xmlns:a16="http://schemas.microsoft.com/office/drawing/2014/main" id="{F74AB1D2-EA4C-DF45-8E02-71F0E46979DB}"/>
                </a:ext>
              </a:extLst>
            </p:cNvPr>
            <p:cNvSpPr/>
            <p:nvPr/>
          </p:nvSpPr>
          <p:spPr>
            <a:xfrm>
              <a:off x="6518791" y="3654223"/>
              <a:ext cx="810638" cy="810638"/>
            </a:xfrm>
            <a:prstGeom prst="mathMultiply">
              <a:avLst>
                <a:gd name="adj1" fmla="val 6838"/>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43" name="Smiley Face 142">
              <a:extLst>
                <a:ext uri="{FF2B5EF4-FFF2-40B4-BE49-F238E27FC236}">
                  <a16:creationId xmlns:a16="http://schemas.microsoft.com/office/drawing/2014/main" id="{68721D74-9799-5740-AD89-96414CA134DB}"/>
                </a:ext>
              </a:extLst>
            </p:cNvPr>
            <p:cNvSpPr/>
            <p:nvPr/>
          </p:nvSpPr>
          <p:spPr>
            <a:xfrm>
              <a:off x="7859277" y="3694233"/>
              <a:ext cx="753414" cy="753414"/>
            </a:xfrm>
            <a:prstGeom prst="smileyFace">
              <a:avLst>
                <a:gd name="adj" fmla="val -465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4" name="TextBox 3">
            <a:extLst>
              <a:ext uri="{FF2B5EF4-FFF2-40B4-BE49-F238E27FC236}">
                <a16:creationId xmlns:a16="http://schemas.microsoft.com/office/drawing/2014/main" id="{C17F956B-AD01-4C4A-9F90-F6806B1B15FB}"/>
              </a:ext>
            </a:extLst>
          </p:cNvPr>
          <p:cNvSpPr txBox="1"/>
          <p:nvPr/>
        </p:nvSpPr>
        <p:spPr>
          <a:xfrm>
            <a:off x="7067937" y="2119227"/>
            <a:ext cx="1712328" cy="646331"/>
          </a:xfrm>
          <a:prstGeom prst="rect">
            <a:avLst/>
          </a:prstGeom>
          <a:noFill/>
        </p:spPr>
        <p:txBody>
          <a:bodyPr wrap="none" rtlCol="0">
            <a:spAutoFit/>
          </a:bodyPr>
          <a:lstStyle/>
          <a:p>
            <a:r>
              <a:rPr lang="en-US">
                <a:solidFill>
                  <a:schemeClr val="bg2"/>
                </a:solidFill>
              </a:rPr>
              <a:t>Score Matching </a:t>
            </a:r>
          </a:p>
          <a:p>
            <a:r>
              <a:rPr lang="en-US">
                <a:solidFill>
                  <a:schemeClr val="bg2"/>
                </a:solidFill>
              </a:rPr>
              <a:t>is not Scalable!</a:t>
            </a:r>
          </a:p>
        </p:txBody>
      </p:sp>
      <p:pic>
        <p:nvPicPr>
          <p:cNvPr id="5" name="Picture 4">
            <a:extLst>
              <a:ext uri="{FF2B5EF4-FFF2-40B4-BE49-F238E27FC236}">
                <a16:creationId xmlns:a16="http://schemas.microsoft.com/office/drawing/2014/main" id="{62745A8C-4387-EF49-997B-4138398EB39D}"/>
              </a:ext>
            </a:extLst>
          </p:cNvPr>
          <p:cNvPicPr>
            <a:picLocks noChangeAspect="1"/>
          </p:cNvPicPr>
          <p:nvPr/>
        </p:nvPicPr>
        <p:blipFill>
          <a:blip r:embed="rId26"/>
          <a:stretch>
            <a:fillRect/>
          </a:stretch>
        </p:blipFill>
        <p:spPr>
          <a:xfrm>
            <a:off x="2351671" y="2928754"/>
            <a:ext cx="792524" cy="291005"/>
          </a:xfrm>
          <a:prstGeom prst="rect">
            <a:avLst/>
          </a:prstGeom>
        </p:spPr>
      </p:pic>
    </p:spTree>
    <p:extLst>
      <p:ext uri="{BB962C8B-B14F-4D97-AF65-F5344CB8AC3E}">
        <p14:creationId xmlns:p14="http://schemas.microsoft.com/office/powerpoint/2010/main" val="40351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3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9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3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5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8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95"/>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1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29"/>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1"/>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3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
                                            <p:txEl>
                                              <p:pRg st="0" end="0"/>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06" grpId="0" animBg="1"/>
      <p:bldP spid="1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2959-971E-C54F-9EDC-6B53235F3445}"/>
              </a:ext>
            </a:extLst>
          </p:cNvPr>
          <p:cNvSpPr>
            <a:spLocks noGrp="1"/>
          </p:cNvSpPr>
          <p:nvPr>
            <p:ph type="title"/>
          </p:nvPr>
        </p:nvSpPr>
        <p:spPr/>
        <p:txBody>
          <a:bodyPr/>
          <a:lstStyle/>
          <a:p>
            <a:r>
              <a:rPr lang="en-US" err="1"/>
              <a:t>Denoising</a:t>
            </a:r>
            <a:r>
              <a:rPr lang="en-US"/>
              <a:t> Score Matching (Vincent, 2011)</a:t>
            </a:r>
          </a:p>
        </p:txBody>
      </p:sp>
      <p:sp>
        <p:nvSpPr>
          <p:cNvPr id="3" name="Content Placeholder 2">
            <a:extLst>
              <a:ext uri="{FF2B5EF4-FFF2-40B4-BE49-F238E27FC236}">
                <a16:creationId xmlns:a16="http://schemas.microsoft.com/office/drawing/2014/main" id="{86941795-38CC-3A40-91D7-B310A4308D72}"/>
              </a:ext>
            </a:extLst>
          </p:cNvPr>
          <p:cNvSpPr>
            <a:spLocks noGrp="1"/>
          </p:cNvSpPr>
          <p:nvPr>
            <p:ph sz="quarter" idx="10"/>
          </p:nvPr>
        </p:nvSpPr>
        <p:spPr/>
        <p:txBody>
          <a:bodyPr vert="horz" lIns="0" tIns="45720" rIns="0" bIns="45720" rtlCol="0" anchor="t">
            <a:normAutofit/>
          </a:bodyPr>
          <a:lstStyle/>
          <a:p>
            <a:pPr marL="285750" indent="-285750">
              <a:buFont typeface="Arial" panose="020B0604020202020204" pitchFamily="34" charset="0"/>
              <a:buChar char="•"/>
            </a:pPr>
            <a:r>
              <a:rPr lang="en-US" dirty="0">
                <a:ea typeface="ＭＳ Ｐゴシック"/>
              </a:rPr>
              <a:t>Consider the perturbed distribution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dirty="0">
              <a:ea typeface="ＭＳ Ｐゴシック"/>
            </a:endParaRPr>
          </a:p>
          <a:p>
            <a:pPr marL="285750" indent="-285750">
              <a:buFont typeface="Arial" panose="020B0604020202020204" pitchFamily="34" charset="0"/>
              <a:buChar char="•"/>
            </a:pPr>
            <a:endParaRPr lang="en-US" dirty="0">
              <a:ea typeface="ＭＳ Ｐゴシック"/>
            </a:endParaRPr>
          </a:p>
          <a:p>
            <a:pPr marL="285750" indent="-285750">
              <a:buFont typeface="Arial" panose="020B0604020202020204" pitchFamily="34" charset="0"/>
              <a:buChar char="•"/>
            </a:pPr>
            <a:endParaRPr lang="en-US" dirty="0">
              <a:ea typeface="ＭＳ Ｐゴシック"/>
            </a:endParaRPr>
          </a:p>
          <a:p>
            <a:pPr marL="285750" indent="-285750">
              <a:buFont typeface="Arial" panose="020B0604020202020204" pitchFamily="34" charset="0"/>
              <a:buChar char="•"/>
            </a:pPr>
            <a:endParaRPr lang="en-US" dirty="0">
              <a:ea typeface="ＭＳ Ｐゴシック"/>
            </a:endParaRPr>
          </a:p>
          <a:p>
            <a:pPr marL="285750" indent="-285750">
              <a:buFont typeface="Arial" panose="020B0604020202020204" pitchFamily="34" charset="0"/>
              <a:buChar char="•"/>
            </a:pPr>
            <a:r>
              <a:rPr lang="en-US" dirty="0">
                <a:ea typeface="ＭＳ Ｐゴシック"/>
              </a:rPr>
              <a:t>Score estimation for                            is easier</a:t>
            </a:r>
            <a:endParaRPr lang="en-US" dirty="0"/>
          </a:p>
          <a:p>
            <a:pPr marL="285750" indent="-285750">
              <a:buFont typeface="Arial" panose="020B0604020202020204" pitchFamily="34" charset="0"/>
              <a:buChar char="•"/>
            </a:pPr>
            <a:r>
              <a:rPr lang="en-US" dirty="0">
                <a:ea typeface="ＭＳ Ｐゴシック"/>
              </a:rPr>
              <a:t>If the noise level is small, this is a good approximation</a:t>
            </a:r>
            <a:endParaRPr lang="en-US" dirty="0"/>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B37427C3-E2FE-8849-B0F1-D62135298B7B}"/>
              </a:ext>
            </a:extLst>
          </p:cNvPr>
          <p:cNvPicPr>
            <a:picLocks noChangeAspect="1"/>
          </p:cNvPicPr>
          <p:nvPr/>
        </p:nvPicPr>
        <p:blipFill>
          <a:blip r:embed="rId3"/>
          <a:stretch>
            <a:fillRect/>
          </a:stretch>
        </p:blipFill>
        <p:spPr>
          <a:xfrm>
            <a:off x="4987372" y="1350081"/>
            <a:ext cx="2829144" cy="540171"/>
          </a:xfrm>
          <a:prstGeom prst="rect">
            <a:avLst/>
          </a:prstGeom>
        </p:spPr>
      </p:pic>
      <p:pic>
        <p:nvPicPr>
          <p:cNvPr id="27" name="Picture 26">
            <a:extLst>
              <a:ext uri="{FF2B5EF4-FFF2-40B4-BE49-F238E27FC236}">
                <a16:creationId xmlns:a16="http://schemas.microsoft.com/office/drawing/2014/main" id="{15170C68-7708-C54E-A351-529DFC04CDB3}"/>
              </a:ext>
            </a:extLst>
          </p:cNvPr>
          <p:cNvPicPr>
            <a:picLocks noChangeAspect="1"/>
          </p:cNvPicPr>
          <p:nvPr/>
        </p:nvPicPr>
        <p:blipFill>
          <a:blip r:embed="rId4"/>
          <a:stretch>
            <a:fillRect/>
          </a:stretch>
        </p:blipFill>
        <p:spPr>
          <a:xfrm>
            <a:off x="2168074" y="1474636"/>
            <a:ext cx="2503900" cy="304629"/>
          </a:xfrm>
          <a:prstGeom prst="rect">
            <a:avLst/>
          </a:prstGeom>
        </p:spPr>
      </p:pic>
      <p:pic>
        <p:nvPicPr>
          <p:cNvPr id="4" name="Picture 3">
            <a:extLst>
              <a:ext uri="{FF2B5EF4-FFF2-40B4-BE49-F238E27FC236}">
                <a16:creationId xmlns:a16="http://schemas.microsoft.com/office/drawing/2014/main" id="{AF8C5404-9769-E843-91AC-5D83D9BA7E7D}"/>
              </a:ext>
            </a:extLst>
          </p:cNvPr>
          <p:cNvPicPr>
            <a:picLocks noChangeAspect="1"/>
          </p:cNvPicPr>
          <p:nvPr/>
        </p:nvPicPr>
        <p:blipFill>
          <a:blip r:embed="rId5"/>
          <a:stretch>
            <a:fillRect/>
          </a:stretch>
        </p:blipFill>
        <p:spPr>
          <a:xfrm>
            <a:off x="3421319" y="3893635"/>
            <a:ext cx="1609172" cy="316699"/>
          </a:xfrm>
          <a:prstGeom prst="rect">
            <a:avLst/>
          </a:prstGeom>
        </p:spPr>
      </p:pic>
      <p:pic>
        <p:nvPicPr>
          <p:cNvPr id="6" name="Picture 7" descr="Chart&#10;&#10;Description automatically generated">
            <a:extLst>
              <a:ext uri="{FF2B5EF4-FFF2-40B4-BE49-F238E27FC236}">
                <a16:creationId xmlns:a16="http://schemas.microsoft.com/office/drawing/2014/main" id="{77680DE1-7545-4B8D-B8C5-21DF5A5DF781}"/>
              </a:ext>
            </a:extLst>
          </p:cNvPr>
          <p:cNvPicPr>
            <a:picLocks noChangeAspect="1"/>
          </p:cNvPicPr>
          <p:nvPr/>
        </p:nvPicPr>
        <p:blipFill rotWithShape="1">
          <a:blip r:embed="rId6"/>
          <a:srcRect l="2228" r="78087" b="952"/>
          <a:stretch/>
        </p:blipFill>
        <p:spPr>
          <a:xfrm>
            <a:off x="1765005" y="2050550"/>
            <a:ext cx="1408547" cy="1381320"/>
          </a:xfrm>
          <a:prstGeom prst="rect">
            <a:avLst/>
          </a:prstGeom>
        </p:spPr>
      </p:pic>
      <p:pic>
        <p:nvPicPr>
          <p:cNvPr id="8" name="Picture 9" descr="A picture containing timeline&#10;&#10;Description automatically generated">
            <a:extLst>
              <a:ext uri="{FF2B5EF4-FFF2-40B4-BE49-F238E27FC236}">
                <a16:creationId xmlns:a16="http://schemas.microsoft.com/office/drawing/2014/main" id="{F4C8BFC0-F56B-436D-A25A-DCB07C24F889}"/>
              </a:ext>
            </a:extLst>
          </p:cNvPr>
          <p:cNvPicPr>
            <a:picLocks noChangeAspect="1"/>
          </p:cNvPicPr>
          <p:nvPr/>
        </p:nvPicPr>
        <p:blipFill rotWithShape="1">
          <a:blip r:embed="rId7"/>
          <a:srcRect t="43448" r="242" b="-366"/>
          <a:stretch/>
        </p:blipFill>
        <p:spPr>
          <a:xfrm>
            <a:off x="4243719" y="2266064"/>
            <a:ext cx="2736559" cy="1033460"/>
          </a:xfrm>
          <a:prstGeom prst="rect">
            <a:avLst/>
          </a:prstGeom>
        </p:spPr>
      </p:pic>
      <p:pic>
        <p:nvPicPr>
          <p:cNvPr id="15" name="Picture 9" descr="A picture containing timeline&#10;&#10;Description automatically generated">
            <a:extLst>
              <a:ext uri="{FF2B5EF4-FFF2-40B4-BE49-F238E27FC236}">
                <a16:creationId xmlns:a16="http://schemas.microsoft.com/office/drawing/2014/main" id="{4B1DE931-F41B-4D66-A448-499FEF5E310B}"/>
              </a:ext>
            </a:extLst>
          </p:cNvPr>
          <p:cNvPicPr>
            <a:picLocks noChangeAspect="1"/>
          </p:cNvPicPr>
          <p:nvPr/>
        </p:nvPicPr>
        <p:blipFill rotWithShape="1">
          <a:blip r:embed="rId7"/>
          <a:srcRect l="4843" t="6960" r="73366" b="58974"/>
          <a:stretch/>
        </p:blipFill>
        <p:spPr>
          <a:xfrm>
            <a:off x="7001538" y="2432197"/>
            <a:ext cx="597792" cy="618535"/>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DDC75102-FCF9-4099-A3D5-BA05990A1F4D}"/>
              </a:ext>
            </a:extLst>
          </p:cNvPr>
          <p:cNvPicPr>
            <a:picLocks noChangeAspect="1"/>
          </p:cNvPicPr>
          <p:nvPr/>
        </p:nvPicPr>
        <p:blipFill rotWithShape="1">
          <a:blip r:embed="rId3"/>
          <a:srcRect l="39437" t="17284" r="42488" b="13580"/>
          <a:stretch/>
        </p:blipFill>
        <p:spPr>
          <a:xfrm>
            <a:off x="2242400" y="3356533"/>
            <a:ext cx="511380" cy="373451"/>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B37C6680-8BFE-4C1B-A958-DD990EAEC6B5}"/>
              </a:ext>
            </a:extLst>
          </p:cNvPr>
          <p:cNvPicPr>
            <a:picLocks noChangeAspect="1"/>
          </p:cNvPicPr>
          <p:nvPr/>
        </p:nvPicPr>
        <p:blipFill rotWithShape="1">
          <a:blip r:embed="rId3"/>
          <a:srcRect l="39437" t="17284" r="42488" b="13580"/>
          <a:stretch/>
        </p:blipFill>
        <p:spPr>
          <a:xfrm>
            <a:off x="7598108" y="2385869"/>
            <a:ext cx="511380" cy="373451"/>
          </a:xfrm>
          <a:prstGeom prst="rect">
            <a:avLst/>
          </a:prstGeom>
        </p:spPr>
      </p:pic>
      <p:pic>
        <p:nvPicPr>
          <p:cNvPr id="12" name="Picture 11">
            <a:extLst>
              <a:ext uri="{FF2B5EF4-FFF2-40B4-BE49-F238E27FC236}">
                <a16:creationId xmlns:a16="http://schemas.microsoft.com/office/drawing/2014/main" id="{762A20E2-1070-4479-8CB5-38F14FA710F6}"/>
              </a:ext>
            </a:extLst>
          </p:cNvPr>
          <p:cNvPicPr>
            <a:picLocks noChangeAspect="1"/>
          </p:cNvPicPr>
          <p:nvPr/>
        </p:nvPicPr>
        <p:blipFill rotWithShape="1">
          <a:blip r:embed="rId5"/>
          <a:srcRect l="54885" t="5660" r="23967" b="-506"/>
          <a:stretch/>
        </p:blipFill>
        <p:spPr>
          <a:xfrm>
            <a:off x="7599619" y="2741666"/>
            <a:ext cx="340308" cy="300376"/>
          </a:xfrm>
          <a:prstGeom prst="rect">
            <a:avLst/>
          </a:prstGeom>
        </p:spPr>
      </p:pic>
      <p:pic>
        <p:nvPicPr>
          <p:cNvPr id="7" name="Picture 6">
            <a:extLst>
              <a:ext uri="{FF2B5EF4-FFF2-40B4-BE49-F238E27FC236}">
                <a16:creationId xmlns:a16="http://schemas.microsoft.com/office/drawing/2014/main" id="{259CD731-767E-4782-B9A7-7F4CE7EE0494}"/>
              </a:ext>
            </a:extLst>
          </p:cNvPr>
          <p:cNvPicPr>
            <a:picLocks noChangeAspect="1"/>
          </p:cNvPicPr>
          <p:nvPr/>
        </p:nvPicPr>
        <p:blipFill>
          <a:blip r:embed="rId8"/>
          <a:stretch>
            <a:fillRect/>
          </a:stretch>
        </p:blipFill>
        <p:spPr>
          <a:xfrm>
            <a:off x="6999906" y="4212569"/>
            <a:ext cx="1335256" cy="250784"/>
          </a:xfrm>
          <a:prstGeom prst="rect">
            <a:avLst/>
          </a:prstGeom>
        </p:spPr>
      </p:pic>
    </p:spTree>
    <p:extLst>
      <p:ext uri="{BB962C8B-B14F-4D97-AF65-F5344CB8AC3E}">
        <p14:creationId xmlns:p14="http://schemas.microsoft.com/office/powerpoint/2010/main" val="779824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C0CDD05-97B1-A747-BDD0-3A575B07D47B}"/>
              </a:ext>
            </a:extLst>
          </p:cNvPr>
          <p:cNvSpPr txBox="1"/>
          <p:nvPr/>
        </p:nvSpPr>
        <p:spPr>
          <a:xfrm>
            <a:off x="3879992" y="959983"/>
            <a:ext cx="4574607" cy="2031325"/>
          </a:xfrm>
          <a:prstGeom prst="rect">
            <a:avLst/>
          </a:prstGeom>
          <a:noFill/>
        </p:spPr>
        <p:txBody>
          <a:bodyPr wrap="square" rtlCol="0">
            <a:spAutoFit/>
          </a:bodyPr>
          <a:lstStyle/>
          <a:p>
            <a:pPr marL="285750" indent="-285750">
              <a:buFont typeface="Arial" panose="020B0604020202020204" pitchFamily="34" charset="0"/>
              <a:buChar char="•"/>
            </a:pPr>
            <a:r>
              <a:rPr lang="en-US"/>
              <a:t>Denoising score matching (Vincent 2011): matching the score of a noise-perturbed distribution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endParaRPr lang="en-US"/>
          </a:p>
        </p:txBody>
      </p:sp>
      <p:sp>
        <p:nvSpPr>
          <p:cNvPr id="2" name="Title 1">
            <a:extLst>
              <a:ext uri="{FF2B5EF4-FFF2-40B4-BE49-F238E27FC236}">
                <a16:creationId xmlns:a16="http://schemas.microsoft.com/office/drawing/2014/main" id="{95C07A2B-AFCD-9541-88FC-9725B3F2FF99}"/>
              </a:ext>
            </a:extLst>
          </p:cNvPr>
          <p:cNvSpPr>
            <a:spLocks noGrp="1"/>
          </p:cNvSpPr>
          <p:nvPr>
            <p:ph type="title"/>
          </p:nvPr>
        </p:nvSpPr>
        <p:spPr/>
        <p:txBody>
          <a:bodyPr/>
          <a:lstStyle/>
          <a:p>
            <a:r>
              <a:rPr lang="en-US"/>
              <a:t>Denoising score matching</a:t>
            </a:r>
          </a:p>
        </p:txBody>
      </p:sp>
      <p:pic>
        <p:nvPicPr>
          <p:cNvPr id="5" name="Content Placeholder 4">
            <a:extLst>
              <a:ext uri="{FF2B5EF4-FFF2-40B4-BE49-F238E27FC236}">
                <a16:creationId xmlns:a16="http://schemas.microsoft.com/office/drawing/2014/main" id="{B7499E72-F86F-774C-AF2C-2E26089A656A}"/>
              </a:ext>
            </a:extLst>
          </p:cNvPr>
          <p:cNvPicPr>
            <a:picLocks noGrp="1" noChangeAspect="1"/>
          </p:cNvPicPr>
          <p:nvPr>
            <p:ph sz="quarter" idx="10"/>
          </p:nvPr>
        </p:nvPicPr>
        <p:blipFill rotWithShape="1">
          <a:blip r:embed="rId2"/>
          <a:srcRect l="24818" r="62623"/>
          <a:stretch/>
        </p:blipFill>
        <p:spPr>
          <a:xfrm>
            <a:off x="835488" y="2991308"/>
            <a:ext cx="903688" cy="864780"/>
          </a:xfrm>
        </p:spPr>
      </p:pic>
      <p:grpSp>
        <p:nvGrpSpPr>
          <p:cNvPr id="20" name="Group 19">
            <a:extLst>
              <a:ext uri="{FF2B5EF4-FFF2-40B4-BE49-F238E27FC236}">
                <a16:creationId xmlns:a16="http://schemas.microsoft.com/office/drawing/2014/main" id="{AF6FEC15-A862-A44B-B96C-B4E89B0953E9}"/>
              </a:ext>
            </a:extLst>
          </p:cNvPr>
          <p:cNvGrpSpPr/>
          <p:nvPr/>
        </p:nvGrpSpPr>
        <p:grpSpPr>
          <a:xfrm>
            <a:off x="845764" y="1209615"/>
            <a:ext cx="893412" cy="1215286"/>
            <a:chOff x="845764" y="1209615"/>
            <a:chExt cx="893412" cy="1215286"/>
          </a:xfrm>
        </p:grpSpPr>
        <p:pic>
          <p:nvPicPr>
            <p:cNvPr id="7" name="Picture 6">
              <a:extLst>
                <a:ext uri="{FF2B5EF4-FFF2-40B4-BE49-F238E27FC236}">
                  <a16:creationId xmlns:a16="http://schemas.microsoft.com/office/drawing/2014/main" id="{8B4B2FE3-608A-B744-903B-AD0FC568B1F3}"/>
                </a:ext>
              </a:extLst>
            </p:cNvPr>
            <p:cNvPicPr>
              <a:picLocks noChangeAspect="1"/>
            </p:cNvPicPr>
            <p:nvPr/>
          </p:nvPicPr>
          <p:blipFill rotWithShape="1">
            <a:blip r:embed="rId2"/>
            <a:srcRect r="87584"/>
            <a:stretch/>
          </p:blipFill>
          <p:spPr>
            <a:xfrm>
              <a:off x="845764" y="1209615"/>
              <a:ext cx="893412" cy="864780"/>
            </a:xfrm>
            <a:prstGeom prst="rect">
              <a:avLst/>
            </a:prstGeom>
          </p:spPr>
        </p:pic>
        <p:pic>
          <p:nvPicPr>
            <p:cNvPr id="8" name="Picture 7">
              <a:extLst>
                <a:ext uri="{FF2B5EF4-FFF2-40B4-BE49-F238E27FC236}">
                  <a16:creationId xmlns:a16="http://schemas.microsoft.com/office/drawing/2014/main" id="{F8E67B4D-ABDD-6249-AF59-20A69F6943F5}"/>
                </a:ext>
              </a:extLst>
            </p:cNvPr>
            <p:cNvPicPr>
              <a:picLocks noChangeAspect="1"/>
            </p:cNvPicPr>
            <p:nvPr/>
          </p:nvPicPr>
          <p:blipFill>
            <a:blip r:embed="rId3"/>
            <a:srcRect/>
            <a:stretch/>
          </p:blipFill>
          <p:spPr>
            <a:xfrm>
              <a:off x="1153982" y="2209001"/>
              <a:ext cx="266700" cy="215900"/>
            </a:xfrm>
            <a:prstGeom prst="rect">
              <a:avLst/>
            </a:prstGeom>
          </p:spPr>
        </p:pic>
      </p:grpSp>
      <p:pic>
        <p:nvPicPr>
          <p:cNvPr id="9" name="Picture 8">
            <a:extLst>
              <a:ext uri="{FF2B5EF4-FFF2-40B4-BE49-F238E27FC236}">
                <a16:creationId xmlns:a16="http://schemas.microsoft.com/office/drawing/2014/main" id="{CAB87A6A-5ED8-7447-BED6-047BBB79D3F8}"/>
              </a:ext>
            </a:extLst>
          </p:cNvPr>
          <p:cNvPicPr>
            <a:picLocks noChangeAspect="1"/>
          </p:cNvPicPr>
          <p:nvPr/>
        </p:nvPicPr>
        <p:blipFill>
          <a:blip r:embed="rId4"/>
          <a:srcRect/>
          <a:stretch/>
        </p:blipFill>
        <p:spPr>
          <a:xfrm>
            <a:off x="1153982" y="4056728"/>
            <a:ext cx="266700" cy="317500"/>
          </a:xfrm>
          <a:prstGeom prst="rect">
            <a:avLst/>
          </a:prstGeom>
        </p:spPr>
      </p:pic>
      <p:pic>
        <p:nvPicPr>
          <p:cNvPr id="4" name="Picture 3">
            <a:extLst>
              <a:ext uri="{FF2B5EF4-FFF2-40B4-BE49-F238E27FC236}">
                <a16:creationId xmlns:a16="http://schemas.microsoft.com/office/drawing/2014/main" id="{2A2EF12D-D00F-874A-8AE1-0E225D42F04F}"/>
              </a:ext>
            </a:extLst>
          </p:cNvPr>
          <p:cNvPicPr>
            <a:picLocks noChangeAspect="1"/>
          </p:cNvPicPr>
          <p:nvPr/>
        </p:nvPicPr>
        <p:blipFill>
          <a:blip r:embed="rId5"/>
          <a:srcRect/>
          <a:stretch/>
        </p:blipFill>
        <p:spPr>
          <a:xfrm>
            <a:off x="4887244" y="1975645"/>
            <a:ext cx="2841810" cy="427427"/>
          </a:xfrm>
          <a:prstGeom prst="rect">
            <a:avLst/>
          </a:prstGeom>
        </p:spPr>
      </p:pic>
      <p:pic>
        <p:nvPicPr>
          <p:cNvPr id="6" name="Picture 5">
            <a:extLst>
              <a:ext uri="{FF2B5EF4-FFF2-40B4-BE49-F238E27FC236}">
                <a16:creationId xmlns:a16="http://schemas.microsoft.com/office/drawing/2014/main" id="{C9922059-A871-9549-8247-88155C6072A0}"/>
              </a:ext>
            </a:extLst>
          </p:cNvPr>
          <p:cNvPicPr>
            <a:picLocks noChangeAspect="1"/>
          </p:cNvPicPr>
          <p:nvPr/>
        </p:nvPicPr>
        <p:blipFill>
          <a:blip r:embed="rId6"/>
          <a:srcRect/>
          <a:stretch/>
        </p:blipFill>
        <p:spPr>
          <a:xfrm>
            <a:off x="2130735" y="3268791"/>
            <a:ext cx="705118" cy="338823"/>
          </a:xfrm>
          <a:prstGeom prst="rect">
            <a:avLst/>
          </a:prstGeom>
        </p:spPr>
      </p:pic>
      <p:pic>
        <p:nvPicPr>
          <p:cNvPr id="11" name="Picture 10">
            <a:extLst>
              <a:ext uri="{FF2B5EF4-FFF2-40B4-BE49-F238E27FC236}">
                <a16:creationId xmlns:a16="http://schemas.microsoft.com/office/drawing/2014/main" id="{327B782F-1C06-9745-9872-89C9A19F386F}"/>
              </a:ext>
            </a:extLst>
          </p:cNvPr>
          <p:cNvPicPr>
            <a:picLocks noChangeAspect="1"/>
          </p:cNvPicPr>
          <p:nvPr/>
        </p:nvPicPr>
        <p:blipFill>
          <a:blip r:embed="rId7"/>
          <a:srcRect/>
          <a:stretch/>
        </p:blipFill>
        <p:spPr>
          <a:xfrm>
            <a:off x="1989882" y="1543367"/>
            <a:ext cx="986824" cy="317500"/>
          </a:xfrm>
          <a:prstGeom prst="rect">
            <a:avLst/>
          </a:prstGeom>
        </p:spPr>
      </p:pic>
      <p:pic>
        <p:nvPicPr>
          <p:cNvPr id="12" name="Picture 11">
            <a:extLst>
              <a:ext uri="{FF2B5EF4-FFF2-40B4-BE49-F238E27FC236}">
                <a16:creationId xmlns:a16="http://schemas.microsoft.com/office/drawing/2014/main" id="{6759E7A0-276F-AA41-8F91-F8414F74AEF6}"/>
              </a:ext>
            </a:extLst>
          </p:cNvPr>
          <p:cNvPicPr>
            <a:picLocks noChangeAspect="1"/>
          </p:cNvPicPr>
          <p:nvPr/>
        </p:nvPicPr>
        <p:blipFill>
          <a:blip r:embed="rId8"/>
          <a:srcRect/>
          <a:stretch/>
        </p:blipFill>
        <p:spPr>
          <a:xfrm>
            <a:off x="1904964" y="2424901"/>
            <a:ext cx="1156659" cy="334347"/>
          </a:xfrm>
          <a:prstGeom prst="rect">
            <a:avLst/>
          </a:prstGeom>
        </p:spPr>
      </p:pic>
      <p:cxnSp>
        <p:nvCxnSpPr>
          <p:cNvPr id="14" name="Straight Arrow Connector 13">
            <a:extLst>
              <a:ext uri="{FF2B5EF4-FFF2-40B4-BE49-F238E27FC236}">
                <a16:creationId xmlns:a16="http://schemas.microsoft.com/office/drawing/2014/main" id="{5D451058-6AEB-1A4A-8760-92E72D1E6574}"/>
              </a:ext>
            </a:extLst>
          </p:cNvPr>
          <p:cNvCxnSpPr>
            <a:stCxn id="11" idx="2"/>
            <a:endCxn id="12" idx="0"/>
          </p:cNvCxnSpPr>
          <p:nvPr/>
        </p:nvCxnSpPr>
        <p:spPr>
          <a:xfrm flipH="1">
            <a:off x="2483294" y="1860867"/>
            <a:ext cx="1" cy="564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CACC8C7-6036-8549-9B95-0CD3E2B6F1B2}"/>
              </a:ext>
            </a:extLst>
          </p:cNvPr>
          <p:cNvCxnSpPr>
            <a:cxnSpLocks/>
            <a:stCxn id="12" idx="2"/>
            <a:endCxn id="6" idx="0"/>
          </p:cNvCxnSpPr>
          <p:nvPr/>
        </p:nvCxnSpPr>
        <p:spPr>
          <a:xfrm>
            <a:off x="2483294" y="2759248"/>
            <a:ext cx="0" cy="509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0A58F557-14D4-174B-A2D3-2F2BC7294BDD}"/>
              </a:ext>
            </a:extLst>
          </p:cNvPr>
          <p:cNvPicPr>
            <a:picLocks noChangeAspect="1"/>
          </p:cNvPicPr>
          <p:nvPr/>
        </p:nvPicPr>
        <p:blipFill>
          <a:blip r:embed="rId9"/>
          <a:stretch>
            <a:fillRect/>
          </a:stretch>
        </p:blipFill>
        <p:spPr>
          <a:xfrm>
            <a:off x="4412054" y="2466844"/>
            <a:ext cx="3156120" cy="426503"/>
          </a:xfrm>
          <a:prstGeom prst="rect">
            <a:avLst/>
          </a:prstGeom>
        </p:spPr>
      </p:pic>
      <p:pic>
        <p:nvPicPr>
          <p:cNvPr id="16" name="Picture 15">
            <a:extLst>
              <a:ext uri="{FF2B5EF4-FFF2-40B4-BE49-F238E27FC236}">
                <a16:creationId xmlns:a16="http://schemas.microsoft.com/office/drawing/2014/main" id="{3742C475-773E-7D4F-8A76-2743E15E3417}"/>
              </a:ext>
            </a:extLst>
          </p:cNvPr>
          <p:cNvPicPr>
            <a:picLocks noChangeAspect="1"/>
          </p:cNvPicPr>
          <p:nvPr/>
        </p:nvPicPr>
        <p:blipFill>
          <a:blip r:embed="rId10"/>
          <a:srcRect/>
          <a:stretch/>
        </p:blipFill>
        <p:spPr>
          <a:xfrm>
            <a:off x="4412054" y="2971111"/>
            <a:ext cx="4359107" cy="921088"/>
          </a:xfrm>
          <a:prstGeom prst="rect">
            <a:avLst/>
          </a:prstGeom>
        </p:spPr>
      </p:pic>
      <p:pic>
        <p:nvPicPr>
          <p:cNvPr id="17" name="Picture 16">
            <a:extLst>
              <a:ext uri="{FF2B5EF4-FFF2-40B4-BE49-F238E27FC236}">
                <a16:creationId xmlns:a16="http://schemas.microsoft.com/office/drawing/2014/main" id="{F338D58F-0CF5-CA47-97F0-14EB0D05E58C}"/>
              </a:ext>
            </a:extLst>
          </p:cNvPr>
          <p:cNvPicPr>
            <a:picLocks noChangeAspect="1"/>
          </p:cNvPicPr>
          <p:nvPr/>
        </p:nvPicPr>
        <p:blipFill>
          <a:blip r:embed="rId11"/>
          <a:srcRect/>
          <a:stretch/>
        </p:blipFill>
        <p:spPr>
          <a:xfrm>
            <a:off x="4412054" y="3867648"/>
            <a:ext cx="4539321" cy="403495"/>
          </a:xfrm>
          <a:prstGeom prst="rect">
            <a:avLst/>
          </a:prstGeom>
        </p:spPr>
      </p:pic>
    </p:spTree>
    <p:extLst>
      <p:ext uri="{BB962C8B-B14F-4D97-AF65-F5344CB8AC3E}">
        <p14:creationId xmlns:p14="http://schemas.microsoft.com/office/powerpoint/2010/main" val="27473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26A4E-B1B4-3C4A-82B9-483513DFC384}"/>
              </a:ext>
            </a:extLst>
          </p:cNvPr>
          <p:cNvSpPr>
            <a:spLocks noGrp="1"/>
          </p:cNvSpPr>
          <p:nvPr>
            <p:ph type="title"/>
          </p:nvPr>
        </p:nvSpPr>
        <p:spPr/>
        <p:txBody>
          <a:bodyPr/>
          <a:lstStyle/>
          <a:p>
            <a:r>
              <a:rPr lang="en-US"/>
              <a:t>Summary</a:t>
            </a:r>
          </a:p>
        </p:txBody>
      </p:sp>
      <p:pic>
        <p:nvPicPr>
          <p:cNvPr id="5" name="Content Placeholder 4">
            <a:extLst>
              <a:ext uri="{FF2B5EF4-FFF2-40B4-BE49-F238E27FC236}">
                <a16:creationId xmlns:a16="http://schemas.microsoft.com/office/drawing/2014/main" id="{537F8181-D578-594F-9CEA-39CC0BF8B7DB}"/>
              </a:ext>
            </a:extLst>
          </p:cNvPr>
          <p:cNvPicPr>
            <a:picLocks noGrp="1" noChangeAspect="1"/>
          </p:cNvPicPr>
          <p:nvPr>
            <p:ph sz="quarter" idx="10"/>
          </p:nvPr>
        </p:nvPicPr>
        <p:blipFill>
          <a:blip r:embed="rId2"/>
          <a:stretch>
            <a:fillRect/>
          </a:stretch>
        </p:blipFill>
        <p:spPr>
          <a:xfrm>
            <a:off x="918869" y="1139113"/>
            <a:ext cx="7677955" cy="2743773"/>
          </a:xfrm>
        </p:spPr>
      </p:pic>
    </p:spTree>
    <p:extLst>
      <p:ext uri="{BB962C8B-B14F-4D97-AF65-F5344CB8AC3E}">
        <p14:creationId xmlns:p14="http://schemas.microsoft.com/office/powerpoint/2010/main" val="2598757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C0CDD05-97B1-A747-BDD0-3A575B07D47B}"/>
              </a:ext>
            </a:extLst>
          </p:cNvPr>
          <p:cNvSpPr txBox="1"/>
          <p:nvPr/>
        </p:nvSpPr>
        <p:spPr>
          <a:xfrm>
            <a:off x="3879992" y="959983"/>
            <a:ext cx="4574607" cy="1200329"/>
          </a:xfrm>
          <a:prstGeom prst="rect">
            <a:avLst/>
          </a:prstGeom>
          <a:noFill/>
        </p:spPr>
        <p:txBody>
          <a:bodyPr wrap="square" rtlCol="0">
            <a:spAutoFit/>
          </a:bodyPr>
          <a:lstStyle/>
          <a:p>
            <a:pPr marL="285750" indent="-285750">
              <a:buFont typeface="Arial" panose="020B0604020202020204" pitchFamily="34" charset="0"/>
              <a:buChar char="•"/>
            </a:pPr>
            <a:r>
              <a:rPr lang="en-US"/>
              <a:t>Denoising score matching</a:t>
            </a:r>
          </a:p>
          <a:p>
            <a:pPr marL="285750" indent="-285750">
              <a:buFont typeface="Arial" panose="020B0604020202020204" pitchFamily="34" charset="0"/>
              <a:buChar char="•"/>
            </a:pPr>
            <a:endParaRPr lang="en-US"/>
          </a:p>
          <a:p>
            <a:endParaRPr lang="en-US"/>
          </a:p>
          <a:p>
            <a:endParaRPr lang="en-US"/>
          </a:p>
        </p:txBody>
      </p:sp>
      <p:sp>
        <p:nvSpPr>
          <p:cNvPr id="2" name="Title 1">
            <a:extLst>
              <a:ext uri="{FF2B5EF4-FFF2-40B4-BE49-F238E27FC236}">
                <a16:creationId xmlns:a16="http://schemas.microsoft.com/office/drawing/2014/main" id="{95C07A2B-AFCD-9541-88FC-9725B3F2FF99}"/>
              </a:ext>
            </a:extLst>
          </p:cNvPr>
          <p:cNvSpPr>
            <a:spLocks noGrp="1"/>
          </p:cNvSpPr>
          <p:nvPr>
            <p:ph type="title"/>
          </p:nvPr>
        </p:nvSpPr>
        <p:spPr/>
        <p:txBody>
          <a:bodyPr/>
          <a:lstStyle/>
          <a:p>
            <a:r>
              <a:rPr lang="en-US"/>
              <a:t>Denoising score matching</a:t>
            </a:r>
          </a:p>
        </p:txBody>
      </p:sp>
      <p:pic>
        <p:nvPicPr>
          <p:cNvPr id="5" name="Content Placeholder 4">
            <a:extLst>
              <a:ext uri="{FF2B5EF4-FFF2-40B4-BE49-F238E27FC236}">
                <a16:creationId xmlns:a16="http://schemas.microsoft.com/office/drawing/2014/main" id="{B7499E72-F86F-774C-AF2C-2E26089A656A}"/>
              </a:ext>
            </a:extLst>
          </p:cNvPr>
          <p:cNvPicPr>
            <a:picLocks noGrp="1" noChangeAspect="1"/>
          </p:cNvPicPr>
          <p:nvPr>
            <p:ph sz="quarter" idx="10"/>
          </p:nvPr>
        </p:nvPicPr>
        <p:blipFill rotWithShape="1">
          <a:blip r:embed="rId2"/>
          <a:srcRect l="24818" r="62623"/>
          <a:stretch/>
        </p:blipFill>
        <p:spPr>
          <a:xfrm>
            <a:off x="835488" y="2991308"/>
            <a:ext cx="903688" cy="864780"/>
          </a:xfrm>
        </p:spPr>
      </p:pic>
      <p:grpSp>
        <p:nvGrpSpPr>
          <p:cNvPr id="20" name="Group 19">
            <a:extLst>
              <a:ext uri="{FF2B5EF4-FFF2-40B4-BE49-F238E27FC236}">
                <a16:creationId xmlns:a16="http://schemas.microsoft.com/office/drawing/2014/main" id="{AF6FEC15-A862-A44B-B96C-B4E89B0953E9}"/>
              </a:ext>
            </a:extLst>
          </p:cNvPr>
          <p:cNvGrpSpPr/>
          <p:nvPr/>
        </p:nvGrpSpPr>
        <p:grpSpPr>
          <a:xfrm>
            <a:off x="845764" y="1209615"/>
            <a:ext cx="893412" cy="1215286"/>
            <a:chOff x="845764" y="1209615"/>
            <a:chExt cx="893412" cy="1215286"/>
          </a:xfrm>
        </p:grpSpPr>
        <p:pic>
          <p:nvPicPr>
            <p:cNvPr id="7" name="Picture 6">
              <a:extLst>
                <a:ext uri="{FF2B5EF4-FFF2-40B4-BE49-F238E27FC236}">
                  <a16:creationId xmlns:a16="http://schemas.microsoft.com/office/drawing/2014/main" id="{8B4B2FE3-608A-B744-903B-AD0FC568B1F3}"/>
                </a:ext>
              </a:extLst>
            </p:cNvPr>
            <p:cNvPicPr>
              <a:picLocks noChangeAspect="1"/>
            </p:cNvPicPr>
            <p:nvPr/>
          </p:nvPicPr>
          <p:blipFill rotWithShape="1">
            <a:blip r:embed="rId2"/>
            <a:srcRect r="87584"/>
            <a:stretch/>
          </p:blipFill>
          <p:spPr>
            <a:xfrm>
              <a:off x="845764" y="1209615"/>
              <a:ext cx="893412" cy="864780"/>
            </a:xfrm>
            <a:prstGeom prst="rect">
              <a:avLst/>
            </a:prstGeom>
          </p:spPr>
        </p:pic>
        <p:pic>
          <p:nvPicPr>
            <p:cNvPr id="8" name="Picture 7">
              <a:extLst>
                <a:ext uri="{FF2B5EF4-FFF2-40B4-BE49-F238E27FC236}">
                  <a16:creationId xmlns:a16="http://schemas.microsoft.com/office/drawing/2014/main" id="{F8E67B4D-ABDD-6249-AF59-20A69F6943F5}"/>
                </a:ext>
              </a:extLst>
            </p:cNvPr>
            <p:cNvPicPr>
              <a:picLocks noChangeAspect="1"/>
            </p:cNvPicPr>
            <p:nvPr/>
          </p:nvPicPr>
          <p:blipFill>
            <a:blip r:embed="rId3"/>
            <a:srcRect/>
            <a:stretch/>
          </p:blipFill>
          <p:spPr>
            <a:xfrm>
              <a:off x="1153982" y="2209001"/>
              <a:ext cx="266700" cy="215900"/>
            </a:xfrm>
            <a:prstGeom prst="rect">
              <a:avLst/>
            </a:prstGeom>
          </p:spPr>
        </p:pic>
      </p:grpSp>
      <p:pic>
        <p:nvPicPr>
          <p:cNvPr id="9" name="Picture 8">
            <a:extLst>
              <a:ext uri="{FF2B5EF4-FFF2-40B4-BE49-F238E27FC236}">
                <a16:creationId xmlns:a16="http://schemas.microsoft.com/office/drawing/2014/main" id="{CAB87A6A-5ED8-7447-BED6-047BBB79D3F8}"/>
              </a:ext>
            </a:extLst>
          </p:cNvPr>
          <p:cNvPicPr>
            <a:picLocks noChangeAspect="1"/>
          </p:cNvPicPr>
          <p:nvPr/>
        </p:nvPicPr>
        <p:blipFill>
          <a:blip r:embed="rId4"/>
          <a:srcRect/>
          <a:stretch/>
        </p:blipFill>
        <p:spPr>
          <a:xfrm>
            <a:off x="1153982" y="4056728"/>
            <a:ext cx="266700" cy="317500"/>
          </a:xfrm>
          <a:prstGeom prst="rect">
            <a:avLst/>
          </a:prstGeom>
        </p:spPr>
      </p:pic>
      <p:pic>
        <p:nvPicPr>
          <p:cNvPr id="6" name="Picture 5">
            <a:extLst>
              <a:ext uri="{FF2B5EF4-FFF2-40B4-BE49-F238E27FC236}">
                <a16:creationId xmlns:a16="http://schemas.microsoft.com/office/drawing/2014/main" id="{C9922059-A871-9549-8247-88155C6072A0}"/>
              </a:ext>
            </a:extLst>
          </p:cNvPr>
          <p:cNvPicPr>
            <a:picLocks noChangeAspect="1"/>
          </p:cNvPicPr>
          <p:nvPr/>
        </p:nvPicPr>
        <p:blipFill>
          <a:blip r:embed="rId5"/>
          <a:srcRect/>
          <a:stretch/>
        </p:blipFill>
        <p:spPr>
          <a:xfrm>
            <a:off x="2130735" y="3268791"/>
            <a:ext cx="705118" cy="338823"/>
          </a:xfrm>
          <a:prstGeom prst="rect">
            <a:avLst/>
          </a:prstGeom>
        </p:spPr>
      </p:pic>
      <p:pic>
        <p:nvPicPr>
          <p:cNvPr id="11" name="Picture 10">
            <a:extLst>
              <a:ext uri="{FF2B5EF4-FFF2-40B4-BE49-F238E27FC236}">
                <a16:creationId xmlns:a16="http://schemas.microsoft.com/office/drawing/2014/main" id="{327B782F-1C06-9745-9872-89C9A19F386F}"/>
              </a:ext>
            </a:extLst>
          </p:cNvPr>
          <p:cNvPicPr>
            <a:picLocks noChangeAspect="1"/>
          </p:cNvPicPr>
          <p:nvPr/>
        </p:nvPicPr>
        <p:blipFill>
          <a:blip r:embed="rId6"/>
          <a:srcRect/>
          <a:stretch/>
        </p:blipFill>
        <p:spPr>
          <a:xfrm>
            <a:off x="1989882" y="1543367"/>
            <a:ext cx="986824" cy="317500"/>
          </a:xfrm>
          <a:prstGeom prst="rect">
            <a:avLst/>
          </a:prstGeom>
        </p:spPr>
      </p:pic>
      <p:pic>
        <p:nvPicPr>
          <p:cNvPr id="12" name="Picture 11">
            <a:extLst>
              <a:ext uri="{FF2B5EF4-FFF2-40B4-BE49-F238E27FC236}">
                <a16:creationId xmlns:a16="http://schemas.microsoft.com/office/drawing/2014/main" id="{6759E7A0-276F-AA41-8F91-F8414F74AEF6}"/>
              </a:ext>
            </a:extLst>
          </p:cNvPr>
          <p:cNvPicPr>
            <a:picLocks noChangeAspect="1"/>
          </p:cNvPicPr>
          <p:nvPr/>
        </p:nvPicPr>
        <p:blipFill>
          <a:blip r:embed="rId7"/>
          <a:srcRect/>
          <a:stretch/>
        </p:blipFill>
        <p:spPr>
          <a:xfrm>
            <a:off x="1904964" y="2424901"/>
            <a:ext cx="1156659" cy="334347"/>
          </a:xfrm>
          <a:prstGeom prst="rect">
            <a:avLst/>
          </a:prstGeom>
        </p:spPr>
      </p:pic>
      <p:cxnSp>
        <p:nvCxnSpPr>
          <p:cNvPr id="14" name="Straight Arrow Connector 13">
            <a:extLst>
              <a:ext uri="{FF2B5EF4-FFF2-40B4-BE49-F238E27FC236}">
                <a16:creationId xmlns:a16="http://schemas.microsoft.com/office/drawing/2014/main" id="{5D451058-6AEB-1A4A-8760-92E72D1E6574}"/>
              </a:ext>
            </a:extLst>
          </p:cNvPr>
          <p:cNvCxnSpPr>
            <a:stCxn id="11" idx="2"/>
            <a:endCxn id="12" idx="0"/>
          </p:cNvCxnSpPr>
          <p:nvPr/>
        </p:nvCxnSpPr>
        <p:spPr>
          <a:xfrm flipH="1">
            <a:off x="2483294" y="1860867"/>
            <a:ext cx="1" cy="564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CACC8C7-6036-8549-9B95-0CD3E2B6F1B2}"/>
              </a:ext>
            </a:extLst>
          </p:cNvPr>
          <p:cNvCxnSpPr>
            <a:cxnSpLocks/>
            <a:stCxn id="12" idx="2"/>
            <a:endCxn id="6" idx="0"/>
          </p:cNvCxnSpPr>
          <p:nvPr/>
        </p:nvCxnSpPr>
        <p:spPr>
          <a:xfrm>
            <a:off x="2483294" y="2759248"/>
            <a:ext cx="0" cy="509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F338D58F-0CF5-CA47-97F0-14EB0D05E58C}"/>
              </a:ext>
            </a:extLst>
          </p:cNvPr>
          <p:cNvPicPr>
            <a:picLocks noChangeAspect="1"/>
          </p:cNvPicPr>
          <p:nvPr/>
        </p:nvPicPr>
        <p:blipFill>
          <a:blip r:embed="rId8"/>
          <a:srcRect/>
          <a:stretch/>
        </p:blipFill>
        <p:spPr>
          <a:xfrm>
            <a:off x="4802707" y="1341619"/>
            <a:ext cx="2400795" cy="403495"/>
          </a:xfrm>
          <a:prstGeom prst="rect">
            <a:avLst/>
          </a:prstGeom>
        </p:spPr>
      </p:pic>
      <p:pic>
        <p:nvPicPr>
          <p:cNvPr id="3" name="Picture 2">
            <a:extLst>
              <a:ext uri="{FF2B5EF4-FFF2-40B4-BE49-F238E27FC236}">
                <a16:creationId xmlns:a16="http://schemas.microsoft.com/office/drawing/2014/main" id="{A03D5F08-3904-AA43-B75A-2D3732688FDA}"/>
              </a:ext>
            </a:extLst>
          </p:cNvPr>
          <p:cNvPicPr>
            <a:picLocks noChangeAspect="1"/>
          </p:cNvPicPr>
          <p:nvPr/>
        </p:nvPicPr>
        <p:blipFill>
          <a:blip r:embed="rId9"/>
          <a:stretch>
            <a:fillRect/>
          </a:stretch>
        </p:blipFill>
        <p:spPr>
          <a:xfrm>
            <a:off x="4680806" y="1769411"/>
            <a:ext cx="2644595" cy="403495"/>
          </a:xfrm>
          <a:prstGeom prst="rect">
            <a:avLst/>
          </a:prstGeom>
        </p:spPr>
      </p:pic>
      <p:pic>
        <p:nvPicPr>
          <p:cNvPr id="10" name="Picture 9">
            <a:extLst>
              <a:ext uri="{FF2B5EF4-FFF2-40B4-BE49-F238E27FC236}">
                <a16:creationId xmlns:a16="http://schemas.microsoft.com/office/drawing/2014/main" id="{C5A999F5-4C93-8140-BA13-30AD20BCB04B}"/>
              </a:ext>
            </a:extLst>
          </p:cNvPr>
          <p:cNvPicPr>
            <a:picLocks noChangeAspect="1"/>
          </p:cNvPicPr>
          <p:nvPr/>
        </p:nvPicPr>
        <p:blipFill>
          <a:blip r:embed="rId10"/>
          <a:stretch>
            <a:fillRect/>
          </a:stretch>
        </p:blipFill>
        <p:spPr>
          <a:xfrm>
            <a:off x="4680806" y="2209001"/>
            <a:ext cx="1858000" cy="397433"/>
          </a:xfrm>
          <a:prstGeom prst="rect">
            <a:avLst/>
          </a:prstGeom>
        </p:spPr>
      </p:pic>
      <p:pic>
        <p:nvPicPr>
          <p:cNvPr id="18" name="Picture 17">
            <a:extLst>
              <a:ext uri="{FF2B5EF4-FFF2-40B4-BE49-F238E27FC236}">
                <a16:creationId xmlns:a16="http://schemas.microsoft.com/office/drawing/2014/main" id="{A4DCCA0D-6FEC-7F47-8F28-95F657473371}"/>
              </a:ext>
            </a:extLst>
          </p:cNvPr>
          <p:cNvPicPr>
            <a:picLocks noChangeAspect="1"/>
          </p:cNvPicPr>
          <p:nvPr/>
        </p:nvPicPr>
        <p:blipFill>
          <a:blip r:embed="rId11"/>
          <a:stretch>
            <a:fillRect/>
          </a:stretch>
        </p:blipFill>
        <p:spPr>
          <a:xfrm>
            <a:off x="4680806" y="2642529"/>
            <a:ext cx="3328501" cy="397433"/>
          </a:xfrm>
          <a:prstGeom prst="rect">
            <a:avLst/>
          </a:prstGeom>
        </p:spPr>
      </p:pic>
      <p:pic>
        <p:nvPicPr>
          <p:cNvPr id="21" name="Picture 20">
            <a:extLst>
              <a:ext uri="{FF2B5EF4-FFF2-40B4-BE49-F238E27FC236}">
                <a16:creationId xmlns:a16="http://schemas.microsoft.com/office/drawing/2014/main" id="{66F4D386-C43C-624C-9190-D47489C6DE8D}"/>
              </a:ext>
            </a:extLst>
          </p:cNvPr>
          <p:cNvPicPr>
            <a:picLocks noChangeAspect="1"/>
          </p:cNvPicPr>
          <p:nvPr/>
        </p:nvPicPr>
        <p:blipFill>
          <a:blip r:embed="rId12"/>
          <a:stretch>
            <a:fillRect/>
          </a:stretch>
        </p:blipFill>
        <p:spPr>
          <a:xfrm>
            <a:off x="4680799" y="3070075"/>
            <a:ext cx="3328494" cy="397432"/>
          </a:xfrm>
          <a:prstGeom prst="rect">
            <a:avLst/>
          </a:prstGeom>
        </p:spPr>
      </p:pic>
      <p:pic>
        <p:nvPicPr>
          <p:cNvPr id="22" name="Picture 21">
            <a:extLst>
              <a:ext uri="{FF2B5EF4-FFF2-40B4-BE49-F238E27FC236}">
                <a16:creationId xmlns:a16="http://schemas.microsoft.com/office/drawing/2014/main" id="{750BEC2D-AA0D-AF4E-A361-E0F6BACF6315}"/>
              </a:ext>
            </a:extLst>
          </p:cNvPr>
          <p:cNvPicPr>
            <a:picLocks noChangeAspect="1"/>
          </p:cNvPicPr>
          <p:nvPr/>
        </p:nvPicPr>
        <p:blipFill>
          <a:blip r:embed="rId13"/>
          <a:stretch>
            <a:fillRect/>
          </a:stretch>
        </p:blipFill>
        <p:spPr>
          <a:xfrm>
            <a:off x="4224296" y="3518312"/>
            <a:ext cx="4402455" cy="409531"/>
          </a:xfrm>
          <a:prstGeom prst="rect">
            <a:avLst/>
          </a:prstGeom>
        </p:spPr>
      </p:pic>
      <p:pic>
        <p:nvPicPr>
          <p:cNvPr id="23" name="Picture 22">
            <a:extLst>
              <a:ext uri="{FF2B5EF4-FFF2-40B4-BE49-F238E27FC236}">
                <a16:creationId xmlns:a16="http://schemas.microsoft.com/office/drawing/2014/main" id="{9211EEAC-6290-544E-8EDA-0301D0CEDE02}"/>
              </a:ext>
            </a:extLst>
          </p:cNvPr>
          <p:cNvPicPr>
            <a:picLocks noChangeAspect="1"/>
          </p:cNvPicPr>
          <p:nvPr/>
        </p:nvPicPr>
        <p:blipFill>
          <a:blip r:embed="rId14"/>
          <a:stretch>
            <a:fillRect/>
          </a:stretch>
        </p:blipFill>
        <p:spPr>
          <a:xfrm>
            <a:off x="4224296" y="3964434"/>
            <a:ext cx="4085071" cy="409531"/>
          </a:xfrm>
          <a:prstGeom prst="rect">
            <a:avLst/>
          </a:prstGeom>
        </p:spPr>
      </p:pic>
      <p:pic>
        <p:nvPicPr>
          <p:cNvPr id="24" name="Picture 23">
            <a:extLst>
              <a:ext uri="{FF2B5EF4-FFF2-40B4-BE49-F238E27FC236}">
                <a16:creationId xmlns:a16="http://schemas.microsoft.com/office/drawing/2014/main" id="{C3D3C260-ACBA-6144-BF62-17C42DFF80BA}"/>
              </a:ext>
            </a:extLst>
          </p:cNvPr>
          <p:cNvPicPr>
            <a:picLocks noChangeAspect="1"/>
          </p:cNvPicPr>
          <p:nvPr/>
        </p:nvPicPr>
        <p:blipFill>
          <a:blip r:embed="rId15"/>
          <a:stretch>
            <a:fillRect/>
          </a:stretch>
        </p:blipFill>
        <p:spPr>
          <a:xfrm>
            <a:off x="4224296" y="4468740"/>
            <a:ext cx="3761080" cy="236749"/>
          </a:xfrm>
          <a:prstGeom prst="rect">
            <a:avLst/>
          </a:prstGeom>
        </p:spPr>
      </p:pic>
    </p:spTree>
    <p:extLst>
      <p:ext uri="{BB962C8B-B14F-4D97-AF65-F5344CB8AC3E}">
        <p14:creationId xmlns:p14="http://schemas.microsoft.com/office/powerpoint/2010/main" val="36286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C0CDD05-97B1-A747-BDD0-3A575B07D47B}"/>
              </a:ext>
            </a:extLst>
          </p:cNvPr>
          <p:cNvSpPr txBox="1"/>
          <p:nvPr/>
        </p:nvSpPr>
        <p:spPr>
          <a:xfrm>
            <a:off x="3879992" y="959983"/>
            <a:ext cx="4574607" cy="1200329"/>
          </a:xfrm>
          <a:prstGeom prst="rect">
            <a:avLst/>
          </a:prstGeom>
          <a:noFill/>
        </p:spPr>
        <p:txBody>
          <a:bodyPr wrap="square" rtlCol="0">
            <a:spAutoFit/>
          </a:bodyPr>
          <a:lstStyle/>
          <a:p>
            <a:pPr marL="285750" indent="-285750">
              <a:buFont typeface="Arial" panose="020B0604020202020204" pitchFamily="34" charset="0"/>
              <a:buChar char="•"/>
            </a:pPr>
            <a:r>
              <a:rPr lang="en-US"/>
              <a:t>Denoising score matching</a:t>
            </a:r>
          </a:p>
          <a:p>
            <a:pPr marL="285750" indent="-285750">
              <a:buFont typeface="Arial" panose="020B0604020202020204" pitchFamily="34" charset="0"/>
              <a:buChar char="•"/>
            </a:pPr>
            <a:endParaRPr lang="en-US"/>
          </a:p>
          <a:p>
            <a:endParaRPr lang="en-US"/>
          </a:p>
          <a:p>
            <a:endParaRPr lang="en-US"/>
          </a:p>
        </p:txBody>
      </p:sp>
      <p:sp>
        <p:nvSpPr>
          <p:cNvPr id="2" name="Title 1">
            <a:extLst>
              <a:ext uri="{FF2B5EF4-FFF2-40B4-BE49-F238E27FC236}">
                <a16:creationId xmlns:a16="http://schemas.microsoft.com/office/drawing/2014/main" id="{95C07A2B-AFCD-9541-88FC-9725B3F2FF99}"/>
              </a:ext>
            </a:extLst>
          </p:cNvPr>
          <p:cNvSpPr>
            <a:spLocks noGrp="1"/>
          </p:cNvSpPr>
          <p:nvPr>
            <p:ph type="title"/>
          </p:nvPr>
        </p:nvSpPr>
        <p:spPr/>
        <p:txBody>
          <a:bodyPr/>
          <a:lstStyle/>
          <a:p>
            <a:r>
              <a:rPr lang="en-US"/>
              <a:t>Denoising score matching</a:t>
            </a:r>
          </a:p>
        </p:txBody>
      </p:sp>
      <p:pic>
        <p:nvPicPr>
          <p:cNvPr id="5" name="Content Placeholder 4">
            <a:extLst>
              <a:ext uri="{FF2B5EF4-FFF2-40B4-BE49-F238E27FC236}">
                <a16:creationId xmlns:a16="http://schemas.microsoft.com/office/drawing/2014/main" id="{B7499E72-F86F-774C-AF2C-2E26089A656A}"/>
              </a:ext>
            </a:extLst>
          </p:cNvPr>
          <p:cNvPicPr>
            <a:picLocks noGrp="1" noChangeAspect="1"/>
          </p:cNvPicPr>
          <p:nvPr>
            <p:ph sz="quarter" idx="10"/>
          </p:nvPr>
        </p:nvPicPr>
        <p:blipFill rotWithShape="1">
          <a:blip r:embed="rId2"/>
          <a:srcRect l="24818" r="62623"/>
          <a:stretch/>
        </p:blipFill>
        <p:spPr>
          <a:xfrm>
            <a:off x="835488" y="2991308"/>
            <a:ext cx="903688" cy="864780"/>
          </a:xfrm>
        </p:spPr>
      </p:pic>
      <p:grpSp>
        <p:nvGrpSpPr>
          <p:cNvPr id="20" name="Group 19">
            <a:extLst>
              <a:ext uri="{FF2B5EF4-FFF2-40B4-BE49-F238E27FC236}">
                <a16:creationId xmlns:a16="http://schemas.microsoft.com/office/drawing/2014/main" id="{AF6FEC15-A862-A44B-B96C-B4E89B0953E9}"/>
              </a:ext>
            </a:extLst>
          </p:cNvPr>
          <p:cNvGrpSpPr/>
          <p:nvPr/>
        </p:nvGrpSpPr>
        <p:grpSpPr>
          <a:xfrm>
            <a:off x="845764" y="1209615"/>
            <a:ext cx="893412" cy="1215286"/>
            <a:chOff x="845764" y="1209615"/>
            <a:chExt cx="893412" cy="1215286"/>
          </a:xfrm>
        </p:grpSpPr>
        <p:pic>
          <p:nvPicPr>
            <p:cNvPr id="7" name="Picture 6">
              <a:extLst>
                <a:ext uri="{FF2B5EF4-FFF2-40B4-BE49-F238E27FC236}">
                  <a16:creationId xmlns:a16="http://schemas.microsoft.com/office/drawing/2014/main" id="{8B4B2FE3-608A-B744-903B-AD0FC568B1F3}"/>
                </a:ext>
              </a:extLst>
            </p:cNvPr>
            <p:cNvPicPr>
              <a:picLocks noChangeAspect="1"/>
            </p:cNvPicPr>
            <p:nvPr/>
          </p:nvPicPr>
          <p:blipFill rotWithShape="1">
            <a:blip r:embed="rId2"/>
            <a:srcRect r="87584"/>
            <a:stretch/>
          </p:blipFill>
          <p:spPr>
            <a:xfrm>
              <a:off x="845764" y="1209615"/>
              <a:ext cx="893412" cy="864780"/>
            </a:xfrm>
            <a:prstGeom prst="rect">
              <a:avLst/>
            </a:prstGeom>
          </p:spPr>
        </p:pic>
        <p:pic>
          <p:nvPicPr>
            <p:cNvPr id="8" name="Picture 7">
              <a:extLst>
                <a:ext uri="{FF2B5EF4-FFF2-40B4-BE49-F238E27FC236}">
                  <a16:creationId xmlns:a16="http://schemas.microsoft.com/office/drawing/2014/main" id="{F8E67B4D-ABDD-6249-AF59-20A69F6943F5}"/>
                </a:ext>
              </a:extLst>
            </p:cNvPr>
            <p:cNvPicPr>
              <a:picLocks noChangeAspect="1"/>
            </p:cNvPicPr>
            <p:nvPr/>
          </p:nvPicPr>
          <p:blipFill>
            <a:blip r:embed="rId3"/>
            <a:srcRect/>
            <a:stretch/>
          </p:blipFill>
          <p:spPr>
            <a:xfrm>
              <a:off x="1153982" y="2209001"/>
              <a:ext cx="266700" cy="215900"/>
            </a:xfrm>
            <a:prstGeom prst="rect">
              <a:avLst/>
            </a:prstGeom>
          </p:spPr>
        </p:pic>
      </p:grpSp>
      <p:pic>
        <p:nvPicPr>
          <p:cNvPr id="9" name="Picture 8">
            <a:extLst>
              <a:ext uri="{FF2B5EF4-FFF2-40B4-BE49-F238E27FC236}">
                <a16:creationId xmlns:a16="http://schemas.microsoft.com/office/drawing/2014/main" id="{CAB87A6A-5ED8-7447-BED6-047BBB79D3F8}"/>
              </a:ext>
            </a:extLst>
          </p:cNvPr>
          <p:cNvPicPr>
            <a:picLocks noChangeAspect="1"/>
          </p:cNvPicPr>
          <p:nvPr/>
        </p:nvPicPr>
        <p:blipFill>
          <a:blip r:embed="rId4"/>
          <a:srcRect/>
          <a:stretch/>
        </p:blipFill>
        <p:spPr>
          <a:xfrm>
            <a:off x="1153982" y="4056728"/>
            <a:ext cx="266700" cy="317500"/>
          </a:xfrm>
          <a:prstGeom prst="rect">
            <a:avLst/>
          </a:prstGeom>
        </p:spPr>
      </p:pic>
      <p:pic>
        <p:nvPicPr>
          <p:cNvPr id="4" name="Picture 3">
            <a:extLst>
              <a:ext uri="{FF2B5EF4-FFF2-40B4-BE49-F238E27FC236}">
                <a16:creationId xmlns:a16="http://schemas.microsoft.com/office/drawing/2014/main" id="{2A2EF12D-D00F-874A-8AE1-0E225D42F04F}"/>
              </a:ext>
            </a:extLst>
          </p:cNvPr>
          <p:cNvPicPr>
            <a:picLocks noChangeAspect="1"/>
          </p:cNvPicPr>
          <p:nvPr/>
        </p:nvPicPr>
        <p:blipFill>
          <a:blip r:embed="rId5"/>
          <a:srcRect/>
          <a:stretch/>
        </p:blipFill>
        <p:spPr>
          <a:xfrm>
            <a:off x="4423941" y="1329653"/>
            <a:ext cx="2841810" cy="427427"/>
          </a:xfrm>
          <a:prstGeom prst="rect">
            <a:avLst/>
          </a:prstGeom>
        </p:spPr>
      </p:pic>
      <p:pic>
        <p:nvPicPr>
          <p:cNvPr id="6" name="Picture 5">
            <a:extLst>
              <a:ext uri="{FF2B5EF4-FFF2-40B4-BE49-F238E27FC236}">
                <a16:creationId xmlns:a16="http://schemas.microsoft.com/office/drawing/2014/main" id="{C9922059-A871-9549-8247-88155C6072A0}"/>
              </a:ext>
            </a:extLst>
          </p:cNvPr>
          <p:cNvPicPr>
            <a:picLocks noChangeAspect="1"/>
          </p:cNvPicPr>
          <p:nvPr/>
        </p:nvPicPr>
        <p:blipFill>
          <a:blip r:embed="rId6"/>
          <a:srcRect/>
          <a:stretch/>
        </p:blipFill>
        <p:spPr>
          <a:xfrm>
            <a:off x="2130735" y="3268791"/>
            <a:ext cx="705118" cy="338823"/>
          </a:xfrm>
          <a:prstGeom prst="rect">
            <a:avLst/>
          </a:prstGeom>
        </p:spPr>
      </p:pic>
      <p:pic>
        <p:nvPicPr>
          <p:cNvPr id="11" name="Picture 10">
            <a:extLst>
              <a:ext uri="{FF2B5EF4-FFF2-40B4-BE49-F238E27FC236}">
                <a16:creationId xmlns:a16="http://schemas.microsoft.com/office/drawing/2014/main" id="{327B782F-1C06-9745-9872-89C9A19F386F}"/>
              </a:ext>
            </a:extLst>
          </p:cNvPr>
          <p:cNvPicPr>
            <a:picLocks noChangeAspect="1"/>
          </p:cNvPicPr>
          <p:nvPr/>
        </p:nvPicPr>
        <p:blipFill>
          <a:blip r:embed="rId7"/>
          <a:srcRect/>
          <a:stretch/>
        </p:blipFill>
        <p:spPr>
          <a:xfrm>
            <a:off x="1989882" y="1543367"/>
            <a:ext cx="986824" cy="317500"/>
          </a:xfrm>
          <a:prstGeom prst="rect">
            <a:avLst/>
          </a:prstGeom>
        </p:spPr>
      </p:pic>
      <p:pic>
        <p:nvPicPr>
          <p:cNvPr id="12" name="Picture 11">
            <a:extLst>
              <a:ext uri="{FF2B5EF4-FFF2-40B4-BE49-F238E27FC236}">
                <a16:creationId xmlns:a16="http://schemas.microsoft.com/office/drawing/2014/main" id="{6759E7A0-276F-AA41-8F91-F8414F74AEF6}"/>
              </a:ext>
            </a:extLst>
          </p:cNvPr>
          <p:cNvPicPr>
            <a:picLocks noChangeAspect="1"/>
          </p:cNvPicPr>
          <p:nvPr/>
        </p:nvPicPr>
        <p:blipFill>
          <a:blip r:embed="rId8"/>
          <a:srcRect/>
          <a:stretch/>
        </p:blipFill>
        <p:spPr>
          <a:xfrm>
            <a:off x="1904964" y="2424901"/>
            <a:ext cx="1156659" cy="334347"/>
          </a:xfrm>
          <a:prstGeom prst="rect">
            <a:avLst/>
          </a:prstGeom>
        </p:spPr>
      </p:pic>
      <p:cxnSp>
        <p:nvCxnSpPr>
          <p:cNvPr id="14" name="Straight Arrow Connector 13">
            <a:extLst>
              <a:ext uri="{FF2B5EF4-FFF2-40B4-BE49-F238E27FC236}">
                <a16:creationId xmlns:a16="http://schemas.microsoft.com/office/drawing/2014/main" id="{5D451058-6AEB-1A4A-8760-92E72D1E6574}"/>
              </a:ext>
            </a:extLst>
          </p:cNvPr>
          <p:cNvCxnSpPr>
            <a:stCxn id="11" idx="2"/>
            <a:endCxn id="12" idx="0"/>
          </p:cNvCxnSpPr>
          <p:nvPr/>
        </p:nvCxnSpPr>
        <p:spPr>
          <a:xfrm flipH="1">
            <a:off x="2483294" y="1860867"/>
            <a:ext cx="1" cy="564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CACC8C7-6036-8549-9B95-0CD3E2B6F1B2}"/>
              </a:ext>
            </a:extLst>
          </p:cNvPr>
          <p:cNvCxnSpPr>
            <a:cxnSpLocks/>
            <a:stCxn id="12" idx="2"/>
            <a:endCxn id="6" idx="0"/>
          </p:cNvCxnSpPr>
          <p:nvPr/>
        </p:nvCxnSpPr>
        <p:spPr>
          <a:xfrm>
            <a:off x="2483294" y="2759248"/>
            <a:ext cx="0" cy="509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6E9DAC66-2727-1A45-8634-E3986507B91D}"/>
              </a:ext>
            </a:extLst>
          </p:cNvPr>
          <p:cNvPicPr>
            <a:picLocks noChangeAspect="1"/>
          </p:cNvPicPr>
          <p:nvPr/>
        </p:nvPicPr>
        <p:blipFill>
          <a:blip r:embed="rId9"/>
          <a:srcRect/>
          <a:stretch/>
        </p:blipFill>
        <p:spPr>
          <a:xfrm>
            <a:off x="3720824" y="1805506"/>
            <a:ext cx="4539321" cy="403495"/>
          </a:xfrm>
          <a:prstGeom prst="rect">
            <a:avLst/>
          </a:prstGeom>
        </p:spPr>
      </p:pic>
      <p:pic>
        <p:nvPicPr>
          <p:cNvPr id="18" name="Picture 17">
            <a:extLst>
              <a:ext uri="{FF2B5EF4-FFF2-40B4-BE49-F238E27FC236}">
                <a16:creationId xmlns:a16="http://schemas.microsoft.com/office/drawing/2014/main" id="{0A875466-1516-314D-9169-F0C3722537D6}"/>
              </a:ext>
            </a:extLst>
          </p:cNvPr>
          <p:cNvPicPr>
            <a:picLocks noChangeAspect="1"/>
          </p:cNvPicPr>
          <p:nvPr/>
        </p:nvPicPr>
        <p:blipFill>
          <a:blip r:embed="rId10"/>
          <a:stretch>
            <a:fillRect/>
          </a:stretch>
        </p:blipFill>
        <p:spPr>
          <a:xfrm>
            <a:off x="3159088" y="2189015"/>
            <a:ext cx="5846582" cy="398753"/>
          </a:xfrm>
          <a:prstGeom prst="rect">
            <a:avLst/>
          </a:prstGeom>
        </p:spPr>
      </p:pic>
      <p:pic>
        <p:nvPicPr>
          <p:cNvPr id="22" name="Picture 21">
            <a:extLst>
              <a:ext uri="{FF2B5EF4-FFF2-40B4-BE49-F238E27FC236}">
                <a16:creationId xmlns:a16="http://schemas.microsoft.com/office/drawing/2014/main" id="{FB3E4AF6-DB9C-C44C-82A1-13379C7D3EB2}"/>
              </a:ext>
            </a:extLst>
          </p:cNvPr>
          <p:cNvPicPr>
            <a:picLocks noChangeAspect="1"/>
          </p:cNvPicPr>
          <p:nvPr/>
        </p:nvPicPr>
        <p:blipFill>
          <a:blip r:embed="rId11"/>
          <a:stretch>
            <a:fillRect/>
          </a:stretch>
        </p:blipFill>
        <p:spPr>
          <a:xfrm>
            <a:off x="3159088" y="2676382"/>
            <a:ext cx="4904070" cy="864780"/>
          </a:xfrm>
          <a:prstGeom prst="rect">
            <a:avLst/>
          </a:prstGeom>
        </p:spPr>
      </p:pic>
      <p:pic>
        <p:nvPicPr>
          <p:cNvPr id="23" name="Picture 22">
            <a:extLst>
              <a:ext uri="{FF2B5EF4-FFF2-40B4-BE49-F238E27FC236}">
                <a16:creationId xmlns:a16="http://schemas.microsoft.com/office/drawing/2014/main" id="{9E991DC6-CB0B-E14E-8938-9CBCF73FF4BD}"/>
              </a:ext>
            </a:extLst>
          </p:cNvPr>
          <p:cNvPicPr>
            <a:picLocks noChangeAspect="1"/>
          </p:cNvPicPr>
          <p:nvPr/>
        </p:nvPicPr>
        <p:blipFill>
          <a:blip r:embed="rId12"/>
          <a:stretch>
            <a:fillRect/>
          </a:stretch>
        </p:blipFill>
        <p:spPr>
          <a:xfrm>
            <a:off x="2835853" y="3716634"/>
            <a:ext cx="6233935" cy="443569"/>
          </a:xfrm>
          <a:prstGeom prst="rect">
            <a:avLst/>
          </a:prstGeom>
        </p:spPr>
      </p:pic>
      <p:pic>
        <p:nvPicPr>
          <p:cNvPr id="24" name="Picture 23">
            <a:extLst>
              <a:ext uri="{FF2B5EF4-FFF2-40B4-BE49-F238E27FC236}">
                <a16:creationId xmlns:a16="http://schemas.microsoft.com/office/drawing/2014/main" id="{504CA6EA-9B37-4247-9CEF-930CF0F07FC2}"/>
              </a:ext>
            </a:extLst>
          </p:cNvPr>
          <p:cNvPicPr>
            <a:picLocks noChangeAspect="1"/>
          </p:cNvPicPr>
          <p:nvPr/>
        </p:nvPicPr>
        <p:blipFill>
          <a:blip r:embed="rId13"/>
          <a:stretch>
            <a:fillRect/>
          </a:stretch>
        </p:blipFill>
        <p:spPr>
          <a:xfrm>
            <a:off x="2835853" y="4248817"/>
            <a:ext cx="5436722" cy="443569"/>
          </a:xfrm>
          <a:prstGeom prst="rect">
            <a:avLst/>
          </a:prstGeom>
        </p:spPr>
      </p:pic>
    </p:spTree>
    <p:extLst>
      <p:ext uri="{BB962C8B-B14F-4D97-AF65-F5344CB8AC3E}">
        <p14:creationId xmlns:p14="http://schemas.microsoft.com/office/powerpoint/2010/main" val="14826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2959-971E-C54F-9EDC-6B53235F3445}"/>
              </a:ext>
            </a:extLst>
          </p:cNvPr>
          <p:cNvSpPr>
            <a:spLocks noGrp="1"/>
          </p:cNvSpPr>
          <p:nvPr>
            <p:ph type="title"/>
          </p:nvPr>
        </p:nvSpPr>
        <p:spPr/>
        <p:txBody>
          <a:bodyPr/>
          <a:lstStyle/>
          <a:p>
            <a:r>
              <a:rPr lang="en-US"/>
              <a:t>Denoising score matching</a:t>
            </a:r>
          </a:p>
        </p:txBody>
      </p:sp>
      <p:sp>
        <p:nvSpPr>
          <p:cNvPr id="3" name="Content Placeholder 2">
            <a:extLst>
              <a:ext uri="{FF2B5EF4-FFF2-40B4-BE49-F238E27FC236}">
                <a16:creationId xmlns:a16="http://schemas.microsoft.com/office/drawing/2014/main" id="{86941795-38CC-3A40-91D7-B310A4308D72}"/>
              </a:ext>
            </a:extLst>
          </p:cNvPr>
          <p:cNvSpPr>
            <a:spLocks noGrp="1"/>
          </p:cNvSpPr>
          <p:nvPr>
            <p:ph sz="quarter" idx="10"/>
          </p:nvPr>
        </p:nvSpPr>
        <p:spPr/>
        <p:txBody>
          <a:bodyPr>
            <a:normAutofit/>
          </a:bodyPr>
          <a:lstStyle/>
          <a:p>
            <a:pPr marL="285743" indent="-285743">
              <a:buFont typeface="Arial" panose="020B0604020202020204" pitchFamily="34" charset="0"/>
              <a:buChar char="•"/>
            </a:pPr>
            <a:r>
              <a:rPr lang="en-US"/>
              <a:t>Estimate the score of a noise-perturbed distribution</a:t>
            </a:r>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                        is easy to compute</a:t>
            </a:r>
          </a:p>
          <a:p>
            <a:pPr marL="512757" lvl="2" indent="-285750">
              <a:buFont typeface="Arial" panose="020B0604020202020204" pitchFamily="34" charset="0"/>
              <a:buChar char="•"/>
            </a:pPr>
            <a:r>
              <a:rPr lang="en-US"/>
              <a:t> </a:t>
            </a:r>
          </a:p>
          <a:p>
            <a:pPr marL="512757" lvl="2" indent="-285750">
              <a:buFont typeface="Arial" panose="020B0604020202020204" pitchFamily="34" charset="0"/>
              <a:buChar char="•"/>
            </a:pPr>
            <a:r>
              <a:rPr lang="en-US"/>
              <a:t> </a:t>
            </a:r>
          </a:p>
          <a:p>
            <a:pPr marL="285750" indent="-285750">
              <a:buFont typeface="Arial" panose="020B0604020202020204" pitchFamily="34" charset="0"/>
              <a:buChar char="•"/>
            </a:pPr>
            <a:r>
              <a:rPr lang="en-US" b="1"/>
              <a:t>Pros:</a:t>
            </a:r>
            <a:r>
              <a:rPr lang="en-US"/>
              <a:t> efficient to optimize even for very high dimensional data, and useful for optimal denoising.</a:t>
            </a:r>
          </a:p>
          <a:p>
            <a:pPr marL="285750" indent="-285750">
              <a:buFont typeface="Arial" panose="020B0604020202020204" pitchFamily="34" charset="0"/>
              <a:buChar char="•"/>
            </a:pPr>
            <a:r>
              <a:rPr lang="en-US" b="1"/>
              <a:t>Con: </a:t>
            </a:r>
            <a:r>
              <a:rPr lang="en-US"/>
              <a:t>cannot estimate the score of clean data (noise-free)</a:t>
            </a:r>
          </a:p>
          <a:p>
            <a:pPr marL="0" indent="0"/>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5B4FAE13-5AAF-794C-9D38-E859BADA639A}"/>
              </a:ext>
            </a:extLst>
          </p:cNvPr>
          <p:cNvPicPr>
            <a:picLocks noChangeAspect="1"/>
          </p:cNvPicPr>
          <p:nvPr/>
        </p:nvPicPr>
        <p:blipFill>
          <a:blip r:embed="rId3"/>
          <a:stretch>
            <a:fillRect/>
          </a:stretch>
        </p:blipFill>
        <p:spPr>
          <a:xfrm>
            <a:off x="2549541" y="1458524"/>
            <a:ext cx="4725512" cy="832365"/>
          </a:xfrm>
          <a:prstGeom prst="rect">
            <a:avLst/>
          </a:prstGeom>
        </p:spPr>
      </p:pic>
      <p:pic>
        <p:nvPicPr>
          <p:cNvPr id="8" name="Picture 7">
            <a:extLst>
              <a:ext uri="{FF2B5EF4-FFF2-40B4-BE49-F238E27FC236}">
                <a16:creationId xmlns:a16="http://schemas.microsoft.com/office/drawing/2014/main" id="{78C07EC4-CA0D-CF46-BC11-9A9D38FC2426}"/>
              </a:ext>
            </a:extLst>
          </p:cNvPr>
          <p:cNvPicPr>
            <a:picLocks noChangeAspect="1"/>
          </p:cNvPicPr>
          <p:nvPr/>
        </p:nvPicPr>
        <p:blipFill>
          <a:blip r:embed="rId4"/>
          <a:stretch>
            <a:fillRect/>
          </a:stretch>
        </p:blipFill>
        <p:spPr>
          <a:xfrm>
            <a:off x="1249977" y="2640051"/>
            <a:ext cx="1519921" cy="242401"/>
          </a:xfrm>
          <a:prstGeom prst="rect">
            <a:avLst/>
          </a:prstGeom>
        </p:spPr>
      </p:pic>
      <p:pic>
        <p:nvPicPr>
          <p:cNvPr id="10" name="Picture 9">
            <a:extLst>
              <a:ext uri="{FF2B5EF4-FFF2-40B4-BE49-F238E27FC236}">
                <a16:creationId xmlns:a16="http://schemas.microsoft.com/office/drawing/2014/main" id="{62D58626-7526-7E4B-975C-52B42E16BA5A}"/>
              </a:ext>
            </a:extLst>
          </p:cNvPr>
          <p:cNvPicPr>
            <a:picLocks noChangeAspect="1"/>
          </p:cNvPicPr>
          <p:nvPr/>
        </p:nvPicPr>
        <p:blipFill>
          <a:blip r:embed="rId5"/>
          <a:stretch>
            <a:fillRect/>
          </a:stretch>
        </p:blipFill>
        <p:spPr>
          <a:xfrm>
            <a:off x="1370162" y="2922574"/>
            <a:ext cx="2258465" cy="242401"/>
          </a:xfrm>
          <a:prstGeom prst="rect">
            <a:avLst/>
          </a:prstGeom>
        </p:spPr>
      </p:pic>
      <p:pic>
        <p:nvPicPr>
          <p:cNvPr id="11" name="Picture 10">
            <a:extLst>
              <a:ext uri="{FF2B5EF4-FFF2-40B4-BE49-F238E27FC236}">
                <a16:creationId xmlns:a16="http://schemas.microsoft.com/office/drawing/2014/main" id="{F211299D-A0E4-654E-BE84-589E329FF731}"/>
              </a:ext>
            </a:extLst>
          </p:cNvPr>
          <p:cNvPicPr>
            <a:picLocks noChangeAspect="1"/>
          </p:cNvPicPr>
          <p:nvPr/>
        </p:nvPicPr>
        <p:blipFill>
          <a:blip r:embed="rId6"/>
          <a:stretch>
            <a:fillRect/>
          </a:stretch>
        </p:blipFill>
        <p:spPr>
          <a:xfrm>
            <a:off x="1370162" y="3202044"/>
            <a:ext cx="2258465" cy="417816"/>
          </a:xfrm>
          <a:prstGeom prst="rect">
            <a:avLst/>
          </a:prstGeom>
        </p:spPr>
      </p:pic>
    </p:spTree>
    <p:extLst>
      <p:ext uri="{BB962C8B-B14F-4D97-AF65-F5344CB8AC3E}">
        <p14:creationId xmlns:p14="http://schemas.microsoft.com/office/powerpoint/2010/main" val="26972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35F0-50DB-3F4B-A15D-8702002F853C}"/>
              </a:ext>
            </a:extLst>
          </p:cNvPr>
          <p:cNvSpPr>
            <a:spLocks noGrp="1"/>
          </p:cNvSpPr>
          <p:nvPr>
            <p:ph type="title"/>
          </p:nvPr>
        </p:nvSpPr>
        <p:spPr/>
        <p:txBody>
          <a:bodyPr/>
          <a:lstStyle/>
          <a:p>
            <a:r>
              <a:rPr lang="en-US"/>
              <a:t>Denoising score 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AACE96-0605-844D-ACE7-87BCF2618309}"/>
                  </a:ext>
                </a:extLst>
              </p:cNvPr>
              <p:cNvSpPr>
                <a:spLocks noGrp="1"/>
              </p:cNvSpPr>
              <p:nvPr>
                <p:ph sz="quarter" idx="10"/>
              </p:nvPr>
            </p:nvSpPr>
            <p:spPr/>
            <p:txBody>
              <a:bodyPr/>
              <a:lstStyle/>
              <a:p>
                <a:pPr>
                  <a:buFont typeface="Arial" panose="020B0604020202020204" pitchFamily="34" charset="0"/>
                  <a:buChar char="•"/>
                </a:pPr>
                <a:r>
                  <a:rPr lang="en-US"/>
                  <a:t>Sample a minibatch of datapoints</a:t>
                </a:r>
              </a:p>
              <a:p>
                <a:pPr>
                  <a:buFont typeface="Arial" panose="020B0604020202020204" pitchFamily="34" charset="0"/>
                  <a:buChar char="•"/>
                </a:pPr>
                <a:r>
                  <a:rPr lang="en-US"/>
                  <a:t>Sample a minibatch of perturbed datapoints</a:t>
                </a:r>
              </a:p>
              <a:p>
                <a:pPr marL="0" indent="0"/>
                <a:endParaRPr lang="en-US"/>
              </a:p>
              <a:p>
                <a:pPr>
                  <a:buFont typeface="Arial" panose="020B0604020202020204" pitchFamily="34" charset="0"/>
                  <a:buChar char="•"/>
                </a:pPr>
                <a:r>
                  <a:rPr lang="en-US"/>
                  <a:t>Estimate the denoising score matching loss with empirical means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If Gaussian perturbation</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Stochastic gradient descent</a:t>
                </a:r>
              </a:p>
              <a:p>
                <a:pPr>
                  <a:buFont typeface="Arial" panose="020B0604020202020204" pitchFamily="34" charset="0"/>
                  <a:buChar char="•"/>
                </a:pPr>
                <a:r>
                  <a:rPr lang="en-US"/>
                  <a:t>Need to choose a very small </a:t>
                </a:r>
                <a14:m>
                  <m:oMath xmlns:m="http://schemas.openxmlformats.org/officeDocument/2006/math">
                    <m:r>
                      <a:rPr lang="en-US" b="0" i="1">
                        <a:latin typeface="Cambria Math" panose="02040503050406030204" pitchFamily="18" charset="0"/>
                      </a:rPr>
                      <m:t>𝜎</m:t>
                    </m:r>
                  </m:oMath>
                </a14:m>
                <a:r>
                  <a:rPr lang="en-US"/>
                  <a:t>!</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mc:Choice>
        <mc:Fallback xmlns="">
          <p:sp>
            <p:nvSpPr>
              <p:cNvPr id="3" name="Content Placeholder 2">
                <a:extLst>
                  <a:ext uri="{FF2B5EF4-FFF2-40B4-BE49-F238E27FC236}">
                    <a16:creationId xmlns:a16="http://schemas.microsoft.com/office/drawing/2014/main" id="{94AACE96-0605-844D-ACE7-87BCF2618309}"/>
                  </a:ext>
                </a:extLst>
              </p:cNvPr>
              <p:cNvSpPr>
                <a:spLocks noGrp="1" noRot="1" noChangeAspect="1" noMove="1" noResize="1" noEditPoints="1" noAdjustHandles="1" noChangeArrowheads="1" noChangeShapeType="1" noTextEdit="1"/>
              </p:cNvSpPr>
              <p:nvPr>
                <p:ph sz="quarter" idx="10"/>
              </p:nvPr>
            </p:nvSpPr>
            <p:spPr>
              <a:blipFill>
                <a:blip r:embed="rId2"/>
                <a:stretch>
                  <a:fillRect l="-1812" t="-67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2AFD6A5-9D5F-A44B-A094-4C265BA646CF}"/>
              </a:ext>
            </a:extLst>
          </p:cNvPr>
          <p:cNvPicPr>
            <a:picLocks noChangeAspect="1"/>
          </p:cNvPicPr>
          <p:nvPr/>
        </p:nvPicPr>
        <p:blipFill>
          <a:blip r:embed="rId3"/>
          <a:stretch>
            <a:fillRect/>
          </a:stretch>
        </p:blipFill>
        <p:spPr>
          <a:xfrm>
            <a:off x="4857177" y="961762"/>
            <a:ext cx="2822408" cy="261727"/>
          </a:xfrm>
          <a:prstGeom prst="rect">
            <a:avLst/>
          </a:prstGeom>
        </p:spPr>
      </p:pic>
      <p:pic>
        <p:nvPicPr>
          <p:cNvPr id="5" name="Picture 4">
            <a:extLst>
              <a:ext uri="{FF2B5EF4-FFF2-40B4-BE49-F238E27FC236}">
                <a16:creationId xmlns:a16="http://schemas.microsoft.com/office/drawing/2014/main" id="{BB685CCC-0EE2-7448-8991-E486EAA44186}"/>
              </a:ext>
            </a:extLst>
          </p:cNvPr>
          <p:cNvPicPr>
            <a:picLocks noChangeAspect="1"/>
          </p:cNvPicPr>
          <p:nvPr/>
        </p:nvPicPr>
        <p:blipFill>
          <a:blip r:embed="rId4"/>
          <a:stretch>
            <a:fillRect/>
          </a:stretch>
        </p:blipFill>
        <p:spPr>
          <a:xfrm>
            <a:off x="5924551" y="1283872"/>
            <a:ext cx="2822408" cy="287683"/>
          </a:xfrm>
          <a:prstGeom prst="rect">
            <a:avLst/>
          </a:prstGeom>
        </p:spPr>
      </p:pic>
      <p:pic>
        <p:nvPicPr>
          <p:cNvPr id="6" name="Picture 5">
            <a:extLst>
              <a:ext uri="{FF2B5EF4-FFF2-40B4-BE49-F238E27FC236}">
                <a16:creationId xmlns:a16="http://schemas.microsoft.com/office/drawing/2014/main" id="{C8B1EB0D-54B0-AE46-820E-14BAAE926C95}"/>
              </a:ext>
            </a:extLst>
          </p:cNvPr>
          <p:cNvPicPr>
            <a:picLocks noChangeAspect="1"/>
          </p:cNvPicPr>
          <p:nvPr/>
        </p:nvPicPr>
        <p:blipFill>
          <a:blip r:embed="rId5"/>
          <a:stretch>
            <a:fillRect/>
          </a:stretch>
        </p:blipFill>
        <p:spPr>
          <a:xfrm>
            <a:off x="3900572" y="1664418"/>
            <a:ext cx="1585829" cy="258483"/>
          </a:xfrm>
          <a:prstGeom prst="rect">
            <a:avLst/>
          </a:prstGeom>
        </p:spPr>
      </p:pic>
      <p:pic>
        <p:nvPicPr>
          <p:cNvPr id="7" name="Picture 6">
            <a:extLst>
              <a:ext uri="{FF2B5EF4-FFF2-40B4-BE49-F238E27FC236}">
                <a16:creationId xmlns:a16="http://schemas.microsoft.com/office/drawing/2014/main" id="{E453C4E3-FFED-F949-9AD3-9D79BEA4722C}"/>
              </a:ext>
            </a:extLst>
          </p:cNvPr>
          <p:cNvPicPr>
            <a:picLocks noChangeAspect="1"/>
          </p:cNvPicPr>
          <p:nvPr/>
        </p:nvPicPr>
        <p:blipFill>
          <a:blip r:embed="rId6"/>
          <a:srcRect/>
          <a:stretch/>
        </p:blipFill>
        <p:spPr>
          <a:xfrm>
            <a:off x="3140845" y="2338798"/>
            <a:ext cx="3323724" cy="565996"/>
          </a:xfrm>
          <a:prstGeom prst="rect">
            <a:avLst/>
          </a:prstGeom>
        </p:spPr>
      </p:pic>
      <p:pic>
        <p:nvPicPr>
          <p:cNvPr id="8" name="Picture 7">
            <a:extLst>
              <a:ext uri="{FF2B5EF4-FFF2-40B4-BE49-F238E27FC236}">
                <a16:creationId xmlns:a16="http://schemas.microsoft.com/office/drawing/2014/main" id="{03F77786-27BC-CD44-A1A1-77F58FF93377}"/>
              </a:ext>
            </a:extLst>
          </p:cNvPr>
          <p:cNvPicPr>
            <a:picLocks noChangeAspect="1"/>
          </p:cNvPicPr>
          <p:nvPr/>
        </p:nvPicPr>
        <p:blipFill>
          <a:blip r:embed="rId7"/>
          <a:srcRect/>
          <a:stretch/>
        </p:blipFill>
        <p:spPr>
          <a:xfrm>
            <a:off x="3572908" y="3290485"/>
            <a:ext cx="2459598" cy="554441"/>
          </a:xfrm>
          <a:prstGeom prst="rect">
            <a:avLst/>
          </a:prstGeom>
        </p:spPr>
      </p:pic>
    </p:spTree>
    <p:extLst>
      <p:ext uri="{BB962C8B-B14F-4D97-AF65-F5344CB8AC3E}">
        <p14:creationId xmlns:p14="http://schemas.microsoft.com/office/powerpoint/2010/main" val="73510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D942-146A-4C49-A480-0A3DEEE43C74}"/>
              </a:ext>
            </a:extLst>
          </p:cNvPr>
          <p:cNvSpPr>
            <a:spLocks noGrp="1"/>
          </p:cNvSpPr>
          <p:nvPr>
            <p:ph type="title"/>
          </p:nvPr>
        </p:nvSpPr>
        <p:spPr/>
        <p:txBody>
          <a:bodyPr/>
          <a:lstStyle/>
          <a:p>
            <a:r>
              <a:rPr lang="en-US"/>
              <a:t>Pitfall of denoising score 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BFABE83-C250-B447-8B16-A5E6F768FCAF}"/>
                  </a:ext>
                </a:extLst>
              </p:cNvPr>
              <p:cNvSpPr>
                <a:spLocks noGrp="1"/>
              </p:cNvSpPr>
              <p:nvPr>
                <p:ph sz="quarter" idx="10"/>
              </p:nvPr>
            </p:nvSpPr>
            <p:spPr/>
            <p:txBody>
              <a:bodyPr/>
              <a:lstStyle/>
              <a:p>
                <a:pPr>
                  <a:buFont typeface="Arial" panose="020B0604020202020204" pitchFamily="34" charset="0"/>
                  <a:buChar char="•"/>
                </a:pPr>
                <a:r>
                  <a:rPr lang="en-US"/>
                  <a:t>The loss variance will increase drastically as </a:t>
                </a:r>
                <a14:m>
                  <m:oMath xmlns:m="http://schemas.openxmlformats.org/officeDocument/2006/math">
                    <m:r>
                      <a:rPr lang="en-US" b="0" i="1">
                        <a:latin typeface="Cambria Math" panose="02040503050406030204" pitchFamily="18" charset="0"/>
                      </a:rPr>
                      <m:t>𝜎</m:t>
                    </m:r>
                    <m:r>
                      <a:rPr lang="en-US" b="0" i="1">
                        <a:latin typeface="Cambria Math" panose="02040503050406030204" pitchFamily="18" charset="0"/>
                      </a:rPr>
                      <m:t>→0</m:t>
                    </m:r>
                  </m:oMath>
                </a14:m>
                <a:r>
                  <a:rPr lang="en-US"/>
                  <a:t>!</a:t>
                </a:r>
              </a:p>
              <a:p>
                <a:pPr>
                  <a:buFont typeface="Arial" panose="020B0604020202020204" pitchFamily="34" charset="0"/>
                  <a:buChar char="•"/>
                </a:pPr>
                <a:r>
                  <a:rPr lang="en-US"/>
                  <a:t>Denoising score matching loss for Gaussian perturbations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If we choose very small </a:t>
                </a:r>
                <a14:m>
                  <m:oMath xmlns:m="http://schemas.openxmlformats.org/officeDocument/2006/math">
                    <m:r>
                      <m:rPr>
                        <m:sty m:val="p"/>
                      </m:rPr>
                      <a:rPr lang="en-US" b="0" i="1">
                        <a:latin typeface="Cambria Math" panose="02040503050406030204" pitchFamily="18" charset="0"/>
                      </a:rPr>
                      <m:t>σ</m:t>
                    </m:r>
                    <m:r>
                      <a:rPr lang="en-US" b="0" i="1">
                        <a:latin typeface="Cambria Math" panose="02040503050406030204" pitchFamily="18" charset="0"/>
                      </a:rPr>
                      <m:t>→0</m:t>
                    </m:r>
                  </m:oMath>
                </a14:m>
                <a:endParaRPr lang="en-US" b="0"/>
              </a:p>
              <a:p>
                <a:pPr marL="0" indent="0"/>
                <a:endParaRPr lang="en-US"/>
              </a:p>
              <a:p>
                <a:pPr>
                  <a:buFont typeface="Arial" panose="020B0604020202020204" pitchFamily="34" charset="0"/>
                  <a:buChar char="•"/>
                </a:pPr>
                <a:endParaRPr lang="en-US"/>
              </a:p>
            </p:txBody>
          </p:sp>
        </mc:Choice>
        <mc:Fallback xmlns="">
          <p:sp>
            <p:nvSpPr>
              <p:cNvPr id="3" name="Content Placeholder 2">
                <a:extLst>
                  <a:ext uri="{FF2B5EF4-FFF2-40B4-BE49-F238E27FC236}">
                    <a16:creationId xmlns:a16="http://schemas.microsoft.com/office/drawing/2014/main" id="{DBFABE83-C250-B447-8B16-A5E6F768FCAF}"/>
                  </a:ext>
                </a:extLst>
              </p:cNvPr>
              <p:cNvSpPr>
                <a:spLocks noGrp="1" noRot="1" noChangeAspect="1" noMove="1" noResize="1" noEditPoints="1" noAdjustHandles="1" noChangeArrowheads="1" noChangeShapeType="1" noTextEdit="1"/>
              </p:cNvSpPr>
              <p:nvPr>
                <p:ph sz="quarter" idx="10"/>
              </p:nvPr>
            </p:nvSpPr>
            <p:spPr>
              <a:blipFill>
                <a:blip r:embed="rId2"/>
                <a:stretch>
                  <a:fillRect l="-1812" t="-67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C4A9D67-17F2-9E4B-B1B2-389D333FDC7A}"/>
              </a:ext>
            </a:extLst>
          </p:cNvPr>
          <p:cNvPicPr>
            <a:picLocks noChangeAspect="1"/>
          </p:cNvPicPr>
          <p:nvPr/>
        </p:nvPicPr>
        <p:blipFill>
          <a:blip r:embed="rId3"/>
          <a:srcRect/>
          <a:stretch/>
        </p:blipFill>
        <p:spPr>
          <a:xfrm>
            <a:off x="3149695" y="1655080"/>
            <a:ext cx="3312982" cy="423420"/>
          </a:xfrm>
          <a:prstGeom prst="rect">
            <a:avLst/>
          </a:prstGeom>
        </p:spPr>
      </p:pic>
      <p:pic>
        <p:nvPicPr>
          <p:cNvPr id="5" name="Picture 4">
            <a:extLst>
              <a:ext uri="{FF2B5EF4-FFF2-40B4-BE49-F238E27FC236}">
                <a16:creationId xmlns:a16="http://schemas.microsoft.com/office/drawing/2014/main" id="{CF1E0032-BC6D-9345-9826-1B11C1974500}"/>
              </a:ext>
            </a:extLst>
          </p:cNvPr>
          <p:cNvPicPr>
            <a:picLocks noChangeAspect="1"/>
          </p:cNvPicPr>
          <p:nvPr/>
        </p:nvPicPr>
        <p:blipFill>
          <a:blip r:embed="rId4"/>
          <a:srcRect/>
          <a:stretch/>
        </p:blipFill>
        <p:spPr>
          <a:xfrm>
            <a:off x="2722044" y="2141293"/>
            <a:ext cx="6381234" cy="430457"/>
          </a:xfrm>
          <a:prstGeom prst="rect">
            <a:avLst/>
          </a:prstGeom>
        </p:spPr>
      </p:pic>
      <p:pic>
        <p:nvPicPr>
          <p:cNvPr id="6" name="Picture 5">
            <a:extLst>
              <a:ext uri="{FF2B5EF4-FFF2-40B4-BE49-F238E27FC236}">
                <a16:creationId xmlns:a16="http://schemas.microsoft.com/office/drawing/2014/main" id="{DB973DD6-E2E9-F24D-AC83-667A7D17E3BC}"/>
              </a:ext>
            </a:extLst>
          </p:cNvPr>
          <p:cNvPicPr>
            <a:picLocks noChangeAspect="1"/>
          </p:cNvPicPr>
          <p:nvPr/>
        </p:nvPicPr>
        <p:blipFill>
          <a:blip r:embed="rId5"/>
          <a:stretch>
            <a:fillRect/>
          </a:stretch>
        </p:blipFill>
        <p:spPr>
          <a:xfrm>
            <a:off x="2722044" y="2580882"/>
            <a:ext cx="5548380" cy="488025"/>
          </a:xfrm>
          <a:prstGeom prst="rect">
            <a:avLst/>
          </a:prstGeom>
        </p:spPr>
      </p:pic>
      <p:pic>
        <p:nvPicPr>
          <p:cNvPr id="9" name="Picture 8">
            <a:extLst>
              <a:ext uri="{FF2B5EF4-FFF2-40B4-BE49-F238E27FC236}">
                <a16:creationId xmlns:a16="http://schemas.microsoft.com/office/drawing/2014/main" id="{7A44407B-88FF-8449-9BE7-3A4AE335B4CF}"/>
              </a:ext>
            </a:extLst>
          </p:cNvPr>
          <p:cNvPicPr>
            <a:picLocks noChangeAspect="1"/>
          </p:cNvPicPr>
          <p:nvPr/>
        </p:nvPicPr>
        <p:blipFill>
          <a:blip r:embed="rId6"/>
          <a:stretch>
            <a:fillRect/>
          </a:stretch>
        </p:blipFill>
        <p:spPr>
          <a:xfrm>
            <a:off x="4090914" y="4208671"/>
            <a:ext cx="1670050" cy="533400"/>
          </a:xfrm>
          <a:prstGeom prst="rect">
            <a:avLst/>
          </a:prstGeom>
        </p:spPr>
      </p:pic>
      <p:pic>
        <p:nvPicPr>
          <p:cNvPr id="10" name="Picture 9">
            <a:extLst>
              <a:ext uri="{FF2B5EF4-FFF2-40B4-BE49-F238E27FC236}">
                <a16:creationId xmlns:a16="http://schemas.microsoft.com/office/drawing/2014/main" id="{D547CDD7-3541-A94F-A07A-387D4D25F6A4}"/>
              </a:ext>
            </a:extLst>
          </p:cNvPr>
          <p:cNvPicPr>
            <a:picLocks noChangeAspect="1"/>
          </p:cNvPicPr>
          <p:nvPr/>
        </p:nvPicPr>
        <p:blipFill>
          <a:blip r:embed="rId7"/>
          <a:stretch>
            <a:fillRect/>
          </a:stretch>
        </p:blipFill>
        <p:spPr>
          <a:xfrm>
            <a:off x="4225419" y="3648186"/>
            <a:ext cx="1401040" cy="434582"/>
          </a:xfrm>
          <a:prstGeom prst="rect">
            <a:avLst/>
          </a:prstGeom>
        </p:spPr>
      </p:pic>
    </p:spTree>
    <p:extLst>
      <p:ext uri="{BB962C8B-B14F-4D97-AF65-F5344CB8AC3E}">
        <p14:creationId xmlns:p14="http://schemas.microsoft.com/office/powerpoint/2010/main" val="604118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2959-971E-C54F-9EDC-6B53235F3445}"/>
              </a:ext>
            </a:extLst>
          </p:cNvPr>
          <p:cNvSpPr>
            <a:spLocks noGrp="1"/>
          </p:cNvSpPr>
          <p:nvPr>
            <p:ph type="title"/>
          </p:nvPr>
        </p:nvSpPr>
        <p:spPr/>
        <p:txBody>
          <a:bodyPr/>
          <a:lstStyle/>
          <a:p>
            <a:r>
              <a:rPr lang="en-US" err="1"/>
              <a:t>Denoising</a:t>
            </a:r>
            <a:r>
              <a:rPr lang="en-US"/>
              <a:t> Score Matching (Vincent, 2011)</a:t>
            </a:r>
          </a:p>
        </p:txBody>
      </p:sp>
      <p:sp>
        <p:nvSpPr>
          <p:cNvPr id="3" name="Content Placeholder 2">
            <a:extLst>
              <a:ext uri="{FF2B5EF4-FFF2-40B4-BE49-F238E27FC236}">
                <a16:creationId xmlns:a16="http://schemas.microsoft.com/office/drawing/2014/main" id="{86941795-38CC-3A40-91D7-B310A4308D72}"/>
              </a:ext>
            </a:extLst>
          </p:cNvPr>
          <p:cNvSpPr>
            <a:spLocks noGrp="1"/>
          </p:cNvSpPr>
          <p:nvPr>
            <p:ph sz="quarter" idx="10"/>
          </p:nvPr>
        </p:nvSpPr>
        <p:spPr/>
        <p:txBody>
          <a:bodyPr vert="horz" lIns="0" tIns="45720" rIns="0" bIns="45720" rtlCol="0" anchor="t">
            <a:normAutofit/>
          </a:bodyPr>
          <a:lstStyle/>
          <a:p>
            <a:pPr marL="285750" indent="-285750">
              <a:buFont typeface="Arial" panose="020B0604020202020204" pitchFamily="34" charset="0"/>
              <a:buChar char="•"/>
            </a:pPr>
            <a:r>
              <a:rPr lang="en-US" dirty="0">
                <a:ea typeface="ＭＳ Ｐゴシック"/>
              </a:rPr>
              <a:t>Consider the perturbed distribution</a:t>
            </a:r>
          </a:p>
          <a:p>
            <a:pPr marL="285750" indent="-285750">
              <a:buFont typeface="Arial" panose="020B0604020202020204" pitchFamily="34" charset="0"/>
              <a:buChar char="•"/>
            </a:pPr>
            <a:endParaRPr lang="en-US" dirty="0"/>
          </a:p>
          <a:p>
            <a:pPr marL="0" indent="0"/>
            <a:endParaRPr lang="en-US" dirty="0"/>
          </a:p>
          <a:p>
            <a:pPr marL="285750" indent="-285750">
              <a:buFont typeface="Arial" panose="020B0604020202020204" pitchFamily="34" charset="0"/>
              <a:buChar char="•"/>
            </a:pPr>
            <a:r>
              <a:rPr lang="en-US" dirty="0">
                <a:ea typeface="ＭＳ Ｐゴシック"/>
              </a:rPr>
              <a:t>Score estimation for                            is easier </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7427C3-E2FE-8849-B0F1-D62135298B7B}"/>
              </a:ext>
            </a:extLst>
          </p:cNvPr>
          <p:cNvPicPr>
            <a:picLocks noChangeAspect="1"/>
          </p:cNvPicPr>
          <p:nvPr/>
        </p:nvPicPr>
        <p:blipFill>
          <a:blip r:embed="rId3"/>
          <a:stretch>
            <a:fillRect/>
          </a:stretch>
        </p:blipFill>
        <p:spPr>
          <a:xfrm>
            <a:off x="4987372" y="1350081"/>
            <a:ext cx="2829144" cy="540171"/>
          </a:xfrm>
          <a:prstGeom prst="rect">
            <a:avLst/>
          </a:prstGeom>
        </p:spPr>
      </p:pic>
      <p:pic>
        <p:nvPicPr>
          <p:cNvPr id="27" name="Picture 26">
            <a:extLst>
              <a:ext uri="{FF2B5EF4-FFF2-40B4-BE49-F238E27FC236}">
                <a16:creationId xmlns:a16="http://schemas.microsoft.com/office/drawing/2014/main" id="{15170C68-7708-C54E-A351-529DFC04CDB3}"/>
              </a:ext>
            </a:extLst>
          </p:cNvPr>
          <p:cNvPicPr>
            <a:picLocks noChangeAspect="1"/>
          </p:cNvPicPr>
          <p:nvPr/>
        </p:nvPicPr>
        <p:blipFill>
          <a:blip r:embed="rId4"/>
          <a:stretch>
            <a:fillRect/>
          </a:stretch>
        </p:blipFill>
        <p:spPr>
          <a:xfrm>
            <a:off x="2168074" y="1474636"/>
            <a:ext cx="2503900" cy="304629"/>
          </a:xfrm>
          <a:prstGeom prst="rect">
            <a:avLst/>
          </a:prstGeom>
        </p:spPr>
      </p:pic>
      <p:pic>
        <p:nvPicPr>
          <p:cNvPr id="7" name="Picture 6">
            <a:extLst>
              <a:ext uri="{FF2B5EF4-FFF2-40B4-BE49-F238E27FC236}">
                <a16:creationId xmlns:a16="http://schemas.microsoft.com/office/drawing/2014/main" id="{5193A1CF-4078-2A4B-8ED8-67656CE11E60}"/>
              </a:ext>
            </a:extLst>
          </p:cNvPr>
          <p:cNvPicPr>
            <a:picLocks noChangeAspect="1"/>
          </p:cNvPicPr>
          <p:nvPr/>
        </p:nvPicPr>
        <p:blipFill rotWithShape="1">
          <a:blip r:embed="rId5"/>
          <a:srcRect r="103" b="46243"/>
          <a:stretch/>
        </p:blipFill>
        <p:spPr>
          <a:xfrm>
            <a:off x="2036536" y="2345145"/>
            <a:ext cx="5981750" cy="621268"/>
          </a:xfrm>
          <a:prstGeom prst="rect">
            <a:avLst/>
          </a:prstGeom>
        </p:spPr>
      </p:pic>
      <p:pic>
        <p:nvPicPr>
          <p:cNvPr id="4" name="Picture 3">
            <a:extLst>
              <a:ext uri="{FF2B5EF4-FFF2-40B4-BE49-F238E27FC236}">
                <a16:creationId xmlns:a16="http://schemas.microsoft.com/office/drawing/2014/main" id="{AF8C5404-9769-E843-91AC-5D83D9BA7E7D}"/>
              </a:ext>
            </a:extLst>
          </p:cNvPr>
          <p:cNvPicPr>
            <a:picLocks noChangeAspect="1"/>
          </p:cNvPicPr>
          <p:nvPr/>
        </p:nvPicPr>
        <p:blipFill>
          <a:blip r:embed="rId6"/>
          <a:stretch>
            <a:fillRect/>
          </a:stretch>
        </p:blipFill>
        <p:spPr>
          <a:xfrm>
            <a:off x="3420024" y="1917495"/>
            <a:ext cx="1609172" cy="316699"/>
          </a:xfrm>
          <a:prstGeom prst="rect">
            <a:avLst/>
          </a:prstGeom>
        </p:spPr>
      </p:pic>
      <p:grpSp>
        <p:nvGrpSpPr>
          <p:cNvPr id="9" name="Group 8"/>
          <p:cNvGrpSpPr/>
          <p:nvPr/>
        </p:nvGrpSpPr>
        <p:grpSpPr>
          <a:xfrm>
            <a:off x="2037018" y="2806710"/>
            <a:ext cx="5980684" cy="979508"/>
            <a:chOff x="2037018" y="3279252"/>
            <a:chExt cx="5980684" cy="979508"/>
          </a:xfrm>
        </p:grpSpPr>
        <p:grpSp>
          <p:nvGrpSpPr>
            <p:cNvPr id="11" name="Group 10">
              <a:extLst>
                <a:ext uri="{FF2B5EF4-FFF2-40B4-BE49-F238E27FC236}">
                  <a16:creationId xmlns:a16="http://schemas.microsoft.com/office/drawing/2014/main" id="{62CAB2E6-B220-4218-89F5-99EC03182799}"/>
                </a:ext>
              </a:extLst>
            </p:cNvPr>
            <p:cNvGrpSpPr/>
            <p:nvPr/>
          </p:nvGrpSpPr>
          <p:grpSpPr>
            <a:xfrm>
              <a:off x="2037018" y="3341526"/>
              <a:ext cx="5980684" cy="710276"/>
              <a:chOff x="2037018" y="3956432"/>
              <a:chExt cx="5980684" cy="710276"/>
            </a:xfrm>
          </p:grpSpPr>
          <p:pic>
            <p:nvPicPr>
              <p:cNvPr id="6" name="Picture 5" descr="A picture containing shape&#10;&#10;Description automatically generated">
                <a:extLst>
                  <a:ext uri="{FF2B5EF4-FFF2-40B4-BE49-F238E27FC236}">
                    <a16:creationId xmlns:a16="http://schemas.microsoft.com/office/drawing/2014/main" id="{F5725839-C79B-4FBE-ABDD-43A6A8E97028}"/>
                  </a:ext>
                </a:extLst>
              </p:cNvPr>
              <p:cNvPicPr>
                <a:picLocks noChangeAspect="1"/>
              </p:cNvPicPr>
              <p:nvPr/>
            </p:nvPicPr>
            <p:blipFill rotWithShape="1">
              <a:blip r:embed="rId5"/>
              <a:srcRect t="48750" r="121" b="625"/>
              <a:stretch/>
            </p:blipFill>
            <p:spPr>
              <a:xfrm>
                <a:off x="2037018" y="3989902"/>
                <a:ext cx="5980684" cy="585069"/>
              </a:xfrm>
              <a:prstGeom prst="rect">
                <a:avLst/>
              </a:prstGeom>
            </p:spPr>
          </p:pic>
          <p:pic>
            <p:nvPicPr>
              <p:cNvPr id="8" name="Picture 9" descr="Diagram, text&#10;&#10;Description automatically generated">
                <a:extLst>
                  <a:ext uri="{FF2B5EF4-FFF2-40B4-BE49-F238E27FC236}">
                    <a16:creationId xmlns:a16="http://schemas.microsoft.com/office/drawing/2014/main" id="{10FB2919-0046-4D7C-8D51-2463E2DCA705}"/>
                  </a:ext>
                </a:extLst>
              </p:cNvPr>
              <p:cNvPicPr>
                <a:picLocks noChangeAspect="1"/>
              </p:cNvPicPr>
              <p:nvPr/>
            </p:nvPicPr>
            <p:blipFill>
              <a:blip r:embed="rId7"/>
              <a:stretch>
                <a:fillRect/>
              </a:stretch>
            </p:blipFill>
            <p:spPr>
              <a:xfrm>
                <a:off x="4291856" y="3956432"/>
                <a:ext cx="1218598" cy="710276"/>
              </a:xfrm>
              <a:prstGeom prst="rect">
                <a:avLst/>
              </a:prstGeom>
            </p:spPr>
          </p:pic>
        </p:grpSp>
        <p:sp>
          <p:nvSpPr>
            <p:cNvPr id="10" name="Rectangle 9">
              <a:extLst>
                <a:ext uri="{FF2B5EF4-FFF2-40B4-BE49-F238E27FC236}">
                  <a16:creationId xmlns:a16="http://schemas.microsoft.com/office/drawing/2014/main" id="{16AF4D2B-F1D2-4B12-BD49-7F98BD091F41}"/>
                </a:ext>
              </a:extLst>
            </p:cNvPr>
            <p:cNvSpPr/>
            <p:nvPr/>
          </p:nvSpPr>
          <p:spPr>
            <a:xfrm>
              <a:off x="4078629" y="3344360"/>
              <a:ext cx="248856" cy="9144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B8BF90A6-A33C-4C48-B46C-AEFFF16B3B3B}"/>
                </a:ext>
              </a:extLst>
            </p:cNvPr>
            <p:cNvSpPr/>
            <p:nvPr/>
          </p:nvSpPr>
          <p:spPr>
            <a:xfrm>
              <a:off x="5568869" y="3279252"/>
              <a:ext cx="248856" cy="9144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 name="Group 27"/>
          <p:cNvGrpSpPr/>
          <p:nvPr/>
        </p:nvGrpSpPr>
        <p:grpSpPr>
          <a:xfrm>
            <a:off x="1366285" y="3465199"/>
            <a:ext cx="1147717" cy="1383422"/>
            <a:chOff x="1366285" y="3857960"/>
            <a:chExt cx="1147717" cy="1383422"/>
          </a:xfrm>
        </p:grpSpPr>
        <p:pic>
          <p:nvPicPr>
            <p:cNvPr id="14" name="Picture 13" descr="A group of people posing for the camera&#10;&#10;Description automatically generated">
              <a:extLst>
                <a:ext uri="{FF2B5EF4-FFF2-40B4-BE49-F238E27FC236}">
                  <a16:creationId xmlns:a16="http://schemas.microsoft.com/office/drawing/2014/main" id="{41764492-639D-441D-A8CA-A7F6CD4B982C}"/>
                </a:ext>
              </a:extLst>
            </p:cNvPr>
            <p:cNvPicPr>
              <a:picLocks noChangeAspect="1"/>
            </p:cNvPicPr>
            <p:nvPr/>
          </p:nvPicPr>
          <p:blipFill rotWithShape="1">
            <a:blip r:embed="rId8"/>
            <a:srcRect l="66344" t="15951" r="242" b="-1840"/>
            <a:stretch/>
          </p:blipFill>
          <p:spPr>
            <a:xfrm>
              <a:off x="1366285" y="4000553"/>
              <a:ext cx="916617" cy="927337"/>
            </a:xfrm>
            <a:prstGeom prst="rect">
              <a:avLst/>
            </a:prstGeom>
          </p:spPr>
        </p:pic>
        <p:sp>
          <p:nvSpPr>
            <p:cNvPr id="16" name="TextBox 15">
              <a:extLst>
                <a:ext uri="{FF2B5EF4-FFF2-40B4-BE49-F238E27FC236}">
                  <a16:creationId xmlns:a16="http://schemas.microsoft.com/office/drawing/2014/main" id="{DEE57A59-1971-48E4-A34C-EBBACE30D754}"/>
                </a:ext>
              </a:extLst>
            </p:cNvPr>
            <p:cNvSpPr txBox="1"/>
            <p:nvPr/>
          </p:nvSpPr>
          <p:spPr>
            <a:xfrm>
              <a:off x="1607391" y="4872050"/>
              <a:ext cx="6755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smtClean="0">
                  <a:latin typeface="Source Sans Pro"/>
                  <a:ea typeface="ＭＳ Ｐゴシック"/>
                </a:rPr>
                <a:t>x </a:t>
              </a:r>
              <a:r>
                <a:rPr lang="en-US" dirty="0">
                  <a:latin typeface="Source Sans Pro"/>
                  <a:ea typeface="ＭＳ Ｐゴシック"/>
                </a:rPr>
                <a:t>   </a:t>
              </a:r>
              <a:r>
                <a:rPr lang="en-US" dirty="0" smtClean="0">
                  <a:latin typeface="Source Sans Pro"/>
                  <a:ea typeface="ＭＳ Ｐゴシック"/>
                </a:rPr>
                <a:t>   </a:t>
              </a:r>
              <a:endParaRPr lang="en-US" dirty="0"/>
            </a:p>
          </p:txBody>
        </p:sp>
        <p:cxnSp>
          <p:nvCxnSpPr>
            <p:cNvPr id="19" name="Straight Arrow Connector 18">
              <a:extLst>
                <a:ext uri="{FF2B5EF4-FFF2-40B4-BE49-F238E27FC236}">
                  <a16:creationId xmlns:a16="http://schemas.microsoft.com/office/drawing/2014/main" id="{FEFDA253-8467-4CFD-B597-C6C3D20BA278}"/>
                </a:ext>
              </a:extLst>
            </p:cNvPr>
            <p:cNvCxnSpPr/>
            <p:nvPr/>
          </p:nvCxnSpPr>
          <p:spPr>
            <a:xfrm flipH="1">
              <a:off x="2357275" y="3857960"/>
              <a:ext cx="156727" cy="20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1" name="Right Brace 20">
            <a:extLst>
              <a:ext uri="{FF2B5EF4-FFF2-40B4-BE49-F238E27FC236}">
                <a16:creationId xmlns:a16="http://schemas.microsoft.com/office/drawing/2014/main" id="{83B1BFFE-81F7-4F57-B116-7EF59E26C422}"/>
              </a:ext>
            </a:extLst>
          </p:cNvPr>
          <p:cNvSpPr/>
          <p:nvPr/>
        </p:nvSpPr>
        <p:spPr>
          <a:xfrm rot="5400000">
            <a:off x="5308332" y="2231783"/>
            <a:ext cx="175384" cy="26953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2" name="Group 21">
            <a:extLst>
              <a:ext uri="{FF2B5EF4-FFF2-40B4-BE49-F238E27FC236}">
                <a16:creationId xmlns:a16="http://schemas.microsoft.com/office/drawing/2014/main" id="{03F12A32-18D6-4968-A3F3-5AFB617C591E}"/>
              </a:ext>
            </a:extLst>
          </p:cNvPr>
          <p:cNvGrpSpPr/>
          <p:nvPr/>
        </p:nvGrpSpPr>
        <p:grpSpPr>
          <a:xfrm>
            <a:off x="4568015" y="3621988"/>
            <a:ext cx="4351371" cy="816273"/>
            <a:chOff x="4569343" y="2691545"/>
            <a:chExt cx="4351371" cy="816273"/>
          </a:xfrm>
        </p:grpSpPr>
        <p:sp>
          <p:nvSpPr>
            <p:cNvPr id="23" name="TextBox 22">
              <a:extLst>
                <a:ext uri="{FF2B5EF4-FFF2-40B4-BE49-F238E27FC236}">
                  <a16:creationId xmlns:a16="http://schemas.microsoft.com/office/drawing/2014/main" id="{33091F55-2AFF-405E-AB83-97609F5703BA}"/>
                </a:ext>
              </a:extLst>
            </p:cNvPr>
            <p:cNvSpPr txBox="1"/>
            <p:nvPr/>
          </p:nvSpPr>
          <p:spPr>
            <a:xfrm>
              <a:off x="4569343" y="2861487"/>
              <a:ext cx="43513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ource Sans Pro"/>
                  <a:ea typeface="ＭＳ Ｐゴシック"/>
                </a:rPr>
                <a:t>          </a:t>
              </a:r>
              <a:r>
                <a:rPr lang="en-US" dirty="0" smtClean="0">
                  <a:latin typeface="Source Sans Pro"/>
                  <a:ea typeface="ＭＳ Ｐゴシック"/>
                </a:rPr>
                <a:t> tries to estimate </a:t>
              </a:r>
              <a:r>
                <a:rPr lang="en-US" dirty="0">
                  <a:latin typeface="Source Sans Pro"/>
                  <a:ea typeface="ＭＳ Ｐゴシック"/>
                </a:rPr>
                <a:t>the noise that was added to </a:t>
              </a:r>
              <a:r>
                <a:rPr lang="en-US" dirty="0" smtClean="0">
                  <a:latin typeface="Source Sans Pro"/>
                  <a:ea typeface="ＭＳ Ｐゴシック"/>
                </a:rPr>
                <a:t>produce </a:t>
              </a:r>
              <a:r>
                <a:rPr lang="en-US" dirty="0">
                  <a:latin typeface="Source Sans Pro"/>
                  <a:ea typeface="ＭＳ Ｐゴシック"/>
                </a:rPr>
                <a:t> </a:t>
              </a:r>
              <a:endParaRPr lang="en-US" dirty="0"/>
            </a:p>
          </p:txBody>
        </p:sp>
        <p:pic>
          <p:nvPicPr>
            <p:cNvPr id="24" name="Picture 9" descr="Diagram, text&#10;&#10;Description automatically generated">
              <a:extLst>
                <a:ext uri="{FF2B5EF4-FFF2-40B4-BE49-F238E27FC236}">
                  <a16:creationId xmlns:a16="http://schemas.microsoft.com/office/drawing/2014/main" id="{2E574D99-3A50-4BF1-92E9-4B355A237016}"/>
                </a:ext>
              </a:extLst>
            </p:cNvPr>
            <p:cNvPicPr>
              <a:picLocks noChangeAspect="1"/>
            </p:cNvPicPr>
            <p:nvPr/>
          </p:nvPicPr>
          <p:blipFill rotWithShape="1">
            <a:blip r:embed="rId7"/>
            <a:srcRect l="77065" t="31338" r="5961" b="31540"/>
            <a:stretch/>
          </p:blipFill>
          <p:spPr>
            <a:xfrm>
              <a:off x="6944973" y="3184652"/>
              <a:ext cx="209720" cy="267352"/>
            </a:xfrm>
            <a:prstGeom prst="rect">
              <a:avLst/>
            </a:prstGeom>
          </p:spPr>
        </p:pic>
        <p:pic>
          <p:nvPicPr>
            <p:cNvPr id="25" name="Picture 8" descr="A picture containing shape&#10;&#10;Description automatically generated">
              <a:extLst>
                <a:ext uri="{FF2B5EF4-FFF2-40B4-BE49-F238E27FC236}">
                  <a16:creationId xmlns:a16="http://schemas.microsoft.com/office/drawing/2014/main" id="{676879C6-1130-4EDC-ACBC-E8ECB84EE7F4}"/>
                </a:ext>
              </a:extLst>
            </p:cNvPr>
            <p:cNvPicPr>
              <a:picLocks noChangeAspect="1"/>
            </p:cNvPicPr>
            <p:nvPr/>
          </p:nvPicPr>
          <p:blipFill>
            <a:blip r:embed="rId9"/>
            <a:stretch>
              <a:fillRect/>
            </a:stretch>
          </p:blipFill>
          <p:spPr>
            <a:xfrm>
              <a:off x="4660656" y="2691545"/>
              <a:ext cx="628650" cy="581025"/>
            </a:xfrm>
            <a:prstGeom prst="rect">
              <a:avLst/>
            </a:prstGeom>
          </p:spPr>
        </p:pic>
      </p:grpSp>
      <p:grpSp>
        <p:nvGrpSpPr>
          <p:cNvPr id="30" name="Group 29"/>
          <p:cNvGrpSpPr/>
          <p:nvPr/>
        </p:nvGrpSpPr>
        <p:grpSpPr>
          <a:xfrm>
            <a:off x="2727898" y="3421127"/>
            <a:ext cx="1606415" cy="1704493"/>
            <a:chOff x="2727898" y="3813888"/>
            <a:chExt cx="1606415" cy="1704493"/>
          </a:xfrm>
        </p:grpSpPr>
        <p:pic>
          <p:nvPicPr>
            <p:cNvPr id="18" name="Picture 9" descr="Diagram, text&#10;&#10;Description automatically generated">
              <a:extLst>
                <a:ext uri="{FF2B5EF4-FFF2-40B4-BE49-F238E27FC236}">
                  <a16:creationId xmlns:a16="http://schemas.microsoft.com/office/drawing/2014/main" id="{1A3F0074-C625-41CC-AC39-3C81B7AE19FF}"/>
                </a:ext>
              </a:extLst>
            </p:cNvPr>
            <p:cNvPicPr>
              <a:picLocks noChangeAspect="1"/>
            </p:cNvPicPr>
            <p:nvPr/>
          </p:nvPicPr>
          <p:blipFill rotWithShape="1">
            <a:blip r:embed="rId7"/>
            <a:srcRect l="78142" t="31776" r="5889" b="-1869"/>
            <a:stretch/>
          </p:blipFill>
          <p:spPr>
            <a:xfrm rot="120000">
              <a:off x="2810693" y="4927367"/>
              <a:ext cx="194599" cy="497858"/>
            </a:xfrm>
            <a:prstGeom prst="rect">
              <a:avLst/>
            </a:prstGeom>
          </p:spPr>
        </p:pic>
        <p:grpSp>
          <p:nvGrpSpPr>
            <p:cNvPr id="29" name="Group 28"/>
            <p:cNvGrpSpPr/>
            <p:nvPr/>
          </p:nvGrpSpPr>
          <p:grpSpPr>
            <a:xfrm>
              <a:off x="2727898" y="3813888"/>
              <a:ext cx="1606415" cy="1704493"/>
              <a:chOff x="2727898" y="3813888"/>
              <a:chExt cx="1606415" cy="1704493"/>
            </a:xfrm>
          </p:grpSpPr>
          <p:pic>
            <p:nvPicPr>
              <p:cNvPr id="15" name="Picture 14" descr="A group of people posing for the camera&#10;&#10;Description automatically generated">
                <a:extLst>
                  <a:ext uri="{FF2B5EF4-FFF2-40B4-BE49-F238E27FC236}">
                    <a16:creationId xmlns:a16="http://schemas.microsoft.com/office/drawing/2014/main" id="{F84C0890-5720-4D40-BD1C-246AF4D6D658}"/>
                  </a:ext>
                </a:extLst>
              </p:cNvPr>
              <p:cNvPicPr>
                <a:picLocks noChangeAspect="1"/>
              </p:cNvPicPr>
              <p:nvPr/>
            </p:nvPicPr>
            <p:blipFill rotWithShape="1">
              <a:blip r:embed="rId8"/>
              <a:srcRect t="14110" r="65375" b="-5521"/>
              <a:stretch/>
            </p:blipFill>
            <p:spPr>
              <a:xfrm>
                <a:off x="2727898" y="3975164"/>
                <a:ext cx="949825" cy="986952"/>
              </a:xfrm>
              <a:prstGeom prst="rect">
                <a:avLst/>
              </a:prstGeom>
            </p:spPr>
          </p:pic>
          <p:cxnSp>
            <p:nvCxnSpPr>
              <p:cNvPr id="20" name="Straight Arrow Connector 19">
                <a:extLst>
                  <a:ext uri="{FF2B5EF4-FFF2-40B4-BE49-F238E27FC236}">
                    <a16:creationId xmlns:a16="http://schemas.microsoft.com/office/drawing/2014/main" id="{31A69439-9E3C-4F52-BB9B-FE25CD4F726F}"/>
                  </a:ext>
                </a:extLst>
              </p:cNvPr>
              <p:cNvCxnSpPr>
                <a:cxnSpLocks/>
              </p:cNvCxnSpPr>
              <p:nvPr/>
            </p:nvCxnSpPr>
            <p:spPr>
              <a:xfrm>
                <a:off x="3240935" y="3813888"/>
                <a:ext cx="23924" cy="1701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021133" y="4872050"/>
                <a:ext cx="1313180" cy="646331"/>
              </a:xfrm>
              <a:prstGeom prst="rect">
                <a:avLst/>
              </a:prstGeom>
              <a:noFill/>
            </p:spPr>
            <p:txBody>
              <a:bodyPr wrap="none" rtlCol="0">
                <a:spAutoFit/>
              </a:bodyPr>
              <a:lstStyle/>
              <a:p>
                <a:r>
                  <a:rPr lang="en-US" dirty="0">
                    <a:latin typeface="Source Sans Pro"/>
                    <a:ea typeface="ＭＳ Ｐゴシック"/>
                  </a:rPr>
                  <a:t>= x + noise</a:t>
                </a:r>
                <a:endParaRPr lang="en-US" dirty="0"/>
              </a:p>
              <a:p>
                <a:endParaRPr lang="en-US" dirty="0"/>
              </a:p>
            </p:txBody>
          </p:sp>
        </p:grpSp>
      </p:grpSp>
      <p:sp>
        <p:nvSpPr>
          <p:cNvPr id="31" name="TextBox 30"/>
          <p:cNvSpPr txBox="1"/>
          <p:nvPr/>
        </p:nvSpPr>
        <p:spPr>
          <a:xfrm>
            <a:off x="609553" y="3036608"/>
            <a:ext cx="1172116" cy="369332"/>
          </a:xfrm>
          <a:prstGeom prst="rect">
            <a:avLst/>
          </a:prstGeom>
          <a:noFill/>
        </p:spPr>
        <p:txBody>
          <a:bodyPr wrap="none" rtlCol="0">
            <a:spAutoFit/>
          </a:bodyPr>
          <a:lstStyle/>
          <a:p>
            <a:r>
              <a:rPr lang="en-US" dirty="0" err="1" smtClean="0"/>
              <a:t>denoising</a:t>
            </a:r>
            <a:endParaRPr lang="en-US" dirty="0"/>
          </a:p>
        </p:txBody>
      </p:sp>
      <p:sp>
        <p:nvSpPr>
          <p:cNvPr id="32" name="TextBox 31"/>
          <p:cNvSpPr txBox="1"/>
          <p:nvPr/>
        </p:nvSpPr>
        <p:spPr>
          <a:xfrm>
            <a:off x="380405" y="2437378"/>
            <a:ext cx="1787669" cy="369332"/>
          </a:xfrm>
          <a:prstGeom prst="rect">
            <a:avLst/>
          </a:prstGeom>
          <a:noFill/>
        </p:spPr>
        <p:txBody>
          <a:bodyPr wrap="none" rtlCol="0">
            <a:spAutoFit/>
          </a:bodyPr>
          <a:lstStyle/>
          <a:p>
            <a:r>
              <a:rPr lang="en-US" dirty="0" smtClean="0"/>
              <a:t>Score matching</a:t>
            </a:r>
            <a:endParaRPr lang="en-US" dirty="0"/>
          </a:p>
        </p:txBody>
      </p:sp>
    </p:spTree>
    <p:extLst>
      <p:ext uri="{BB962C8B-B14F-4D97-AF65-F5344CB8AC3E}">
        <p14:creationId xmlns:p14="http://schemas.microsoft.com/office/powerpoint/2010/main" val="4280382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2959-971E-C54F-9EDC-6B53235F3445}"/>
              </a:ext>
            </a:extLst>
          </p:cNvPr>
          <p:cNvSpPr>
            <a:spLocks noGrp="1"/>
          </p:cNvSpPr>
          <p:nvPr>
            <p:ph type="title"/>
          </p:nvPr>
        </p:nvSpPr>
        <p:spPr/>
        <p:txBody>
          <a:bodyPr/>
          <a:lstStyle/>
          <a:p>
            <a:r>
              <a:rPr lang="en-US" dirty="0" smtClean="0">
                <a:ea typeface="ＭＳ Ｐゴシック"/>
              </a:rPr>
              <a:t>Tweedie’s formula</a:t>
            </a:r>
            <a:endParaRPr lang="en-US" dirty="0"/>
          </a:p>
        </p:txBody>
      </p:sp>
      <p:sp>
        <p:nvSpPr>
          <p:cNvPr id="3" name="Content Placeholder 2">
            <a:extLst>
              <a:ext uri="{FF2B5EF4-FFF2-40B4-BE49-F238E27FC236}">
                <a16:creationId xmlns:a16="http://schemas.microsoft.com/office/drawing/2014/main" id="{86941795-38CC-3A40-91D7-B310A4308D72}"/>
              </a:ext>
            </a:extLst>
          </p:cNvPr>
          <p:cNvSpPr>
            <a:spLocks noGrp="1"/>
          </p:cNvSpPr>
          <p:nvPr>
            <p:ph sz="quarter" idx="10"/>
          </p:nvPr>
        </p:nvSpPr>
        <p:spPr/>
        <p:txBody>
          <a:bodyPr vert="horz" lIns="0" tIns="45720" rIns="0" bIns="45720" rtlCol="0" anchor="t">
            <a:normAutofit/>
          </a:bodyPr>
          <a:lstStyle/>
          <a:p>
            <a:pPr marL="285750" indent="-285750">
              <a:buFont typeface="Arial" panose="020B0604020202020204" pitchFamily="34" charset="0"/>
              <a:buChar char="•"/>
            </a:pPr>
            <a:r>
              <a:rPr lang="en-US" dirty="0">
                <a:ea typeface="ＭＳ Ｐゴシック"/>
              </a:rPr>
              <a:t>Score estimation for                            is </a:t>
            </a:r>
            <a:r>
              <a:rPr lang="en-US" dirty="0" smtClean="0">
                <a:ea typeface="ＭＳ Ｐゴシック"/>
              </a:rPr>
              <a:t>equivalent to </a:t>
            </a:r>
            <a:r>
              <a:rPr lang="en-US" dirty="0">
                <a:ea typeface="ＭＳ Ｐゴシック"/>
              </a:rPr>
              <a:t>denoising </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F8C5404-9769-E843-91AC-5D83D9BA7E7D}"/>
              </a:ext>
            </a:extLst>
          </p:cNvPr>
          <p:cNvPicPr>
            <a:picLocks noChangeAspect="1"/>
          </p:cNvPicPr>
          <p:nvPr/>
        </p:nvPicPr>
        <p:blipFill>
          <a:blip r:embed="rId3"/>
          <a:stretch>
            <a:fillRect/>
          </a:stretch>
        </p:blipFill>
        <p:spPr>
          <a:xfrm>
            <a:off x="3421319" y="923164"/>
            <a:ext cx="1609172" cy="316699"/>
          </a:xfrm>
          <a:prstGeom prst="rect">
            <a:avLst/>
          </a:prstGeom>
        </p:spPr>
      </p:pic>
      <p:grpSp>
        <p:nvGrpSpPr>
          <p:cNvPr id="11" name="Group 10">
            <a:extLst>
              <a:ext uri="{FF2B5EF4-FFF2-40B4-BE49-F238E27FC236}">
                <a16:creationId xmlns:a16="http://schemas.microsoft.com/office/drawing/2014/main" id="{62CAB2E6-B220-4218-89F5-99EC03182799}"/>
              </a:ext>
            </a:extLst>
          </p:cNvPr>
          <p:cNvGrpSpPr/>
          <p:nvPr/>
        </p:nvGrpSpPr>
        <p:grpSpPr>
          <a:xfrm>
            <a:off x="1380805" y="1367857"/>
            <a:ext cx="5792938" cy="710276"/>
            <a:chOff x="2224764" y="3956432"/>
            <a:chExt cx="5792938" cy="710276"/>
          </a:xfrm>
        </p:grpSpPr>
        <p:pic>
          <p:nvPicPr>
            <p:cNvPr id="6" name="Picture 5" descr="A picture containing shape&#10;&#10;Description automatically generated">
              <a:extLst>
                <a:ext uri="{FF2B5EF4-FFF2-40B4-BE49-F238E27FC236}">
                  <a16:creationId xmlns:a16="http://schemas.microsoft.com/office/drawing/2014/main" id="{F5725839-C79B-4FBE-ABDD-43A6A8E97028}"/>
                </a:ext>
              </a:extLst>
            </p:cNvPr>
            <p:cNvPicPr>
              <a:picLocks noChangeAspect="1"/>
            </p:cNvPicPr>
            <p:nvPr/>
          </p:nvPicPr>
          <p:blipFill rotWithShape="1">
            <a:blip r:embed="rId4"/>
            <a:srcRect l="3134" t="49630" r="121" b="626"/>
            <a:stretch/>
          </p:blipFill>
          <p:spPr>
            <a:xfrm>
              <a:off x="2224764" y="4000065"/>
              <a:ext cx="5792938" cy="574906"/>
            </a:xfrm>
            <a:prstGeom prst="rect">
              <a:avLst/>
            </a:prstGeom>
          </p:spPr>
        </p:pic>
        <p:pic>
          <p:nvPicPr>
            <p:cNvPr id="8" name="Picture 9" descr="Diagram, text&#10;&#10;Description automatically generated">
              <a:extLst>
                <a:ext uri="{FF2B5EF4-FFF2-40B4-BE49-F238E27FC236}">
                  <a16:creationId xmlns:a16="http://schemas.microsoft.com/office/drawing/2014/main" id="{10FB2919-0046-4D7C-8D51-2463E2DCA705}"/>
                </a:ext>
              </a:extLst>
            </p:cNvPr>
            <p:cNvPicPr>
              <a:picLocks noChangeAspect="1"/>
            </p:cNvPicPr>
            <p:nvPr/>
          </p:nvPicPr>
          <p:blipFill>
            <a:blip r:embed="rId5"/>
            <a:stretch>
              <a:fillRect/>
            </a:stretch>
          </p:blipFill>
          <p:spPr>
            <a:xfrm>
              <a:off x="4291856" y="3956432"/>
              <a:ext cx="1218598" cy="710276"/>
            </a:xfrm>
            <a:prstGeom prst="rect">
              <a:avLst/>
            </a:prstGeom>
          </p:spPr>
        </p:pic>
      </p:grpSp>
      <p:grpSp>
        <p:nvGrpSpPr>
          <p:cNvPr id="25" name="Group 24">
            <a:extLst>
              <a:ext uri="{FF2B5EF4-FFF2-40B4-BE49-F238E27FC236}">
                <a16:creationId xmlns:a16="http://schemas.microsoft.com/office/drawing/2014/main" id="{7DF7AD3C-E60D-4BC7-809A-32BF2DEEB6BC}"/>
              </a:ext>
            </a:extLst>
          </p:cNvPr>
          <p:cNvGrpSpPr/>
          <p:nvPr/>
        </p:nvGrpSpPr>
        <p:grpSpPr>
          <a:xfrm>
            <a:off x="1127993" y="2041934"/>
            <a:ext cx="4032048" cy="2988738"/>
            <a:chOff x="2791205" y="2078569"/>
            <a:chExt cx="4032048" cy="2988738"/>
          </a:xfrm>
        </p:grpSpPr>
        <p:pic>
          <p:nvPicPr>
            <p:cNvPr id="7" name="Picture 8" descr="Chart, line chart&#10;&#10;Description automatically generated">
              <a:extLst>
                <a:ext uri="{FF2B5EF4-FFF2-40B4-BE49-F238E27FC236}">
                  <a16:creationId xmlns:a16="http://schemas.microsoft.com/office/drawing/2014/main" id="{0C30AD5B-CC96-406C-8F1A-4265470E2515}"/>
                </a:ext>
              </a:extLst>
            </p:cNvPr>
            <p:cNvPicPr>
              <a:picLocks noChangeAspect="1"/>
            </p:cNvPicPr>
            <p:nvPr/>
          </p:nvPicPr>
          <p:blipFill rotWithShape="1">
            <a:blip r:embed="rId6"/>
            <a:srcRect l="9391" t="71" r="174" b="-246"/>
            <a:stretch/>
          </p:blipFill>
          <p:spPr>
            <a:xfrm>
              <a:off x="3017227" y="2078569"/>
              <a:ext cx="3806026" cy="2988738"/>
            </a:xfrm>
            <a:prstGeom prst="rect">
              <a:avLst/>
            </a:prstGeom>
          </p:spPr>
        </p:pic>
        <p:pic>
          <p:nvPicPr>
            <p:cNvPr id="13" name="Picture 13" descr="A group of people posing for the camera&#10;&#10;Description automatically generated">
              <a:extLst>
                <a:ext uri="{FF2B5EF4-FFF2-40B4-BE49-F238E27FC236}">
                  <a16:creationId xmlns:a16="http://schemas.microsoft.com/office/drawing/2014/main" id="{41764492-639D-441D-A8CA-A7F6CD4B982C}"/>
                </a:ext>
              </a:extLst>
            </p:cNvPr>
            <p:cNvPicPr>
              <a:picLocks noChangeAspect="1"/>
            </p:cNvPicPr>
            <p:nvPr/>
          </p:nvPicPr>
          <p:blipFill rotWithShape="1">
            <a:blip r:embed="rId7"/>
            <a:srcRect l="66344" t="15951" r="242" b="-1840"/>
            <a:stretch/>
          </p:blipFill>
          <p:spPr>
            <a:xfrm>
              <a:off x="3793540" y="3364724"/>
              <a:ext cx="433042" cy="414454"/>
            </a:xfrm>
            <a:prstGeom prst="rect">
              <a:avLst/>
            </a:prstGeom>
          </p:spPr>
        </p:pic>
        <p:pic>
          <p:nvPicPr>
            <p:cNvPr id="9" name="Picture 8">
              <a:extLst>
                <a:ext uri="{FF2B5EF4-FFF2-40B4-BE49-F238E27FC236}">
                  <a16:creationId xmlns:a16="http://schemas.microsoft.com/office/drawing/2014/main" id="{0455647D-3AFC-4EA2-8F32-FFD692353B26}"/>
                </a:ext>
              </a:extLst>
            </p:cNvPr>
            <p:cNvPicPr>
              <a:picLocks noChangeAspect="1"/>
            </p:cNvPicPr>
            <p:nvPr/>
          </p:nvPicPr>
          <p:blipFill>
            <a:blip r:embed="rId3"/>
            <a:stretch>
              <a:fillRect/>
            </a:stretch>
          </p:blipFill>
          <p:spPr>
            <a:xfrm rot="16200000">
              <a:off x="2452699" y="4358026"/>
              <a:ext cx="839846" cy="162834"/>
            </a:xfrm>
            <a:prstGeom prst="rect">
              <a:avLst/>
            </a:prstGeom>
          </p:spPr>
        </p:pic>
        <p:pic>
          <p:nvPicPr>
            <p:cNvPr id="12" name="Picture 11">
              <a:extLst>
                <a:ext uri="{FF2B5EF4-FFF2-40B4-BE49-F238E27FC236}">
                  <a16:creationId xmlns:a16="http://schemas.microsoft.com/office/drawing/2014/main" id="{BB7083BE-66A7-4952-A0DB-B3DF1A35AE63}"/>
                </a:ext>
              </a:extLst>
            </p:cNvPr>
            <p:cNvPicPr>
              <a:picLocks noChangeAspect="1"/>
            </p:cNvPicPr>
            <p:nvPr/>
          </p:nvPicPr>
          <p:blipFill rotWithShape="1">
            <a:blip r:embed="rId3"/>
            <a:srcRect l="53043" t="4545" r="1307" b="-36017"/>
            <a:stretch/>
          </p:blipFill>
          <p:spPr>
            <a:xfrm rot="16200000">
              <a:off x="2789836" y="2680818"/>
              <a:ext cx="383388" cy="214081"/>
            </a:xfrm>
            <a:prstGeom prst="rect">
              <a:avLst/>
            </a:prstGeom>
          </p:spPr>
        </p:pic>
        <p:pic>
          <p:nvPicPr>
            <p:cNvPr id="22" name="Picture 4" descr="A person smiling for the camera&#10;&#10;Description automatically generated">
              <a:extLst>
                <a:ext uri="{FF2B5EF4-FFF2-40B4-BE49-F238E27FC236}">
                  <a16:creationId xmlns:a16="http://schemas.microsoft.com/office/drawing/2014/main" id="{2004F53E-2372-4010-BA2D-8A92B7F2D49C}"/>
                </a:ext>
              </a:extLst>
            </p:cNvPr>
            <p:cNvPicPr>
              <a:picLocks noChangeAspect="1"/>
            </p:cNvPicPr>
            <p:nvPr/>
          </p:nvPicPr>
          <p:blipFill>
            <a:blip r:embed="rId8"/>
            <a:stretch>
              <a:fillRect/>
            </a:stretch>
          </p:blipFill>
          <p:spPr>
            <a:xfrm>
              <a:off x="4715590" y="3383308"/>
              <a:ext cx="411603" cy="383437"/>
            </a:xfrm>
            <a:prstGeom prst="rect">
              <a:avLst/>
            </a:prstGeom>
          </p:spPr>
        </p:pic>
        <p:pic>
          <p:nvPicPr>
            <p:cNvPr id="24" name="Picture 23" descr="A group of people posing for a photo&#10;&#10;Description automatically generated">
              <a:extLst>
                <a:ext uri="{FF2B5EF4-FFF2-40B4-BE49-F238E27FC236}">
                  <a16:creationId xmlns:a16="http://schemas.microsoft.com/office/drawing/2014/main" id="{03D94595-F5F5-48CF-8AA5-597F8B6571A6}"/>
                </a:ext>
              </a:extLst>
            </p:cNvPr>
            <p:cNvPicPr>
              <a:picLocks noChangeAspect="1"/>
            </p:cNvPicPr>
            <p:nvPr/>
          </p:nvPicPr>
          <p:blipFill rotWithShape="1">
            <a:blip r:embed="rId9"/>
            <a:srcRect r="58353" b="57426"/>
            <a:stretch/>
          </p:blipFill>
          <p:spPr>
            <a:xfrm>
              <a:off x="5255686" y="3384174"/>
              <a:ext cx="387775" cy="386017"/>
            </a:xfrm>
            <a:prstGeom prst="rect">
              <a:avLst/>
            </a:prstGeom>
          </p:spPr>
        </p:pic>
      </p:grpSp>
      <p:sp>
        <p:nvSpPr>
          <p:cNvPr id="27" name="Rectangle 26">
            <a:extLst>
              <a:ext uri="{FF2B5EF4-FFF2-40B4-BE49-F238E27FC236}">
                <a16:creationId xmlns:a16="http://schemas.microsoft.com/office/drawing/2014/main" id="{2799449B-EE49-4789-B290-1D5BBC69A19B}"/>
              </a:ext>
            </a:extLst>
          </p:cNvPr>
          <p:cNvSpPr/>
          <p:nvPr/>
        </p:nvSpPr>
        <p:spPr>
          <a:xfrm>
            <a:off x="4748254" y="1418213"/>
            <a:ext cx="248856" cy="66528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479E3DA4-0D6E-40AC-A2A4-0B0F3863532D}"/>
              </a:ext>
            </a:extLst>
          </p:cNvPr>
          <p:cNvSpPr/>
          <p:nvPr/>
        </p:nvSpPr>
        <p:spPr>
          <a:xfrm>
            <a:off x="3216927" y="1542772"/>
            <a:ext cx="248855" cy="41617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0" name="Group 19">
            <a:extLst>
              <a:ext uri="{FF2B5EF4-FFF2-40B4-BE49-F238E27FC236}">
                <a16:creationId xmlns:a16="http://schemas.microsoft.com/office/drawing/2014/main" id="{31BD49B7-F3CF-405C-A112-E82C2BCF4F80}"/>
              </a:ext>
            </a:extLst>
          </p:cNvPr>
          <p:cNvGrpSpPr/>
          <p:nvPr/>
        </p:nvGrpSpPr>
        <p:grpSpPr>
          <a:xfrm>
            <a:off x="5358760" y="3967182"/>
            <a:ext cx="2995397" cy="713857"/>
            <a:chOff x="5439354" y="3326423"/>
            <a:chExt cx="2995397" cy="713857"/>
          </a:xfrm>
        </p:grpSpPr>
        <p:pic>
          <p:nvPicPr>
            <p:cNvPr id="10" name="Picture 9" descr="Diagram, text&#10;&#10;Description automatically generated">
              <a:extLst>
                <a:ext uri="{FF2B5EF4-FFF2-40B4-BE49-F238E27FC236}">
                  <a16:creationId xmlns:a16="http://schemas.microsoft.com/office/drawing/2014/main" id="{35B6F9CC-0DBC-4E73-BADC-3EF841EAB78C}"/>
                </a:ext>
              </a:extLst>
            </p:cNvPr>
            <p:cNvPicPr>
              <a:picLocks noChangeAspect="1"/>
            </p:cNvPicPr>
            <p:nvPr/>
          </p:nvPicPr>
          <p:blipFill rotWithShape="1">
            <a:blip r:embed="rId5"/>
            <a:srcRect t="57732" r="68675" b="-1031"/>
            <a:stretch/>
          </p:blipFill>
          <p:spPr>
            <a:xfrm>
              <a:off x="5886297" y="3557143"/>
              <a:ext cx="381731" cy="307542"/>
            </a:xfrm>
            <a:prstGeom prst="rect">
              <a:avLst/>
            </a:prstGeom>
          </p:spPr>
        </p:pic>
        <p:pic>
          <p:nvPicPr>
            <p:cNvPr id="14" name="Picture 13">
              <a:extLst>
                <a:ext uri="{FF2B5EF4-FFF2-40B4-BE49-F238E27FC236}">
                  <a16:creationId xmlns:a16="http://schemas.microsoft.com/office/drawing/2014/main" id="{7B47C007-5054-4A53-AD83-7233C3776230}"/>
                </a:ext>
              </a:extLst>
            </p:cNvPr>
            <p:cNvPicPr>
              <a:picLocks noChangeAspect="1"/>
            </p:cNvPicPr>
            <p:nvPr/>
          </p:nvPicPr>
          <p:blipFill>
            <a:blip r:embed="rId3"/>
            <a:stretch>
              <a:fillRect/>
            </a:stretch>
          </p:blipFill>
          <p:spPr>
            <a:xfrm>
              <a:off x="6308127" y="3582838"/>
              <a:ext cx="1272134" cy="250758"/>
            </a:xfrm>
            <a:prstGeom prst="rect">
              <a:avLst/>
            </a:prstGeom>
          </p:spPr>
        </p:pic>
        <p:grpSp>
          <p:nvGrpSpPr>
            <p:cNvPr id="16" name="Group 15">
              <a:extLst>
                <a:ext uri="{FF2B5EF4-FFF2-40B4-BE49-F238E27FC236}">
                  <a16:creationId xmlns:a16="http://schemas.microsoft.com/office/drawing/2014/main" id="{2C4587F1-52C1-4FCC-95BC-52275F77A0CD}"/>
                </a:ext>
              </a:extLst>
            </p:cNvPr>
            <p:cNvGrpSpPr/>
            <p:nvPr/>
          </p:nvGrpSpPr>
          <p:grpSpPr>
            <a:xfrm>
              <a:off x="5439354" y="3326423"/>
              <a:ext cx="2995397" cy="713857"/>
              <a:chOff x="6150066" y="3048000"/>
              <a:chExt cx="2995397" cy="713857"/>
            </a:xfrm>
          </p:grpSpPr>
          <p:pic>
            <p:nvPicPr>
              <p:cNvPr id="5" name="Picture 9" descr="Diagram, text&#10;&#10;Description automatically generated">
                <a:extLst>
                  <a:ext uri="{FF2B5EF4-FFF2-40B4-BE49-F238E27FC236}">
                    <a16:creationId xmlns:a16="http://schemas.microsoft.com/office/drawing/2014/main" id="{3CC24F75-38B1-4662-B3F6-67E514AC477D}"/>
                  </a:ext>
                </a:extLst>
              </p:cNvPr>
              <p:cNvPicPr>
                <a:picLocks noChangeAspect="1"/>
              </p:cNvPicPr>
              <p:nvPr/>
            </p:nvPicPr>
            <p:blipFill rotWithShape="1">
              <a:blip r:embed="rId5"/>
              <a:srcRect l="76506" t="-504" r="6627"/>
              <a:stretch/>
            </p:blipFill>
            <p:spPr>
              <a:xfrm>
                <a:off x="6150066" y="3048000"/>
                <a:ext cx="205548" cy="713857"/>
              </a:xfrm>
              <a:prstGeom prst="rect">
                <a:avLst/>
              </a:prstGeom>
            </p:spPr>
          </p:pic>
          <p:sp>
            <p:nvSpPr>
              <p:cNvPr id="15" name="TextBox 14">
                <a:extLst>
                  <a:ext uri="{FF2B5EF4-FFF2-40B4-BE49-F238E27FC236}">
                    <a16:creationId xmlns:a16="http://schemas.microsoft.com/office/drawing/2014/main" id="{9CB766C6-5346-44DC-B329-CAE098C61BC7}"/>
                  </a:ext>
                </a:extLst>
              </p:cNvPr>
              <p:cNvSpPr txBox="1"/>
              <p:nvPr/>
            </p:nvSpPr>
            <p:spPr>
              <a:xfrm>
                <a:off x="6402264" y="326634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Source Sans Pro"/>
                    <a:ea typeface="ＭＳ Ｐゴシック"/>
                  </a:rPr>
                  <a:t>+</a:t>
                </a:r>
                <a:endParaRPr lang="en-US" dirty="0"/>
              </a:p>
            </p:txBody>
          </p:sp>
        </p:grpSp>
      </p:grpSp>
      <p:sp>
        <p:nvSpPr>
          <p:cNvPr id="23" name="TextBox 22">
            <a:extLst>
              <a:ext uri="{FF2B5EF4-FFF2-40B4-BE49-F238E27FC236}">
                <a16:creationId xmlns:a16="http://schemas.microsoft.com/office/drawing/2014/main" id="{9A34A1F2-BA1C-4CA4-80A9-942005DB2FB0}"/>
              </a:ext>
            </a:extLst>
          </p:cNvPr>
          <p:cNvSpPr txBox="1"/>
          <p:nvPr/>
        </p:nvSpPr>
        <p:spPr>
          <a:xfrm>
            <a:off x="2324832" y="4925890"/>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Source Sans Pro"/>
                <a:ea typeface="ＭＳ Ｐゴシック"/>
              </a:rPr>
              <a:t>Adapted from Raphan and Simoncelli, 2010</a:t>
            </a:r>
            <a:endParaRPr lang="en-US" sz="800" dirty="0"/>
          </a:p>
        </p:txBody>
      </p:sp>
      <p:sp>
        <p:nvSpPr>
          <p:cNvPr id="26" name="TextBox 25">
            <a:extLst>
              <a:ext uri="{FF2B5EF4-FFF2-40B4-BE49-F238E27FC236}">
                <a16:creationId xmlns:a16="http://schemas.microsoft.com/office/drawing/2014/main" id="{9FF19E6B-7C25-4C45-ACD6-E9D8E7DFF46E}"/>
              </a:ext>
            </a:extLst>
          </p:cNvPr>
          <p:cNvSpPr txBox="1"/>
          <p:nvPr/>
        </p:nvSpPr>
        <p:spPr>
          <a:xfrm>
            <a:off x="5273918" y="2628899"/>
            <a:ext cx="328539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smtClean="0">
                <a:latin typeface="Source Sans Pro"/>
                <a:ea typeface="ＭＳ Ｐゴシック"/>
              </a:rPr>
              <a:t>Tweedie’s formula</a:t>
            </a:r>
            <a:endParaRPr lang="en-US" b="1" dirty="0">
              <a:latin typeface="Source Sans Pro"/>
              <a:ea typeface="ＭＳ Ｐゴシック"/>
            </a:endParaRPr>
          </a:p>
          <a:p>
            <a:endParaRPr lang="en-US" dirty="0"/>
          </a:p>
          <a:p>
            <a:r>
              <a:rPr lang="en-US" dirty="0">
                <a:latin typeface="Source Sans Pro"/>
                <a:ea typeface="ＭＳ Ｐゴシック"/>
              </a:rPr>
              <a:t>Optimal denoising strategy is to follow the gradient (score):</a:t>
            </a:r>
            <a:endParaRPr lang="en-US" dirty="0"/>
          </a:p>
        </p:txBody>
      </p:sp>
    </p:spTree>
    <p:extLst>
      <p:ext uri="{BB962C8B-B14F-4D97-AF65-F5344CB8AC3E}">
        <p14:creationId xmlns:p14="http://schemas.microsoft.com/office/powerpoint/2010/main" val="1267608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6B86-5CEF-EE4E-9237-306C51452B16}"/>
              </a:ext>
            </a:extLst>
          </p:cNvPr>
          <p:cNvSpPr>
            <a:spLocks noGrp="1"/>
          </p:cNvSpPr>
          <p:nvPr>
            <p:ph type="title"/>
          </p:nvPr>
        </p:nvSpPr>
        <p:spPr/>
        <p:txBody>
          <a:bodyPr/>
          <a:lstStyle/>
          <a:p>
            <a:r>
              <a:rPr lang="en-US"/>
              <a:t>Tweedie’s formula and denoising score matching</a:t>
            </a:r>
          </a:p>
        </p:txBody>
      </p:sp>
      <p:sp>
        <p:nvSpPr>
          <p:cNvPr id="3" name="Content Placeholder 2">
            <a:extLst>
              <a:ext uri="{FF2B5EF4-FFF2-40B4-BE49-F238E27FC236}">
                <a16:creationId xmlns:a16="http://schemas.microsoft.com/office/drawing/2014/main" id="{4BC25B24-3383-D247-A5C3-3DA1B5389B14}"/>
              </a:ext>
            </a:extLst>
          </p:cNvPr>
          <p:cNvSpPr>
            <a:spLocks noGrp="1"/>
          </p:cNvSpPr>
          <p:nvPr>
            <p:ph sz="quarter" idx="10"/>
          </p:nvPr>
        </p:nvSpPr>
        <p:spPr/>
        <p:txBody>
          <a:bodyPr/>
          <a:lstStyle/>
          <a:p>
            <a:pPr>
              <a:buFont typeface="Arial" panose="020B0604020202020204" pitchFamily="34" charset="0"/>
              <a:buChar char="•"/>
            </a:pPr>
            <a:r>
              <a:rPr lang="en-US"/>
              <a:t>Denoising score matching is suitable for optimal denoising</a:t>
            </a:r>
          </a:p>
          <a:p>
            <a:pPr>
              <a:buFont typeface="Arial" panose="020B0604020202020204" pitchFamily="34" charset="0"/>
              <a:buChar char="•"/>
            </a:pPr>
            <a:r>
              <a:rPr lang="en-US"/>
              <a:t>Given							    , we can define the posterior 		     with Bayes’ rule</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Recall that </a:t>
            </a:r>
          </a:p>
          <a:p>
            <a:pPr>
              <a:buFont typeface="Arial" panose="020B0604020202020204" pitchFamily="34" charset="0"/>
              <a:buChar char="•"/>
            </a:pPr>
            <a:endParaRPr lang="en-US"/>
          </a:p>
          <a:p>
            <a:pPr>
              <a:buFont typeface="Arial" panose="020B0604020202020204" pitchFamily="34" charset="0"/>
              <a:buChar char="•"/>
            </a:pPr>
            <a:r>
              <a:rPr lang="en-US"/>
              <a:t>Tweedie’s formula:</a:t>
            </a:r>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DCEE1820-7B45-1342-BEB1-74E303378E26}"/>
              </a:ext>
            </a:extLst>
          </p:cNvPr>
          <p:cNvPicPr>
            <a:picLocks noChangeAspect="1"/>
          </p:cNvPicPr>
          <p:nvPr/>
        </p:nvPicPr>
        <p:blipFill>
          <a:blip r:embed="rId2"/>
          <a:stretch>
            <a:fillRect/>
          </a:stretch>
        </p:blipFill>
        <p:spPr>
          <a:xfrm>
            <a:off x="2002542" y="1286997"/>
            <a:ext cx="3260103" cy="266795"/>
          </a:xfrm>
          <a:prstGeom prst="rect">
            <a:avLst/>
          </a:prstGeom>
        </p:spPr>
      </p:pic>
      <p:pic>
        <p:nvPicPr>
          <p:cNvPr id="6" name="Picture 5">
            <a:extLst>
              <a:ext uri="{FF2B5EF4-FFF2-40B4-BE49-F238E27FC236}">
                <a16:creationId xmlns:a16="http://schemas.microsoft.com/office/drawing/2014/main" id="{31A35E7B-3E3B-A842-AC59-FD39812A90BA}"/>
              </a:ext>
            </a:extLst>
          </p:cNvPr>
          <p:cNvPicPr>
            <a:picLocks noChangeAspect="1"/>
          </p:cNvPicPr>
          <p:nvPr/>
        </p:nvPicPr>
        <p:blipFill>
          <a:blip r:embed="rId3"/>
          <a:stretch>
            <a:fillRect/>
          </a:stretch>
        </p:blipFill>
        <p:spPr>
          <a:xfrm>
            <a:off x="1311680" y="1578855"/>
            <a:ext cx="798224" cy="256820"/>
          </a:xfrm>
          <a:prstGeom prst="rect">
            <a:avLst/>
          </a:prstGeom>
        </p:spPr>
      </p:pic>
      <p:pic>
        <p:nvPicPr>
          <p:cNvPr id="7" name="Picture 6">
            <a:extLst>
              <a:ext uri="{FF2B5EF4-FFF2-40B4-BE49-F238E27FC236}">
                <a16:creationId xmlns:a16="http://schemas.microsoft.com/office/drawing/2014/main" id="{566A1929-B60C-8F4A-BDD5-E4E668EA3F90}"/>
              </a:ext>
            </a:extLst>
          </p:cNvPr>
          <p:cNvPicPr>
            <a:picLocks noChangeAspect="1"/>
          </p:cNvPicPr>
          <p:nvPr/>
        </p:nvPicPr>
        <p:blipFill>
          <a:blip r:embed="rId4"/>
          <a:stretch>
            <a:fillRect/>
          </a:stretch>
        </p:blipFill>
        <p:spPr>
          <a:xfrm>
            <a:off x="3725038" y="1969080"/>
            <a:ext cx="2172393" cy="235714"/>
          </a:xfrm>
          <a:prstGeom prst="rect">
            <a:avLst/>
          </a:prstGeom>
        </p:spPr>
      </p:pic>
      <p:pic>
        <p:nvPicPr>
          <p:cNvPr id="8" name="Picture 7">
            <a:extLst>
              <a:ext uri="{FF2B5EF4-FFF2-40B4-BE49-F238E27FC236}">
                <a16:creationId xmlns:a16="http://schemas.microsoft.com/office/drawing/2014/main" id="{E49333C2-B56D-B840-A99C-4F90D3167EEF}"/>
              </a:ext>
            </a:extLst>
          </p:cNvPr>
          <p:cNvPicPr>
            <a:picLocks noChangeAspect="1"/>
          </p:cNvPicPr>
          <p:nvPr/>
        </p:nvPicPr>
        <p:blipFill>
          <a:blip r:embed="rId5"/>
          <a:stretch>
            <a:fillRect/>
          </a:stretch>
        </p:blipFill>
        <p:spPr>
          <a:xfrm>
            <a:off x="3073591" y="3795902"/>
            <a:ext cx="3374730" cy="293454"/>
          </a:xfrm>
          <a:prstGeom prst="rect">
            <a:avLst/>
          </a:prstGeom>
        </p:spPr>
      </p:pic>
      <p:pic>
        <p:nvPicPr>
          <p:cNvPr id="9" name="Picture 8">
            <a:extLst>
              <a:ext uri="{FF2B5EF4-FFF2-40B4-BE49-F238E27FC236}">
                <a16:creationId xmlns:a16="http://schemas.microsoft.com/office/drawing/2014/main" id="{90F748F7-F32A-704F-8384-FF84DCFC1B33}"/>
              </a:ext>
            </a:extLst>
          </p:cNvPr>
          <p:cNvPicPr>
            <a:picLocks noChangeAspect="1"/>
          </p:cNvPicPr>
          <p:nvPr/>
        </p:nvPicPr>
        <p:blipFill>
          <a:blip r:embed="rId6"/>
          <a:stretch>
            <a:fillRect/>
          </a:stretch>
        </p:blipFill>
        <p:spPr>
          <a:xfrm>
            <a:off x="4331369" y="4172939"/>
            <a:ext cx="1524532" cy="293455"/>
          </a:xfrm>
          <a:prstGeom prst="rect">
            <a:avLst/>
          </a:prstGeom>
        </p:spPr>
      </p:pic>
      <p:pic>
        <p:nvPicPr>
          <p:cNvPr id="10" name="Picture 9">
            <a:extLst>
              <a:ext uri="{FF2B5EF4-FFF2-40B4-BE49-F238E27FC236}">
                <a16:creationId xmlns:a16="http://schemas.microsoft.com/office/drawing/2014/main" id="{ED05961A-54F6-1349-923C-570310255911}"/>
              </a:ext>
            </a:extLst>
          </p:cNvPr>
          <p:cNvPicPr>
            <a:picLocks noChangeAspect="1"/>
          </p:cNvPicPr>
          <p:nvPr/>
        </p:nvPicPr>
        <p:blipFill>
          <a:blip r:embed="rId7"/>
          <a:srcRect/>
          <a:stretch/>
        </p:blipFill>
        <p:spPr>
          <a:xfrm>
            <a:off x="3581604" y="2597683"/>
            <a:ext cx="2442205" cy="482411"/>
          </a:xfrm>
          <a:prstGeom prst="rect">
            <a:avLst/>
          </a:prstGeom>
        </p:spPr>
      </p:pic>
    </p:spTree>
    <p:extLst>
      <p:ext uri="{BB962C8B-B14F-4D97-AF65-F5344CB8AC3E}">
        <p14:creationId xmlns:p14="http://schemas.microsoft.com/office/powerpoint/2010/main" val="16860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49F3-9EB9-914C-A9DD-17A7387767A3}"/>
              </a:ext>
            </a:extLst>
          </p:cNvPr>
          <p:cNvSpPr>
            <a:spLocks noGrp="1"/>
          </p:cNvSpPr>
          <p:nvPr>
            <p:ph type="title"/>
          </p:nvPr>
        </p:nvSpPr>
        <p:spPr/>
        <p:txBody>
          <a:bodyPr/>
          <a:lstStyle/>
          <a:p>
            <a:r>
              <a:rPr lang="en-US"/>
              <a:t>Sliced score matching</a:t>
            </a:r>
          </a:p>
        </p:txBody>
      </p:sp>
      <p:sp>
        <p:nvSpPr>
          <p:cNvPr id="3" name="Content Placeholder 2">
            <a:extLst>
              <a:ext uri="{FF2B5EF4-FFF2-40B4-BE49-F238E27FC236}">
                <a16:creationId xmlns:a16="http://schemas.microsoft.com/office/drawing/2014/main" id="{02F7B5AD-2A7E-514F-84D2-95BB75FAEAA4}"/>
              </a:ext>
            </a:extLst>
          </p:cNvPr>
          <p:cNvSpPr>
            <a:spLocks noGrp="1"/>
          </p:cNvSpPr>
          <p:nvPr>
            <p:ph sz="quarter" idx="10"/>
          </p:nvPr>
        </p:nvSpPr>
        <p:spPr>
          <a:xfrm>
            <a:off x="955682" y="908685"/>
            <a:ext cx="7700963" cy="3759042"/>
          </a:xfrm>
        </p:spPr>
        <p:txBody>
          <a:bodyPr/>
          <a:lstStyle/>
          <a:p>
            <a:pPr>
              <a:buFont typeface="Arial" panose="020B0604020202020204" pitchFamily="34" charset="0"/>
              <a:buChar char="•"/>
            </a:pPr>
            <a:r>
              <a:rPr lang="en-US"/>
              <a:t>One dimensional problems should be easier.</a:t>
            </a:r>
          </a:p>
          <a:p>
            <a:pPr>
              <a:buFont typeface="Arial" panose="020B0604020202020204" pitchFamily="34" charset="0"/>
              <a:buChar char="•"/>
            </a:pPr>
            <a:r>
              <a:rPr lang="en-US"/>
              <a:t>Consider projections onto random directions.</a:t>
            </a:r>
          </a:p>
          <a:p>
            <a:pPr marL="0" indent="0"/>
            <a:endParaRPr lang="en-US"/>
          </a:p>
        </p:txBody>
      </p:sp>
      <p:grpSp>
        <p:nvGrpSpPr>
          <p:cNvPr id="5" name="Group 4">
            <a:extLst>
              <a:ext uri="{FF2B5EF4-FFF2-40B4-BE49-F238E27FC236}">
                <a16:creationId xmlns:a16="http://schemas.microsoft.com/office/drawing/2014/main" id="{EE6011F9-F648-4D49-B3B5-9CF007BDFAAF}"/>
              </a:ext>
            </a:extLst>
          </p:cNvPr>
          <p:cNvGrpSpPr/>
          <p:nvPr/>
        </p:nvGrpSpPr>
        <p:grpSpPr>
          <a:xfrm>
            <a:off x="2509864" y="1977386"/>
            <a:ext cx="1263464" cy="983032"/>
            <a:chOff x="904182" y="3721286"/>
            <a:chExt cx="1263464" cy="983032"/>
          </a:xfrm>
        </p:grpSpPr>
        <p:cxnSp>
          <p:nvCxnSpPr>
            <p:cNvPr id="7" name="Straight Arrow Connector 6">
              <a:extLst>
                <a:ext uri="{FF2B5EF4-FFF2-40B4-BE49-F238E27FC236}">
                  <a16:creationId xmlns:a16="http://schemas.microsoft.com/office/drawing/2014/main" id="{4DEF1AA0-7CFA-2A4D-AD7A-FAEC717E7A4E}"/>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AB67FA7-D80E-E74C-8CA3-69CB57D86C48}"/>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7B1CF80-079F-204F-BF38-FE85BECABDF4}"/>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8901384-BC0A-8D4C-AEEE-AC45018081EB}"/>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C725DD2-04CF-AC45-8396-3672F7755F92}"/>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2659020-4B06-1245-9F7F-1E5C92431A9C}"/>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06AF955-6E14-754A-88C4-E9CB2D60EF31}"/>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F472F4F-DC63-5241-B431-70A871E272E9}"/>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6B665EB-8412-5F4F-9C46-5A1B5FB5B12B}"/>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EE9AB0C-DB8B-FF49-9BD5-0E88431D6F9A}"/>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E317B5E-752F-0048-BFCD-E5CCFFCB6D32}"/>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161F53D-B6BF-444C-A08A-16E61AF681F4}"/>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22E46DC8-6FC9-564E-B0B8-47C706AE08AA}"/>
              </a:ext>
            </a:extLst>
          </p:cNvPr>
          <p:cNvGrpSpPr/>
          <p:nvPr/>
        </p:nvGrpSpPr>
        <p:grpSpPr>
          <a:xfrm>
            <a:off x="2541014" y="3361922"/>
            <a:ext cx="1147715" cy="1074556"/>
            <a:chOff x="2788633" y="3733341"/>
            <a:chExt cx="1263464" cy="872854"/>
          </a:xfrm>
        </p:grpSpPr>
        <p:cxnSp>
          <p:nvCxnSpPr>
            <p:cNvPr id="22" name="Straight Arrow Connector 21">
              <a:extLst>
                <a:ext uri="{FF2B5EF4-FFF2-40B4-BE49-F238E27FC236}">
                  <a16:creationId xmlns:a16="http://schemas.microsoft.com/office/drawing/2014/main" id="{83AC2799-DAEC-9944-A006-9A4202158951}"/>
                </a:ext>
              </a:extLst>
            </p:cNvPr>
            <p:cNvCxnSpPr>
              <a:cxnSpLocks/>
            </p:cNvCxnSpPr>
            <p:nvPr/>
          </p:nvCxnSpPr>
          <p:spPr>
            <a:xfrm flipV="1">
              <a:off x="3172338" y="3834312"/>
              <a:ext cx="341291" cy="72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CF3BCFB-5A40-0E46-A2F7-52BD78C65694}"/>
                </a:ext>
              </a:extLst>
            </p:cNvPr>
            <p:cNvCxnSpPr>
              <a:cxnSpLocks/>
            </p:cNvCxnSpPr>
            <p:nvPr/>
          </p:nvCxnSpPr>
          <p:spPr>
            <a:xfrm flipV="1">
              <a:off x="3254729" y="3907206"/>
              <a:ext cx="387152" cy="196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8694490-F1BC-1946-91E4-6B331CC65885}"/>
                </a:ext>
              </a:extLst>
            </p:cNvPr>
            <p:cNvCxnSpPr>
              <a:cxnSpLocks/>
            </p:cNvCxnSpPr>
            <p:nvPr/>
          </p:nvCxnSpPr>
          <p:spPr>
            <a:xfrm>
              <a:off x="3302737" y="4157216"/>
              <a:ext cx="287576" cy="20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04AE9DC-FDCE-0D4D-9F2E-B4C0E3E1E786}"/>
                </a:ext>
              </a:extLst>
            </p:cNvPr>
            <p:cNvCxnSpPr>
              <a:cxnSpLocks/>
            </p:cNvCxnSpPr>
            <p:nvPr/>
          </p:nvCxnSpPr>
          <p:spPr>
            <a:xfrm flipV="1">
              <a:off x="3290931" y="4249022"/>
              <a:ext cx="329486" cy="52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EBB06B6-BF31-434E-9DBE-69D13A4E07D5}"/>
                </a:ext>
              </a:extLst>
            </p:cNvPr>
            <p:cNvCxnSpPr>
              <a:cxnSpLocks/>
            </p:cNvCxnSpPr>
            <p:nvPr/>
          </p:nvCxnSpPr>
          <p:spPr>
            <a:xfrm flipV="1">
              <a:off x="3513629" y="3733341"/>
              <a:ext cx="261572" cy="18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1292114-4B52-1443-8278-8E282E4FEC17}"/>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4A87886-D97B-8449-8155-6664D873C533}"/>
                </a:ext>
              </a:extLst>
            </p:cNvPr>
            <p:cNvCxnSpPr>
              <a:cxnSpLocks/>
            </p:cNvCxnSpPr>
            <p:nvPr/>
          </p:nvCxnSpPr>
          <p:spPr>
            <a:xfrm flipV="1">
              <a:off x="2788633" y="3925214"/>
              <a:ext cx="262005" cy="92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5C31386-2EF9-AC45-87CB-93D7CB2DC230}"/>
                </a:ext>
              </a:extLst>
            </p:cNvPr>
            <p:cNvCxnSpPr>
              <a:cxnSpLocks/>
            </p:cNvCxnSpPr>
            <p:nvPr/>
          </p:nvCxnSpPr>
          <p:spPr>
            <a:xfrm flipV="1">
              <a:off x="2876124" y="4192070"/>
              <a:ext cx="195721" cy="36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8016E23-DE40-0945-8E12-506E6EF3A29E}"/>
                </a:ext>
              </a:extLst>
            </p:cNvPr>
            <p:cNvCxnSpPr>
              <a:cxnSpLocks/>
            </p:cNvCxnSpPr>
            <p:nvPr/>
          </p:nvCxnSpPr>
          <p:spPr>
            <a:xfrm flipV="1">
              <a:off x="3673521" y="3820273"/>
              <a:ext cx="162736" cy="84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BC3BCE2-5CA5-2142-97F7-101AFDE236B0}"/>
                </a:ext>
              </a:extLst>
            </p:cNvPr>
            <p:cNvCxnSpPr>
              <a:cxnSpLocks/>
            </p:cNvCxnSpPr>
            <p:nvPr/>
          </p:nvCxnSpPr>
          <p:spPr>
            <a:xfrm flipV="1">
              <a:off x="2948288" y="4395619"/>
              <a:ext cx="306441" cy="210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183F62E-5D7D-5D43-9F1B-A61EDF0B744D}"/>
                </a:ext>
              </a:extLst>
            </p:cNvPr>
            <p:cNvCxnSpPr>
              <a:cxnSpLocks/>
            </p:cNvCxnSpPr>
            <p:nvPr/>
          </p:nvCxnSpPr>
          <p:spPr>
            <a:xfrm flipV="1">
              <a:off x="3775201" y="401820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9D57D87-F688-DD4D-A77A-7ABB7E01A0C5}"/>
                </a:ext>
              </a:extLst>
            </p:cNvPr>
            <p:cNvCxnSpPr>
              <a:cxnSpLocks/>
            </p:cNvCxnSpPr>
            <p:nvPr/>
          </p:nvCxnSpPr>
          <p:spPr>
            <a:xfrm flipV="1">
              <a:off x="3714315" y="4249022"/>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35" name="Straight Connector 34">
            <a:extLst>
              <a:ext uri="{FF2B5EF4-FFF2-40B4-BE49-F238E27FC236}">
                <a16:creationId xmlns:a16="http://schemas.microsoft.com/office/drawing/2014/main" id="{8122320B-8123-A24F-98DE-BD0783C0752A}"/>
              </a:ext>
            </a:extLst>
          </p:cNvPr>
          <p:cNvCxnSpPr>
            <a:cxnSpLocks/>
          </p:cNvCxnSpPr>
          <p:nvPr/>
        </p:nvCxnSpPr>
        <p:spPr>
          <a:xfrm flipH="1">
            <a:off x="4417271" y="2503878"/>
            <a:ext cx="1647828" cy="34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9" name="proj_data_1">
            <a:extLst>
              <a:ext uri="{FF2B5EF4-FFF2-40B4-BE49-F238E27FC236}">
                <a16:creationId xmlns:a16="http://schemas.microsoft.com/office/drawing/2014/main" id="{1ABD026B-6690-8B49-9F59-45ABC51B6A53}"/>
              </a:ext>
            </a:extLst>
          </p:cNvPr>
          <p:cNvGrpSpPr/>
          <p:nvPr/>
        </p:nvGrpSpPr>
        <p:grpSpPr>
          <a:xfrm>
            <a:off x="4631800" y="2056324"/>
            <a:ext cx="1263464" cy="869887"/>
            <a:chOff x="904182" y="3849512"/>
            <a:chExt cx="1263464" cy="869887"/>
          </a:xfrm>
        </p:grpSpPr>
        <p:cxnSp>
          <p:nvCxnSpPr>
            <p:cNvPr id="40" name="Straight Arrow Connector 39">
              <a:extLst>
                <a:ext uri="{FF2B5EF4-FFF2-40B4-BE49-F238E27FC236}">
                  <a16:creationId xmlns:a16="http://schemas.microsoft.com/office/drawing/2014/main" id="{DCA6977B-ECEA-BE45-BD6A-7A3404D8EB5F}"/>
                </a:ext>
              </a:extLst>
            </p:cNvPr>
            <p:cNvCxnSpPr>
              <a:cxnSpLocks/>
            </p:cNvCxnSpPr>
            <p:nvPr/>
          </p:nvCxnSpPr>
          <p:spPr>
            <a:xfrm flipV="1">
              <a:off x="1287887" y="4005330"/>
              <a:ext cx="26996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1D87101-0A15-F04B-A12A-F0003FE82919}"/>
                </a:ext>
              </a:extLst>
            </p:cNvPr>
            <p:cNvCxnSpPr>
              <a:cxnSpLocks/>
            </p:cNvCxnSpPr>
            <p:nvPr/>
          </p:nvCxnSpPr>
          <p:spPr>
            <a:xfrm>
              <a:off x="1418286" y="4087914"/>
              <a:ext cx="3176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6949860-551D-7E45-B65C-7791DB223762}"/>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F0A0E8B9-7DFF-DA44-B430-DDD365C36C2C}"/>
                </a:ext>
              </a:extLst>
            </p:cNvPr>
            <p:cNvCxnSpPr>
              <a:cxnSpLocks/>
            </p:cNvCxnSpPr>
            <p:nvPr/>
          </p:nvCxnSpPr>
          <p:spPr>
            <a:xfrm>
              <a:off x="1413169" y="4382177"/>
              <a:ext cx="322797" cy="6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1E9E621-CF92-AE48-8796-7B7BC2C077F0}"/>
                </a:ext>
              </a:extLst>
            </p:cNvPr>
            <p:cNvCxnSpPr>
              <a:cxnSpLocks/>
            </p:cNvCxnSpPr>
            <p:nvPr/>
          </p:nvCxnSpPr>
          <p:spPr>
            <a:xfrm>
              <a:off x="1629178" y="3849512"/>
              <a:ext cx="261572" cy="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36668B32-D689-0649-A218-9E0AE99AD023}"/>
                </a:ext>
              </a:extLst>
            </p:cNvPr>
            <p:cNvCxnSpPr>
              <a:cxnSpLocks/>
            </p:cNvCxnSpPr>
            <p:nvPr/>
          </p:nvCxnSpPr>
          <p:spPr>
            <a:xfrm flipV="1">
              <a:off x="999154" y="4457620"/>
              <a:ext cx="334892"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EA9C490-B212-6F47-98F6-C77B667BE0D8}"/>
                </a:ext>
              </a:extLst>
            </p:cNvPr>
            <p:cNvCxnSpPr>
              <a:cxnSpLocks/>
            </p:cNvCxnSpPr>
            <p:nvPr/>
          </p:nvCxnSpPr>
          <p:spPr>
            <a:xfrm flipV="1">
              <a:off x="904182" y="4114614"/>
              <a:ext cx="295996" cy="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1705FAD-1E43-CB47-8141-5865A7DA835A}"/>
                </a:ext>
              </a:extLst>
            </p:cNvPr>
            <p:cNvCxnSpPr>
              <a:cxnSpLocks/>
            </p:cNvCxnSpPr>
            <p:nvPr/>
          </p:nvCxnSpPr>
          <p:spPr>
            <a:xfrm flipV="1">
              <a:off x="991673" y="4326373"/>
              <a:ext cx="29044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10DE292-2DB4-E04B-B76E-D325DD57FF49}"/>
                </a:ext>
              </a:extLst>
            </p:cNvPr>
            <p:cNvCxnSpPr>
              <a:cxnSpLocks/>
            </p:cNvCxnSpPr>
            <p:nvPr/>
          </p:nvCxnSpPr>
          <p:spPr>
            <a:xfrm>
              <a:off x="1789070" y="4003117"/>
              <a:ext cx="378576" cy="22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81F7F40-17E0-E04D-B2CE-3EC7087A27CA}"/>
                </a:ext>
              </a:extLst>
            </p:cNvPr>
            <p:cNvCxnSpPr>
              <a:cxnSpLocks/>
            </p:cNvCxnSpPr>
            <p:nvPr/>
          </p:nvCxnSpPr>
          <p:spPr>
            <a:xfrm>
              <a:off x="1046412" y="4705530"/>
              <a:ext cx="460729" cy="138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2B38211D-9D50-F948-AFFB-7A7C9B60F831}"/>
                </a:ext>
              </a:extLst>
            </p:cNvPr>
            <p:cNvCxnSpPr>
              <a:cxnSpLocks/>
            </p:cNvCxnSpPr>
            <p:nvPr/>
          </p:nvCxnSpPr>
          <p:spPr>
            <a:xfrm flipV="1">
              <a:off x="1890750" y="4290194"/>
              <a:ext cx="27689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7209011-10F5-8940-AA6F-DBBDA67A432F}"/>
                </a:ext>
              </a:extLst>
            </p:cNvPr>
            <p:cNvCxnSpPr>
              <a:cxnSpLocks/>
            </p:cNvCxnSpPr>
            <p:nvPr/>
          </p:nvCxnSpPr>
          <p:spPr>
            <a:xfrm flipV="1">
              <a:off x="1829864" y="4561248"/>
              <a:ext cx="271397" cy="6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38" name="Straight Connector 37">
            <a:extLst>
              <a:ext uri="{FF2B5EF4-FFF2-40B4-BE49-F238E27FC236}">
                <a16:creationId xmlns:a16="http://schemas.microsoft.com/office/drawing/2014/main" id="{2F109429-CEE5-2846-9E3C-D12D9A3F6372}"/>
              </a:ext>
            </a:extLst>
          </p:cNvPr>
          <p:cNvCxnSpPr>
            <a:cxnSpLocks/>
          </p:cNvCxnSpPr>
          <p:nvPr/>
        </p:nvCxnSpPr>
        <p:spPr>
          <a:xfrm flipH="1">
            <a:off x="4403918" y="3801577"/>
            <a:ext cx="1555018" cy="139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3" name="proj_model_1">
            <a:extLst>
              <a:ext uri="{FF2B5EF4-FFF2-40B4-BE49-F238E27FC236}">
                <a16:creationId xmlns:a16="http://schemas.microsoft.com/office/drawing/2014/main" id="{A6B420A2-0A4B-6647-B6D7-5694CB21CE3E}"/>
              </a:ext>
            </a:extLst>
          </p:cNvPr>
          <p:cNvGrpSpPr/>
          <p:nvPr/>
        </p:nvGrpSpPr>
        <p:grpSpPr>
          <a:xfrm>
            <a:off x="4681006" y="3453075"/>
            <a:ext cx="1186490" cy="1052338"/>
            <a:chOff x="2788633" y="3751389"/>
            <a:chExt cx="1306149" cy="854807"/>
          </a:xfrm>
        </p:grpSpPr>
        <p:cxnSp>
          <p:nvCxnSpPr>
            <p:cNvPr id="64" name="Straight Arrow Connector 63">
              <a:extLst>
                <a:ext uri="{FF2B5EF4-FFF2-40B4-BE49-F238E27FC236}">
                  <a16:creationId xmlns:a16="http://schemas.microsoft.com/office/drawing/2014/main" id="{0ED5654E-D61E-C743-A010-5006280F4773}"/>
                </a:ext>
              </a:extLst>
            </p:cNvPr>
            <p:cNvCxnSpPr>
              <a:cxnSpLocks/>
            </p:cNvCxnSpPr>
            <p:nvPr/>
          </p:nvCxnSpPr>
          <p:spPr>
            <a:xfrm flipV="1">
              <a:off x="3172338" y="3907206"/>
              <a:ext cx="356452"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3D96B811-7B60-194B-9C0D-F5341CB6C37C}"/>
                </a:ext>
              </a:extLst>
            </p:cNvPr>
            <p:cNvCxnSpPr>
              <a:cxnSpLocks/>
            </p:cNvCxnSpPr>
            <p:nvPr/>
          </p:nvCxnSpPr>
          <p:spPr>
            <a:xfrm flipV="1">
              <a:off x="3254729" y="4103607"/>
              <a:ext cx="389685" cy="2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8243C1B1-667A-1A40-8360-C8713EE36932}"/>
                </a:ext>
              </a:extLst>
            </p:cNvPr>
            <p:cNvCxnSpPr>
              <a:cxnSpLocks/>
            </p:cNvCxnSpPr>
            <p:nvPr/>
          </p:nvCxnSpPr>
          <p:spPr>
            <a:xfrm>
              <a:off x="3290931" y="4169769"/>
              <a:ext cx="299383" cy="7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32535624-D192-054A-80C1-5D5FC3E66B57}"/>
                </a:ext>
              </a:extLst>
            </p:cNvPr>
            <p:cNvCxnSpPr>
              <a:cxnSpLocks/>
            </p:cNvCxnSpPr>
            <p:nvPr/>
          </p:nvCxnSpPr>
          <p:spPr>
            <a:xfrm flipV="1">
              <a:off x="3290931" y="4301428"/>
              <a:ext cx="29938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03849DA5-F737-8F48-AD25-84AB098AF08E}"/>
                </a:ext>
              </a:extLst>
            </p:cNvPr>
            <p:cNvCxnSpPr>
              <a:cxnSpLocks/>
            </p:cNvCxnSpPr>
            <p:nvPr/>
          </p:nvCxnSpPr>
          <p:spPr>
            <a:xfrm>
              <a:off x="3513629" y="3751389"/>
              <a:ext cx="261572" cy="78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55D9652-4416-F440-8AD3-F1DE716BDA1C}"/>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46FED145-6B86-7C41-9D6D-67B382471778}"/>
                </a:ext>
              </a:extLst>
            </p:cNvPr>
            <p:cNvCxnSpPr>
              <a:cxnSpLocks/>
            </p:cNvCxnSpPr>
            <p:nvPr/>
          </p:nvCxnSpPr>
          <p:spPr>
            <a:xfrm flipV="1">
              <a:off x="2788633" y="4017386"/>
              <a:ext cx="26843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7399449E-445E-DD46-B020-A823CB4ACF6D}"/>
                </a:ext>
              </a:extLst>
            </p:cNvPr>
            <p:cNvCxnSpPr>
              <a:cxnSpLocks/>
            </p:cNvCxnSpPr>
            <p:nvPr/>
          </p:nvCxnSpPr>
          <p:spPr>
            <a:xfrm>
              <a:off x="2876124" y="4228251"/>
              <a:ext cx="197726" cy="70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AD9746BB-A244-CA44-A5E7-F8E1A501D926}"/>
                </a:ext>
              </a:extLst>
            </p:cNvPr>
            <p:cNvCxnSpPr>
              <a:cxnSpLocks/>
            </p:cNvCxnSpPr>
            <p:nvPr/>
          </p:nvCxnSpPr>
          <p:spPr>
            <a:xfrm flipV="1">
              <a:off x="3673521" y="3904993"/>
              <a:ext cx="16273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6B01D735-4E56-F647-9D42-5DDDF1A66526}"/>
                </a:ext>
              </a:extLst>
            </p:cNvPr>
            <p:cNvCxnSpPr>
              <a:cxnSpLocks/>
            </p:cNvCxnSpPr>
            <p:nvPr/>
          </p:nvCxnSpPr>
          <p:spPr>
            <a:xfrm flipV="1">
              <a:off x="2948288" y="4606195"/>
              <a:ext cx="32564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03181F6-72AA-C14E-9977-023CE25A0471}"/>
                </a:ext>
              </a:extLst>
            </p:cNvPr>
            <p:cNvCxnSpPr>
              <a:cxnSpLocks/>
            </p:cNvCxnSpPr>
            <p:nvPr/>
          </p:nvCxnSpPr>
          <p:spPr>
            <a:xfrm flipV="1">
              <a:off x="3775201" y="4174878"/>
              <a:ext cx="319581" cy="17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2E80A117-3A06-2346-9647-6C1330C7AEF1}"/>
                </a:ext>
              </a:extLst>
            </p:cNvPr>
            <p:cNvCxnSpPr>
              <a:cxnSpLocks/>
            </p:cNvCxnSpPr>
            <p:nvPr/>
          </p:nvCxnSpPr>
          <p:spPr>
            <a:xfrm flipV="1">
              <a:off x="3714315" y="4469969"/>
              <a:ext cx="29416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94" name="proj_data_2">
            <a:extLst>
              <a:ext uri="{FF2B5EF4-FFF2-40B4-BE49-F238E27FC236}">
                <a16:creationId xmlns:a16="http://schemas.microsoft.com/office/drawing/2014/main" id="{E1FF067D-4C1F-624D-BFCE-CC816B315F2B}"/>
              </a:ext>
            </a:extLst>
          </p:cNvPr>
          <p:cNvGrpSpPr/>
          <p:nvPr/>
        </p:nvGrpSpPr>
        <p:grpSpPr>
          <a:xfrm>
            <a:off x="6919883" y="1916870"/>
            <a:ext cx="1108363" cy="1034008"/>
            <a:chOff x="904182" y="3670311"/>
            <a:chExt cx="1108363" cy="1034008"/>
          </a:xfrm>
        </p:grpSpPr>
        <p:cxnSp>
          <p:nvCxnSpPr>
            <p:cNvPr id="95" name="Straight Arrow Connector 94">
              <a:extLst>
                <a:ext uri="{FF2B5EF4-FFF2-40B4-BE49-F238E27FC236}">
                  <a16:creationId xmlns:a16="http://schemas.microsoft.com/office/drawing/2014/main" id="{E1135283-B22D-1741-BC28-0A9A22EED6AB}"/>
                </a:ext>
              </a:extLst>
            </p:cNvPr>
            <p:cNvCxnSpPr>
              <a:cxnSpLocks/>
            </p:cNvCxnSpPr>
            <p:nvPr/>
          </p:nvCxnSpPr>
          <p:spPr>
            <a:xfrm flipV="1">
              <a:off x="1287887" y="3785398"/>
              <a:ext cx="133619" cy="219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1850B2DC-9F11-EF41-992E-20BDFB402B51}"/>
                </a:ext>
              </a:extLst>
            </p:cNvPr>
            <p:cNvCxnSpPr>
              <a:cxnSpLocks/>
            </p:cNvCxnSpPr>
            <p:nvPr/>
          </p:nvCxnSpPr>
          <p:spPr>
            <a:xfrm flipV="1">
              <a:off x="1418286" y="3903795"/>
              <a:ext cx="117852" cy="1841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06D3C34D-AC64-E249-9AFC-F34A342ED5ED}"/>
                </a:ext>
              </a:extLst>
            </p:cNvPr>
            <p:cNvCxnSpPr>
              <a:cxnSpLocks/>
            </p:cNvCxnSpPr>
            <p:nvPr/>
          </p:nvCxnSpPr>
          <p:spPr>
            <a:xfrm flipV="1">
              <a:off x="1418286" y="4060700"/>
              <a:ext cx="117852" cy="194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9A5F1F0B-6E44-1C41-9C25-6F33072FCD6A}"/>
                </a:ext>
              </a:extLst>
            </p:cNvPr>
            <p:cNvCxnSpPr>
              <a:cxnSpLocks/>
            </p:cNvCxnSpPr>
            <p:nvPr/>
          </p:nvCxnSpPr>
          <p:spPr>
            <a:xfrm flipV="1">
              <a:off x="1406480" y="4332706"/>
              <a:ext cx="51121" cy="668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D54C8BC4-DDA4-E44E-82F7-42B652702073}"/>
                </a:ext>
              </a:extLst>
            </p:cNvPr>
            <p:cNvCxnSpPr>
              <a:cxnSpLocks/>
            </p:cNvCxnSpPr>
            <p:nvPr/>
          </p:nvCxnSpPr>
          <p:spPr>
            <a:xfrm flipV="1">
              <a:off x="1629178" y="3670311"/>
              <a:ext cx="89653" cy="1792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8516038E-5DE9-0F49-B58C-40049BB1B039}"/>
                </a:ext>
              </a:extLst>
            </p:cNvPr>
            <p:cNvCxnSpPr>
              <a:cxnSpLocks/>
            </p:cNvCxnSpPr>
            <p:nvPr/>
          </p:nvCxnSpPr>
          <p:spPr>
            <a:xfrm flipV="1">
              <a:off x="999154" y="4276149"/>
              <a:ext cx="136470" cy="1938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DE0FABF4-C387-A94C-B4D5-28A36A91E217}"/>
                </a:ext>
              </a:extLst>
            </p:cNvPr>
            <p:cNvCxnSpPr>
              <a:cxnSpLocks/>
            </p:cNvCxnSpPr>
            <p:nvPr/>
          </p:nvCxnSpPr>
          <p:spPr>
            <a:xfrm flipV="1">
              <a:off x="904182" y="3957612"/>
              <a:ext cx="111307" cy="1578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CBF1C32A-B15E-5F40-BE10-0349FADA90C1}"/>
                </a:ext>
              </a:extLst>
            </p:cNvPr>
            <p:cNvCxnSpPr>
              <a:cxnSpLocks/>
            </p:cNvCxnSpPr>
            <p:nvPr/>
          </p:nvCxnSpPr>
          <p:spPr>
            <a:xfrm flipV="1">
              <a:off x="991673" y="4083377"/>
              <a:ext cx="191001" cy="242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A124B373-4A79-DC4D-905A-8FD2E9F5AA7D}"/>
                </a:ext>
              </a:extLst>
            </p:cNvPr>
            <p:cNvCxnSpPr>
              <a:cxnSpLocks/>
            </p:cNvCxnSpPr>
            <p:nvPr/>
          </p:nvCxnSpPr>
          <p:spPr>
            <a:xfrm flipV="1">
              <a:off x="1789070" y="3874421"/>
              <a:ext cx="78550" cy="1286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BFBD9C15-C4D0-4749-A25A-B62F78C550D3}"/>
                </a:ext>
              </a:extLst>
            </p:cNvPr>
            <p:cNvCxnSpPr>
              <a:cxnSpLocks/>
            </p:cNvCxnSpPr>
            <p:nvPr/>
          </p:nvCxnSpPr>
          <p:spPr>
            <a:xfrm flipV="1">
              <a:off x="1063837" y="4499236"/>
              <a:ext cx="114922" cy="2050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5C40E97E-9BFB-444D-82BD-5EF088B369A6}"/>
                </a:ext>
              </a:extLst>
            </p:cNvPr>
            <p:cNvCxnSpPr>
              <a:cxnSpLocks/>
            </p:cNvCxnSpPr>
            <p:nvPr/>
          </p:nvCxnSpPr>
          <p:spPr>
            <a:xfrm flipV="1">
              <a:off x="1890750" y="4103839"/>
              <a:ext cx="121795" cy="1863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6A33371E-5830-634C-B594-0AF3653FC4EA}"/>
                </a:ext>
              </a:extLst>
            </p:cNvPr>
            <p:cNvCxnSpPr>
              <a:cxnSpLocks/>
            </p:cNvCxnSpPr>
            <p:nvPr/>
          </p:nvCxnSpPr>
          <p:spPr>
            <a:xfrm flipV="1">
              <a:off x="1829864" y="4335914"/>
              <a:ext cx="121783" cy="232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07" name="proj_model_2">
            <a:extLst>
              <a:ext uri="{FF2B5EF4-FFF2-40B4-BE49-F238E27FC236}">
                <a16:creationId xmlns:a16="http://schemas.microsoft.com/office/drawing/2014/main" id="{09493F5C-B62B-A24F-9589-B8E6B00A114B}"/>
              </a:ext>
            </a:extLst>
          </p:cNvPr>
          <p:cNvGrpSpPr/>
          <p:nvPr/>
        </p:nvGrpSpPr>
        <p:grpSpPr>
          <a:xfrm>
            <a:off x="7006296" y="3336701"/>
            <a:ext cx="1029117" cy="1182088"/>
            <a:chOff x="2788633" y="3645994"/>
            <a:chExt cx="1132905" cy="960201"/>
          </a:xfrm>
        </p:grpSpPr>
        <p:cxnSp>
          <p:nvCxnSpPr>
            <p:cNvPr id="108" name="Straight Arrow Connector 107">
              <a:extLst>
                <a:ext uri="{FF2B5EF4-FFF2-40B4-BE49-F238E27FC236}">
                  <a16:creationId xmlns:a16="http://schemas.microsoft.com/office/drawing/2014/main" id="{F0DDECA1-4969-D948-A066-D2408507CAEE}"/>
                </a:ext>
              </a:extLst>
            </p:cNvPr>
            <p:cNvCxnSpPr>
              <a:cxnSpLocks/>
            </p:cNvCxnSpPr>
            <p:nvPr/>
          </p:nvCxnSpPr>
          <p:spPr>
            <a:xfrm flipV="1">
              <a:off x="3172338" y="3754318"/>
              <a:ext cx="136386" cy="1528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12E5EFB5-C61E-E54F-8596-D2E456B91C05}"/>
                </a:ext>
              </a:extLst>
            </p:cNvPr>
            <p:cNvCxnSpPr>
              <a:cxnSpLocks/>
            </p:cNvCxnSpPr>
            <p:nvPr/>
          </p:nvCxnSpPr>
          <p:spPr>
            <a:xfrm flipV="1">
              <a:off x="3254729" y="3852112"/>
              <a:ext cx="224624" cy="2517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33BFB7AD-FA9E-2043-8336-0B125B7BD8D2}"/>
                </a:ext>
              </a:extLst>
            </p:cNvPr>
            <p:cNvCxnSpPr>
              <a:cxnSpLocks/>
            </p:cNvCxnSpPr>
            <p:nvPr/>
          </p:nvCxnSpPr>
          <p:spPr>
            <a:xfrm flipV="1">
              <a:off x="3302737" y="4086200"/>
              <a:ext cx="49734" cy="710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B2103535-7B4B-D241-86DD-F99D1A935454}"/>
                </a:ext>
              </a:extLst>
            </p:cNvPr>
            <p:cNvCxnSpPr>
              <a:cxnSpLocks/>
            </p:cNvCxnSpPr>
            <p:nvPr/>
          </p:nvCxnSpPr>
          <p:spPr>
            <a:xfrm flipV="1">
              <a:off x="3290931" y="4172609"/>
              <a:ext cx="98264" cy="128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801E4838-CF3F-564F-A5DB-C0847FF25E49}"/>
                </a:ext>
              </a:extLst>
            </p:cNvPr>
            <p:cNvCxnSpPr>
              <a:cxnSpLocks/>
            </p:cNvCxnSpPr>
            <p:nvPr/>
          </p:nvCxnSpPr>
          <p:spPr>
            <a:xfrm flipV="1">
              <a:off x="3513628" y="3645994"/>
              <a:ext cx="76684" cy="105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AD57471E-7F3E-6648-B26C-BB60FBAE1BB6}"/>
                </a:ext>
              </a:extLst>
            </p:cNvPr>
            <p:cNvCxnSpPr>
              <a:cxnSpLocks/>
            </p:cNvCxnSpPr>
            <p:nvPr/>
          </p:nvCxnSpPr>
          <p:spPr>
            <a:xfrm flipV="1">
              <a:off x="2883605" y="4298812"/>
              <a:ext cx="58626" cy="730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CB6C4FF2-3692-CC40-B802-0CE391E843D8}"/>
                </a:ext>
              </a:extLst>
            </p:cNvPr>
            <p:cNvCxnSpPr>
              <a:cxnSpLocks/>
            </p:cNvCxnSpPr>
            <p:nvPr/>
          </p:nvCxnSpPr>
          <p:spPr>
            <a:xfrm flipV="1">
              <a:off x="2788633" y="3885068"/>
              <a:ext cx="116937" cy="1323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EF9662E4-4699-3044-8B09-06A74A91216A}"/>
                </a:ext>
              </a:extLst>
            </p:cNvPr>
            <p:cNvCxnSpPr>
              <a:cxnSpLocks/>
            </p:cNvCxnSpPr>
            <p:nvPr/>
          </p:nvCxnSpPr>
          <p:spPr>
            <a:xfrm flipV="1">
              <a:off x="2876124" y="4118410"/>
              <a:ext cx="98948" cy="1098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A77937F3-86FE-D947-92DF-1A2E92C49BF5}"/>
                </a:ext>
              </a:extLst>
            </p:cNvPr>
            <p:cNvCxnSpPr>
              <a:cxnSpLocks/>
            </p:cNvCxnSpPr>
            <p:nvPr/>
          </p:nvCxnSpPr>
          <p:spPr>
            <a:xfrm flipV="1">
              <a:off x="3673521" y="3803901"/>
              <a:ext cx="80587" cy="1010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420CBB21-C503-044A-AA34-4359EA1FC7CE}"/>
                </a:ext>
              </a:extLst>
            </p:cNvPr>
            <p:cNvCxnSpPr>
              <a:cxnSpLocks/>
            </p:cNvCxnSpPr>
            <p:nvPr/>
          </p:nvCxnSpPr>
          <p:spPr>
            <a:xfrm flipV="1">
              <a:off x="2948288" y="4383520"/>
              <a:ext cx="209667" cy="222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B9AA6FDA-E63D-134D-ACBB-ACEC61D3739D}"/>
                </a:ext>
              </a:extLst>
            </p:cNvPr>
            <p:cNvCxnSpPr>
              <a:cxnSpLocks/>
            </p:cNvCxnSpPr>
            <p:nvPr/>
          </p:nvCxnSpPr>
          <p:spPr>
            <a:xfrm flipV="1">
              <a:off x="3775201" y="4005536"/>
              <a:ext cx="146337" cy="1865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EC329A92-44CC-F84D-8E17-435B04C5002C}"/>
                </a:ext>
              </a:extLst>
            </p:cNvPr>
            <p:cNvCxnSpPr>
              <a:cxnSpLocks/>
            </p:cNvCxnSpPr>
            <p:nvPr/>
          </p:nvCxnSpPr>
          <p:spPr>
            <a:xfrm flipV="1">
              <a:off x="3714315" y="4249022"/>
              <a:ext cx="161295"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121" name="Straight Connector 120">
            <a:extLst>
              <a:ext uri="{FF2B5EF4-FFF2-40B4-BE49-F238E27FC236}">
                <a16:creationId xmlns:a16="http://schemas.microsoft.com/office/drawing/2014/main" id="{1B9ADA72-CC12-E347-8930-3313178EC450}"/>
              </a:ext>
            </a:extLst>
          </p:cNvPr>
          <p:cNvCxnSpPr/>
          <p:nvPr/>
        </p:nvCxnSpPr>
        <p:spPr>
          <a:xfrm flipV="1">
            <a:off x="7145821" y="1714500"/>
            <a:ext cx="922893" cy="15240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2" name="Straight Connector 121">
            <a:extLst>
              <a:ext uri="{FF2B5EF4-FFF2-40B4-BE49-F238E27FC236}">
                <a16:creationId xmlns:a16="http://schemas.microsoft.com/office/drawing/2014/main" id="{49DB59DB-4D10-E945-97E2-2109A3DA4D29}"/>
              </a:ext>
            </a:extLst>
          </p:cNvPr>
          <p:cNvCxnSpPr/>
          <p:nvPr/>
        </p:nvCxnSpPr>
        <p:spPr>
          <a:xfrm flipV="1">
            <a:off x="7175655" y="3142027"/>
            <a:ext cx="922893" cy="15240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8" name="proj_data_true_1">
            <a:extLst>
              <a:ext uri="{FF2B5EF4-FFF2-40B4-BE49-F238E27FC236}">
                <a16:creationId xmlns:a16="http://schemas.microsoft.com/office/drawing/2014/main" id="{05AAAE4C-6C92-F24F-9223-B9B31E6F9B1A}"/>
              </a:ext>
            </a:extLst>
          </p:cNvPr>
          <p:cNvGrpSpPr/>
          <p:nvPr/>
        </p:nvGrpSpPr>
        <p:grpSpPr>
          <a:xfrm>
            <a:off x="4625344" y="1929192"/>
            <a:ext cx="1263464" cy="983032"/>
            <a:chOff x="904182" y="3721286"/>
            <a:chExt cx="1263464" cy="983032"/>
          </a:xfrm>
        </p:grpSpPr>
        <p:cxnSp>
          <p:nvCxnSpPr>
            <p:cNvPr id="149" name="Straight Arrow Connector 148">
              <a:extLst>
                <a:ext uri="{FF2B5EF4-FFF2-40B4-BE49-F238E27FC236}">
                  <a16:creationId xmlns:a16="http://schemas.microsoft.com/office/drawing/2014/main" id="{5B822978-B58A-ED46-B269-05210C5CC67B}"/>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0" name="Straight Arrow Connector 149">
              <a:extLst>
                <a:ext uri="{FF2B5EF4-FFF2-40B4-BE49-F238E27FC236}">
                  <a16:creationId xmlns:a16="http://schemas.microsoft.com/office/drawing/2014/main" id="{B5E9138E-7808-A648-AFCD-5A3EC91F31B3}"/>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5C65D7B5-DE4B-E240-B2C9-0B37E898B377}"/>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6CD181E5-5A26-834F-B25C-53E891C9FCDB}"/>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392496FC-266E-B74F-AB33-BFF4198B0473}"/>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25A1F0BA-210E-0E45-9A37-4C2968287F16}"/>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85271AFD-8847-2346-B738-6733B8BCB456}"/>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0706AC6B-3516-D44E-AFA5-9EC4F918DB75}"/>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3A02BEA7-29BC-0A40-97D5-30660BC75AED}"/>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24E61979-CABD-8448-B18E-A94C4F528A12}"/>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1C949D11-5428-AB42-A507-9258DAF7C32E}"/>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9B8D4867-0B9B-0741-A406-FB0A6DF0B21C}"/>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62" name="proj_model_true_1">
            <a:extLst>
              <a:ext uri="{FF2B5EF4-FFF2-40B4-BE49-F238E27FC236}">
                <a16:creationId xmlns:a16="http://schemas.microsoft.com/office/drawing/2014/main" id="{2FAEBCF5-AFC2-D94A-B88A-06B201BBEF12}"/>
              </a:ext>
            </a:extLst>
          </p:cNvPr>
          <p:cNvGrpSpPr/>
          <p:nvPr/>
        </p:nvGrpSpPr>
        <p:grpSpPr>
          <a:xfrm>
            <a:off x="4691730" y="3421452"/>
            <a:ext cx="1147715" cy="1074556"/>
            <a:chOff x="2788633" y="3733341"/>
            <a:chExt cx="1263464" cy="872854"/>
          </a:xfrm>
        </p:grpSpPr>
        <p:cxnSp>
          <p:nvCxnSpPr>
            <p:cNvPr id="163" name="Straight Arrow Connector 162">
              <a:extLst>
                <a:ext uri="{FF2B5EF4-FFF2-40B4-BE49-F238E27FC236}">
                  <a16:creationId xmlns:a16="http://schemas.microsoft.com/office/drawing/2014/main" id="{A2EAF4A6-A70C-8B49-89B4-3AD5E2E95217}"/>
                </a:ext>
              </a:extLst>
            </p:cNvPr>
            <p:cNvCxnSpPr>
              <a:cxnSpLocks/>
            </p:cNvCxnSpPr>
            <p:nvPr/>
          </p:nvCxnSpPr>
          <p:spPr>
            <a:xfrm flipV="1">
              <a:off x="3172338" y="3834312"/>
              <a:ext cx="341291" cy="72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4" name="Straight Arrow Connector 163">
              <a:extLst>
                <a:ext uri="{FF2B5EF4-FFF2-40B4-BE49-F238E27FC236}">
                  <a16:creationId xmlns:a16="http://schemas.microsoft.com/office/drawing/2014/main" id="{59001E8D-CF94-5448-9AD3-DA86421267EC}"/>
                </a:ext>
              </a:extLst>
            </p:cNvPr>
            <p:cNvCxnSpPr>
              <a:cxnSpLocks/>
            </p:cNvCxnSpPr>
            <p:nvPr/>
          </p:nvCxnSpPr>
          <p:spPr>
            <a:xfrm flipV="1">
              <a:off x="3254729" y="3907206"/>
              <a:ext cx="387152" cy="196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5" name="Straight Arrow Connector 164">
              <a:extLst>
                <a:ext uri="{FF2B5EF4-FFF2-40B4-BE49-F238E27FC236}">
                  <a16:creationId xmlns:a16="http://schemas.microsoft.com/office/drawing/2014/main" id="{662546DB-C2AD-E648-A278-51A835236ADB}"/>
                </a:ext>
              </a:extLst>
            </p:cNvPr>
            <p:cNvCxnSpPr>
              <a:cxnSpLocks/>
            </p:cNvCxnSpPr>
            <p:nvPr/>
          </p:nvCxnSpPr>
          <p:spPr>
            <a:xfrm>
              <a:off x="3302737" y="4157216"/>
              <a:ext cx="287576" cy="20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6" name="Straight Arrow Connector 165">
              <a:extLst>
                <a:ext uri="{FF2B5EF4-FFF2-40B4-BE49-F238E27FC236}">
                  <a16:creationId xmlns:a16="http://schemas.microsoft.com/office/drawing/2014/main" id="{035F3B2F-D4F5-7D4C-B36D-F900F4E24182}"/>
                </a:ext>
              </a:extLst>
            </p:cNvPr>
            <p:cNvCxnSpPr>
              <a:cxnSpLocks/>
            </p:cNvCxnSpPr>
            <p:nvPr/>
          </p:nvCxnSpPr>
          <p:spPr>
            <a:xfrm flipV="1">
              <a:off x="3290931" y="4249022"/>
              <a:ext cx="329486" cy="52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7" name="Straight Arrow Connector 166">
              <a:extLst>
                <a:ext uri="{FF2B5EF4-FFF2-40B4-BE49-F238E27FC236}">
                  <a16:creationId xmlns:a16="http://schemas.microsoft.com/office/drawing/2014/main" id="{8A6458BE-6ABA-2E49-80A1-7CD7AD56FE06}"/>
                </a:ext>
              </a:extLst>
            </p:cNvPr>
            <p:cNvCxnSpPr>
              <a:cxnSpLocks/>
            </p:cNvCxnSpPr>
            <p:nvPr/>
          </p:nvCxnSpPr>
          <p:spPr>
            <a:xfrm flipV="1">
              <a:off x="3513629" y="3733341"/>
              <a:ext cx="261572" cy="18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8" name="Straight Arrow Connector 167">
              <a:extLst>
                <a:ext uri="{FF2B5EF4-FFF2-40B4-BE49-F238E27FC236}">
                  <a16:creationId xmlns:a16="http://schemas.microsoft.com/office/drawing/2014/main" id="{68FC2391-E6E1-1D46-B8BC-765D20CE1A26}"/>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3768FC8D-B793-2549-BE39-0EE17AE15A5E}"/>
                </a:ext>
              </a:extLst>
            </p:cNvPr>
            <p:cNvCxnSpPr>
              <a:cxnSpLocks/>
            </p:cNvCxnSpPr>
            <p:nvPr/>
          </p:nvCxnSpPr>
          <p:spPr>
            <a:xfrm flipV="1">
              <a:off x="2788633" y="3925214"/>
              <a:ext cx="262005" cy="92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a:extLst>
                <a:ext uri="{FF2B5EF4-FFF2-40B4-BE49-F238E27FC236}">
                  <a16:creationId xmlns:a16="http://schemas.microsoft.com/office/drawing/2014/main" id="{506E28FA-B5DF-F243-B110-CA6C468E8232}"/>
                </a:ext>
              </a:extLst>
            </p:cNvPr>
            <p:cNvCxnSpPr>
              <a:cxnSpLocks/>
            </p:cNvCxnSpPr>
            <p:nvPr/>
          </p:nvCxnSpPr>
          <p:spPr>
            <a:xfrm flipV="1">
              <a:off x="2876124" y="4192070"/>
              <a:ext cx="195721" cy="36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1" name="Straight Arrow Connector 170">
              <a:extLst>
                <a:ext uri="{FF2B5EF4-FFF2-40B4-BE49-F238E27FC236}">
                  <a16:creationId xmlns:a16="http://schemas.microsoft.com/office/drawing/2014/main" id="{F675C808-28AD-9545-94C9-E31C95CC0D64}"/>
                </a:ext>
              </a:extLst>
            </p:cNvPr>
            <p:cNvCxnSpPr>
              <a:cxnSpLocks/>
            </p:cNvCxnSpPr>
            <p:nvPr/>
          </p:nvCxnSpPr>
          <p:spPr>
            <a:xfrm flipV="1">
              <a:off x="3673521" y="3820273"/>
              <a:ext cx="162736" cy="84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2" name="Straight Arrow Connector 171">
              <a:extLst>
                <a:ext uri="{FF2B5EF4-FFF2-40B4-BE49-F238E27FC236}">
                  <a16:creationId xmlns:a16="http://schemas.microsoft.com/office/drawing/2014/main" id="{700F2C7D-384B-4F48-9BD7-A17480F3E624}"/>
                </a:ext>
              </a:extLst>
            </p:cNvPr>
            <p:cNvCxnSpPr>
              <a:cxnSpLocks/>
            </p:cNvCxnSpPr>
            <p:nvPr/>
          </p:nvCxnSpPr>
          <p:spPr>
            <a:xfrm flipV="1">
              <a:off x="2948288" y="4395619"/>
              <a:ext cx="306441" cy="210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3" name="Straight Arrow Connector 172">
              <a:extLst>
                <a:ext uri="{FF2B5EF4-FFF2-40B4-BE49-F238E27FC236}">
                  <a16:creationId xmlns:a16="http://schemas.microsoft.com/office/drawing/2014/main" id="{218E84B5-67D6-864D-AD50-20FD1E08074F}"/>
                </a:ext>
              </a:extLst>
            </p:cNvPr>
            <p:cNvCxnSpPr>
              <a:cxnSpLocks/>
            </p:cNvCxnSpPr>
            <p:nvPr/>
          </p:nvCxnSpPr>
          <p:spPr>
            <a:xfrm flipV="1">
              <a:off x="3775201" y="401820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D18B1407-3987-7C4C-AE5F-754279103A69}"/>
                </a:ext>
              </a:extLst>
            </p:cNvPr>
            <p:cNvCxnSpPr>
              <a:cxnSpLocks/>
            </p:cNvCxnSpPr>
            <p:nvPr/>
          </p:nvCxnSpPr>
          <p:spPr>
            <a:xfrm flipV="1">
              <a:off x="3714315" y="4249022"/>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75" name="proj_data_true_2">
            <a:extLst>
              <a:ext uri="{FF2B5EF4-FFF2-40B4-BE49-F238E27FC236}">
                <a16:creationId xmlns:a16="http://schemas.microsoft.com/office/drawing/2014/main" id="{478B7BEC-2599-C84B-BC8E-FA51F0451A43}"/>
              </a:ext>
            </a:extLst>
          </p:cNvPr>
          <p:cNvGrpSpPr/>
          <p:nvPr/>
        </p:nvGrpSpPr>
        <p:grpSpPr>
          <a:xfrm>
            <a:off x="6919879" y="1976565"/>
            <a:ext cx="1263464" cy="983032"/>
            <a:chOff x="904182" y="3721286"/>
            <a:chExt cx="1263464" cy="983032"/>
          </a:xfrm>
        </p:grpSpPr>
        <p:cxnSp>
          <p:nvCxnSpPr>
            <p:cNvPr id="176" name="Straight Arrow Connector 175">
              <a:extLst>
                <a:ext uri="{FF2B5EF4-FFF2-40B4-BE49-F238E27FC236}">
                  <a16:creationId xmlns:a16="http://schemas.microsoft.com/office/drawing/2014/main" id="{8A1C85C9-E402-244F-9905-CA263B8DA907}"/>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46FA77A5-16F0-5F44-AC56-5A608EB5A105}"/>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7D2BF4E5-B61C-FE46-88FD-3C0C2BB31586}"/>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76795F03-8C2D-3E4B-ABD7-D8E709433CCB}"/>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DA3427E4-53E1-BF41-88E6-728EB876AFFA}"/>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A6C4ECA0-7B7A-EF47-AA9C-2EB4082C0CB7}"/>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62F4BBEE-8BCF-3644-9E95-95AA5B3DE358}"/>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0BC0CE29-B71D-D04E-9274-483BC943C007}"/>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80AEAF9A-F935-E74D-B49D-9838CF1867CF}"/>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5" name="Straight Arrow Connector 184">
              <a:extLst>
                <a:ext uri="{FF2B5EF4-FFF2-40B4-BE49-F238E27FC236}">
                  <a16:creationId xmlns:a16="http://schemas.microsoft.com/office/drawing/2014/main" id="{30FBE52C-7803-5B4D-B3FB-09B931445D8E}"/>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74768983-60C6-B346-B1C6-882CD5B529A1}"/>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a:extLst>
                <a:ext uri="{FF2B5EF4-FFF2-40B4-BE49-F238E27FC236}">
                  <a16:creationId xmlns:a16="http://schemas.microsoft.com/office/drawing/2014/main" id="{BED66569-AF7D-CA43-9ED6-C3B7940E3B48}"/>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89" name="proj_model_true_2">
            <a:extLst>
              <a:ext uri="{FF2B5EF4-FFF2-40B4-BE49-F238E27FC236}">
                <a16:creationId xmlns:a16="http://schemas.microsoft.com/office/drawing/2014/main" id="{76EDD86D-F9ED-BE4B-849E-54667EAD6F16}"/>
              </a:ext>
            </a:extLst>
          </p:cNvPr>
          <p:cNvGrpSpPr/>
          <p:nvPr/>
        </p:nvGrpSpPr>
        <p:grpSpPr>
          <a:xfrm>
            <a:off x="7011734" y="3454500"/>
            <a:ext cx="1147715" cy="1074556"/>
            <a:chOff x="2788633" y="3733341"/>
            <a:chExt cx="1263464" cy="872854"/>
          </a:xfrm>
        </p:grpSpPr>
        <p:cxnSp>
          <p:nvCxnSpPr>
            <p:cNvPr id="190" name="Straight Arrow Connector 189">
              <a:extLst>
                <a:ext uri="{FF2B5EF4-FFF2-40B4-BE49-F238E27FC236}">
                  <a16:creationId xmlns:a16="http://schemas.microsoft.com/office/drawing/2014/main" id="{4B8A7D5A-760D-6745-9DDE-F347A08A2E44}"/>
                </a:ext>
              </a:extLst>
            </p:cNvPr>
            <p:cNvCxnSpPr>
              <a:cxnSpLocks/>
            </p:cNvCxnSpPr>
            <p:nvPr/>
          </p:nvCxnSpPr>
          <p:spPr>
            <a:xfrm flipV="1">
              <a:off x="3172338" y="3834312"/>
              <a:ext cx="341291" cy="72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1" name="Straight Arrow Connector 190">
              <a:extLst>
                <a:ext uri="{FF2B5EF4-FFF2-40B4-BE49-F238E27FC236}">
                  <a16:creationId xmlns:a16="http://schemas.microsoft.com/office/drawing/2014/main" id="{45FC778F-BC93-1040-9B51-9E45A653AE90}"/>
                </a:ext>
              </a:extLst>
            </p:cNvPr>
            <p:cNvCxnSpPr>
              <a:cxnSpLocks/>
            </p:cNvCxnSpPr>
            <p:nvPr/>
          </p:nvCxnSpPr>
          <p:spPr>
            <a:xfrm flipV="1">
              <a:off x="3254729" y="3907206"/>
              <a:ext cx="387152" cy="196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2" name="Straight Arrow Connector 191">
              <a:extLst>
                <a:ext uri="{FF2B5EF4-FFF2-40B4-BE49-F238E27FC236}">
                  <a16:creationId xmlns:a16="http://schemas.microsoft.com/office/drawing/2014/main" id="{32D6286E-A1E5-D84C-A06E-DD30E1355C30}"/>
                </a:ext>
              </a:extLst>
            </p:cNvPr>
            <p:cNvCxnSpPr>
              <a:cxnSpLocks/>
            </p:cNvCxnSpPr>
            <p:nvPr/>
          </p:nvCxnSpPr>
          <p:spPr>
            <a:xfrm>
              <a:off x="3302737" y="4157216"/>
              <a:ext cx="287576" cy="20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3" name="Straight Arrow Connector 192">
              <a:extLst>
                <a:ext uri="{FF2B5EF4-FFF2-40B4-BE49-F238E27FC236}">
                  <a16:creationId xmlns:a16="http://schemas.microsoft.com/office/drawing/2014/main" id="{806D5F12-751D-B940-87CF-C755D69F1ED9}"/>
                </a:ext>
              </a:extLst>
            </p:cNvPr>
            <p:cNvCxnSpPr>
              <a:cxnSpLocks/>
            </p:cNvCxnSpPr>
            <p:nvPr/>
          </p:nvCxnSpPr>
          <p:spPr>
            <a:xfrm flipV="1">
              <a:off x="3290931" y="4249022"/>
              <a:ext cx="329486" cy="52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4" name="Straight Arrow Connector 193">
              <a:extLst>
                <a:ext uri="{FF2B5EF4-FFF2-40B4-BE49-F238E27FC236}">
                  <a16:creationId xmlns:a16="http://schemas.microsoft.com/office/drawing/2014/main" id="{006CC13C-2D6F-FE48-851C-368332165C6C}"/>
                </a:ext>
              </a:extLst>
            </p:cNvPr>
            <p:cNvCxnSpPr>
              <a:cxnSpLocks/>
            </p:cNvCxnSpPr>
            <p:nvPr/>
          </p:nvCxnSpPr>
          <p:spPr>
            <a:xfrm flipV="1">
              <a:off x="3513629" y="3733341"/>
              <a:ext cx="261572" cy="18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5" name="Straight Arrow Connector 194">
              <a:extLst>
                <a:ext uri="{FF2B5EF4-FFF2-40B4-BE49-F238E27FC236}">
                  <a16:creationId xmlns:a16="http://schemas.microsoft.com/office/drawing/2014/main" id="{5AE832C0-E2B2-4244-AC12-7107E30CF3B6}"/>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6" name="Straight Arrow Connector 195">
              <a:extLst>
                <a:ext uri="{FF2B5EF4-FFF2-40B4-BE49-F238E27FC236}">
                  <a16:creationId xmlns:a16="http://schemas.microsoft.com/office/drawing/2014/main" id="{8051FCCA-4AD2-E442-A107-0C4741BD6A5D}"/>
                </a:ext>
              </a:extLst>
            </p:cNvPr>
            <p:cNvCxnSpPr>
              <a:cxnSpLocks/>
            </p:cNvCxnSpPr>
            <p:nvPr/>
          </p:nvCxnSpPr>
          <p:spPr>
            <a:xfrm flipV="1">
              <a:off x="2788633" y="3925214"/>
              <a:ext cx="262005" cy="92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7" name="Straight Arrow Connector 196">
              <a:extLst>
                <a:ext uri="{FF2B5EF4-FFF2-40B4-BE49-F238E27FC236}">
                  <a16:creationId xmlns:a16="http://schemas.microsoft.com/office/drawing/2014/main" id="{818290D9-40C7-B946-A93A-F2E007CD788E}"/>
                </a:ext>
              </a:extLst>
            </p:cNvPr>
            <p:cNvCxnSpPr>
              <a:cxnSpLocks/>
            </p:cNvCxnSpPr>
            <p:nvPr/>
          </p:nvCxnSpPr>
          <p:spPr>
            <a:xfrm flipV="1">
              <a:off x="2876124" y="4192070"/>
              <a:ext cx="195721" cy="36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8" name="Straight Arrow Connector 197">
              <a:extLst>
                <a:ext uri="{FF2B5EF4-FFF2-40B4-BE49-F238E27FC236}">
                  <a16:creationId xmlns:a16="http://schemas.microsoft.com/office/drawing/2014/main" id="{B3C391F7-DA1F-C949-861E-AFAD71EA06EF}"/>
                </a:ext>
              </a:extLst>
            </p:cNvPr>
            <p:cNvCxnSpPr>
              <a:cxnSpLocks/>
            </p:cNvCxnSpPr>
            <p:nvPr/>
          </p:nvCxnSpPr>
          <p:spPr>
            <a:xfrm flipV="1">
              <a:off x="3673521" y="3820273"/>
              <a:ext cx="162736" cy="84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9" name="Straight Arrow Connector 198">
              <a:extLst>
                <a:ext uri="{FF2B5EF4-FFF2-40B4-BE49-F238E27FC236}">
                  <a16:creationId xmlns:a16="http://schemas.microsoft.com/office/drawing/2014/main" id="{AB19983B-2816-1F47-9D22-446A45D656E4}"/>
                </a:ext>
              </a:extLst>
            </p:cNvPr>
            <p:cNvCxnSpPr>
              <a:cxnSpLocks/>
            </p:cNvCxnSpPr>
            <p:nvPr/>
          </p:nvCxnSpPr>
          <p:spPr>
            <a:xfrm flipV="1">
              <a:off x="2948288" y="4395619"/>
              <a:ext cx="306441" cy="210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A608A852-4073-A24B-A814-888E0D9E3BF2}"/>
                </a:ext>
              </a:extLst>
            </p:cNvPr>
            <p:cNvCxnSpPr>
              <a:cxnSpLocks/>
            </p:cNvCxnSpPr>
            <p:nvPr/>
          </p:nvCxnSpPr>
          <p:spPr>
            <a:xfrm flipV="1">
              <a:off x="3775201" y="401820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73C4F67A-5798-2F4C-9599-A3C320693533}"/>
                </a:ext>
              </a:extLst>
            </p:cNvPr>
            <p:cNvCxnSpPr>
              <a:cxnSpLocks/>
            </p:cNvCxnSpPr>
            <p:nvPr/>
          </p:nvCxnSpPr>
          <p:spPr>
            <a:xfrm flipV="1">
              <a:off x="3714315" y="4249022"/>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975B9422-FE9B-7E41-8AD8-4371ACC2EB00}"/>
                  </a:ext>
                </a:extLst>
              </p:cNvPr>
              <p:cNvSpPr/>
              <p:nvPr/>
            </p:nvSpPr>
            <p:spPr>
              <a:xfrm>
                <a:off x="2864816" y="2731605"/>
                <a:ext cx="709764" cy="76944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44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oMath>
                  </m:oMathPara>
                </a14:m>
                <a:endParaRPr lang="en-US" sz="5400">
                  <a:ln w="0"/>
                  <a:solidFill>
                    <a:schemeClr val="accent1"/>
                  </a:solidFill>
                  <a:effectLst>
                    <a:outerShdw blurRad="38100" dist="25400" dir="5400000" algn="ctr" rotWithShape="0">
                      <a:srgbClr val="6E747A">
                        <a:alpha val="43000"/>
                      </a:srgbClr>
                    </a:outerShdw>
                  </a:effectLst>
                </a:endParaRPr>
              </a:p>
            </p:txBody>
          </p:sp>
        </mc:Choice>
        <mc:Fallback xmlns="">
          <p:sp>
            <p:nvSpPr>
              <p:cNvPr id="140" name="Rectangle 139">
                <a:extLst>
                  <a:ext uri="{FF2B5EF4-FFF2-40B4-BE49-F238E27FC236}">
                    <a16:creationId xmlns:a16="http://schemas.microsoft.com/office/drawing/2014/main" id="{975B9422-FE9B-7E41-8AD8-4371ACC2EB00}"/>
                  </a:ext>
                </a:extLst>
              </p:cNvPr>
              <p:cNvSpPr>
                <a:spLocks noRot="1" noChangeAspect="1" noMove="1" noResize="1" noEditPoints="1" noAdjustHandles="1" noChangeArrowheads="1" noChangeShapeType="1" noTextEdit="1"/>
              </p:cNvSpPr>
              <p:nvPr/>
            </p:nvSpPr>
            <p:spPr>
              <a:xfrm>
                <a:off x="2864816" y="2731605"/>
                <a:ext cx="709764" cy="769441"/>
              </a:xfrm>
              <a:prstGeom prst="rect">
                <a:avLst/>
              </a:prstGeom>
              <a:blipFill>
                <a:blip r:embed="rId3"/>
                <a:stretch>
                  <a:fillRect l="-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Rectangle 140">
                <a:extLst>
                  <a:ext uri="{FF2B5EF4-FFF2-40B4-BE49-F238E27FC236}">
                    <a16:creationId xmlns:a16="http://schemas.microsoft.com/office/drawing/2014/main" id="{364F03B0-1581-1F4C-9FAC-563109A51E54}"/>
                  </a:ext>
                </a:extLst>
              </p:cNvPr>
              <p:cNvSpPr/>
              <p:nvPr/>
            </p:nvSpPr>
            <p:spPr>
              <a:xfrm>
                <a:off x="5020233" y="2757312"/>
                <a:ext cx="709764" cy="76944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44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oMath>
                  </m:oMathPara>
                </a14:m>
                <a:endParaRPr lang="en-US" sz="5400">
                  <a:ln w="0"/>
                  <a:solidFill>
                    <a:schemeClr val="accent1"/>
                  </a:solidFill>
                  <a:effectLst>
                    <a:outerShdw blurRad="38100" dist="25400" dir="5400000" algn="ctr" rotWithShape="0">
                      <a:srgbClr val="6E747A">
                        <a:alpha val="43000"/>
                      </a:srgbClr>
                    </a:outerShdw>
                  </a:effectLst>
                </a:endParaRPr>
              </a:p>
            </p:txBody>
          </p:sp>
        </mc:Choice>
        <mc:Fallback xmlns="">
          <p:sp>
            <p:nvSpPr>
              <p:cNvPr id="141" name="Rectangle 140">
                <a:extLst>
                  <a:ext uri="{FF2B5EF4-FFF2-40B4-BE49-F238E27FC236}">
                    <a16:creationId xmlns:a16="http://schemas.microsoft.com/office/drawing/2014/main" id="{364F03B0-1581-1F4C-9FAC-563109A51E54}"/>
                  </a:ext>
                </a:extLst>
              </p:cNvPr>
              <p:cNvSpPr>
                <a:spLocks noRot="1" noChangeAspect="1" noMove="1" noResize="1" noEditPoints="1" noAdjustHandles="1" noChangeArrowheads="1" noChangeShapeType="1" noTextEdit="1"/>
              </p:cNvSpPr>
              <p:nvPr/>
            </p:nvSpPr>
            <p:spPr>
              <a:xfrm>
                <a:off x="5020233" y="2757312"/>
                <a:ext cx="709764" cy="769441"/>
              </a:xfrm>
              <a:prstGeom prst="rect">
                <a:avLst/>
              </a:prstGeom>
              <a:blipFill>
                <a:blip r:embed="rId4"/>
                <a:stretch>
                  <a:fillRect l="-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Rectangle 141">
                <a:extLst>
                  <a:ext uri="{FF2B5EF4-FFF2-40B4-BE49-F238E27FC236}">
                    <a16:creationId xmlns:a16="http://schemas.microsoft.com/office/drawing/2014/main" id="{FB3D299A-5F4D-3343-9135-7F5E739668CB}"/>
                  </a:ext>
                </a:extLst>
              </p:cNvPr>
              <p:cNvSpPr/>
              <p:nvPr/>
            </p:nvSpPr>
            <p:spPr>
              <a:xfrm>
                <a:off x="7312946" y="2731605"/>
                <a:ext cx="709764" cy="76944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44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oMath>
                  </m:oMathPara>
                </a14:m>
                <a:endParaRPr lang="en-US" sz="5400">
                  <a:ln w="0"/>
                  <a:solidFill>
                    <a:schemeClr val="accent1"/>
                  </a:solidFill>
                  <a:effectLst>
                    <a:outerShdw blurRad="38100" dist="25400" dir="5400000" algn="ctr" rotWithShape="0">
                      <a:srgbClr val="6E747A">
                        <a:alpha val="43000"/>
                      </a:srgbClr>
                    </a:outerShdw>
                  </a:effectLst>
                </a:endParaRPr>
              </a:p>
            </p:txBody>
          </p:sp>
        </mc:Choice>
        <mc:Fallback xmlns="">
          <p:sp>
            <p:nvSpPr>
              <p:cNvPr id="142" name="Rectangle 141">
                <a:extLst>
                  <a:ext uri="{FF2B5EF4-FFF2-40B4-BE49-F238E27FC236}">
                    <a16:creationId xmlns:a16="http://schemas.microsoft.com/office/drawing/2014/main" id="{FB3D299A-5F4D-3343-9135-7F5E739668CB}"/>
                  </a:ext>
                </a:extLst>
              </p:cNvPr>
              <p:cNvSpPr>
                <a:spLocks noRot="1" noChangeAspect="1" noMove="1" noResize="1" noEditPoints="1" noAdjustHandles="1" noChangeArrowheads="1" noChangeShapeType="1" noTextEdit="1"/>
              </p:cNvSpPr>
              <p:nvPr/>
            </p:nvSpPr>
            <p:spPr>
              <a:xfrm>
                <a:off x="7312946" y="2731605"/>
                <a:ext cx="709764" cy="769441"/>
              </a:xfrm>
              <a:prstGeom prst="rect">
                <a:avLst/>
              </a:prstGeom>
              <a:blipFill>
                <a:blip r:embed="rId5"/>
                <a:stretch>
                  <a:fillRect l="-1071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B161453-6A0E-B04D-AEE5-D4D82B8C1AB6}"/>
              </a:ext>
            </a:extLst>
          </p:cNvPr>
          <p:cNvPicPr>
            <a:picLocks noChangeAspect="1"/>
          </p:cNvPicPr>
          <p:nvPr/>
        </p:nvPicPr>
        <p:blipFill>
          <a:blip r:embed="rId6"/>
          <a:srcRect/>
          <a:stretch/>
        </p:blipFill>
        <p:spPr>
          <a:xfrm>
            <a:off x="955681" y="2399235"/>
            <a:ext cx="1233071" cy="209282"/>
          </a:xfrm>
          <a:prstGeom prst="rect">
            <a:avLst/>
          </a:prstGeom>
        </p:spPr>
      </p:pic>
      <p:pic>
        <p:nvPicPr>
          <p:cNvPr id="19" name="Picture 18">
            <a:extLst>
              <a:ext uri="{FF2B5EF4-FFF2-40B4-BE49-F238E27FC236}">
                <a16:creationId xmlns:a16="http://schemas.microsoft.com/office/drawing/2014/main" id="{26615D32-9D57-7D4D-934A-3F30DA5D0CE8}"/>
              </a:ext>
            </a:extLst>
          </p:cNvPr>
          <p:cNvPicPr>
            <a:picLocks noChangeAspect="1"/>
          </p:cNvPicPr>
          <p:nvPr/>
        </p:nvPicPr>
        <p:blipFill>
          <a:blip r:embed="rId7"/>
          <a:stretch>
            <a:fillRect/>
          </a:stretch>
        </p:blipFill>
        <p:spPr>
          <a:xfrm>
            <a:off x="1255495" y="3651339"/>
            <a:ext cx="633434" cy="300475"/>
          </a:xfrm>
          <a:prstGeom prst="rect">
            <a:avLst/>
          </a:prstGeom>
        </p:spPr>
      </p:pic>
      <p:sp>
        <p:nvSpPr>
          <p:cNvPr id="144" name="Rectangle 143">
            <a:extLst>
              <a:ext uri="{FF2B5EF4-FFF2-40B4-BE49-F238E27FC236}">
                <a16:creationId xmlns:a16="http://schemas.microsoft.com/office/drawing/2014/main" id="{A72B2774-35B7-FB43-AC25-CB757BD167D5}"/>
              </a:ext>
            </a:extLst>
          </p:cNvPr>
          <p:cNvSpPr/>
          <p:nvPr/>
        </p:nvSpPr>
        <p:spPr>
          <a:xfrm>
            <a:off x="721530" y="4631577"/>
            <a:ext cx="3810759" cy="400110"/>
          </a:xfrm>
          <a:prstGeom prst="rect">
            <a:avLst/>
          </a:prstGeom>
        </p:spPr>
        <p:txBody>
          <a:bodyPr wrap="square">
            <a:spAutoFit/>
          </a:bodyPr>
          <a:lstStyle/>
          <a:p>
            <a:r>
              <a:rPr lang="en-US" sz="1000" i="0" dirty="0">
                <a:solidFill>
                  <a:srgbClr val="222222"/>
                </a:solidFill>
                <a:effectLst/>
                <a:latin typeface="Arial" panose="020B0604020202020204" pitchFamily="34" charset="0"/>
              </a:rPr>
              <a:t>Song</a:t>
            </a:r>
            <a:r>
              <a:rPr lang="en-US" sz="1000" b="1" i="0" dirty="0">
                <a:solidFill>
                  <a:srgbClr val="222222"/>
                </a:solidFill>
                <a:effectLst/>
                <a:latin typeface="Arial" panose="020B0604020202020204" pitchFamily="34" charset="0"/>
              </a:rPr>
              <a:t>*</a:t>
            </a:r>
            <a:r>
              <a:rPr lang="en-US" sz="1000" b="0" i="0" dirty="0">
                <a:solidFill>
                  <a:srgbClr val="222222"/>
                </a:solidFill>
                <a:effectLst/>
                <a:latin typeface="Arial" panose="020B0604020202020204" pitchFamily="34" charset="0"/>
              </a:rPr>
              <a:t>, Garg*, Shi, </a:t>
            </a:r>
            <a:r>
              <a:rPr lang="en-US" sz="1000" b="0" i="0" dirty="0" err="1">
                <a:solidFill>
                  <a:srgbClr val="222222"/>
                </a:solidFill>
                <a:effectLst/>
                <a:latin typeface="Arial" panose="020B0604020202020204" pitchFamily="34" charset="0"/>
              </a:rPr>
              <a:t>Ermon</a:t>
            </a:r>
            <a:r>
              <a:rPr lang="en-US" sz="1000" b="0" i="0" dirty="0">
                <a:solidFill>
                  <a:srgbClr val="222222"/>
                </a:solidFill>
                <a:effectLst/>
                <a:latin typeface="Arial" panose="020B0604020202020204" pitchFamily="34" charset="0"/>
              </a:rPr>
              <a:t>. "Sliced Score Matching: A Scalable Approach to Density and Score Estimation." UAI 2019.</a:t>
            </a:r>
            <a:endParaRPr lang="en-US" sz="1000" dirty="0"/>
          </a:p>
        </p:txBody>
      </p:sp>
    </p:spTree>
    <p:extLst>
      <p:ext uri="{BB962C8B-B14F-4D97-AF65-F5344CB8AC3E}">
        <p14:creationId xmlns:p14="http://schemas.microsoft.com/office/powerpoint/2010/main" val="15204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4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6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7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00DA-F4D0-F143-BCBE-4568B29AD90D}"/>
              </a:ext>
            </a:extLst>
          </p:cNvPr>
          <p:cNvSpPr>
            <a:spLocks noGrp="1"/>
          </p:cNvSpPr>
          <p:nvPr>
            <p:ph type="title"/>
          </p:nvPr>
        </p:nvSpPr>
        <p:spPr/>
        <p:txBody>
          <a:bodyPr/>
          <a:lstStyle/>
          <a:p>
            <a:r>
              <a:rPr lang="en-US"/>
              <a:t>Sliced score matching</a:t>
            </a:r>
          </a:p>
        </p:txBody>
      </p:sp>
      <p:sp>
        <p:nvSpPr>
          <p:cNvPr id="3" name="Content Placeholder 2">
            <a:extLst>
              <a:ext uri="{FF2B5EF4-FFF2-40B4-BE49-F238E27FC236}">
                <a16:creationId xmlns:a16="http://schemas.microsoft.com/office/drawing/2014/main" id="{B850C603-444D-B347-AE7A-17359034BBE7}"/>
              </a:ext>
            </a:extLst>
          </p:cNvPr>
          <p:cNvSpPr>
            <a:spLocks noGrp="1"/>
          </p:cNvSpPr>
          <p:nvPr>
            <p:ph sz="quarter" idx="10"/>
          </p:nvPr>
        </p:nvSpPr>
        <p:spPr/>
        <p:txBody>
          <a:bodyPr/>
          <a:lstStyle/>
          <a:p>
            <a:pPr marL="285743" indent="-285743">
              <a:buFont typeface="Arial" panose="020B0604020202020204" pitchFamily="34" charset="0"/>
              <a:buChar char="•"/>
            </a:pPr>
            <a:r>
              <a:rPr lang="en-US" b="1"/>
              <a:t>Objective:</a:t>
            </a:r>
            <a:r>
              <a:rPr lang="en-US"/>
              <a:t> Sliced Fisher Divergence</a:t>
            </a:r>
          </a:p>
          <a:p>
            <a:pPr>
              <a:buFont typeface="Arial" panose="020B0604020202020204" pitchFamily="34" charset="0"/>
              <a:buChar char="•"/>
            </a:pPr>
            <a:endParaRPr lang="en-US"/>
          </a:p>
          <a:p>
            <a:pPr>
              <a:buFont typeface="Arial" panose="020B0604020202020204" pitchFamily="34" charset="0"/>
              <a:buChar char="•"/>
            </a:pPr>
            <a:endParaRPr lang="en-US"/>
          </a:p>
          <a:p>
            <a:pPr marL="285743" indent="-285743">
              <a:buFont typeface="Arial" panose="020B0604020202020204" pitchFamily="34" charset="0"/>
              <a:buChar char="•"/>
            </a:pPr>
            <a:endParaRPr lang="en-US"/>
          </a:p>
          <a:p>
            <a:pPr marL="285743" indent="-285743">
              <a:buFont typeface="Arial" panose="020B0604020202020204" pitchFamily="34" charset="0"/>
              <a:buChar char="•"/>
            </a:pPr>
            <a:r>
              <a:rPr lang="en-US" b="1"/>
              <a:t>Integration by parts</a:t>
            </a:r>
          </a:p>
        </p:txBody>
      </p:sp>
      <p:sp>
        <p:nvSpPr>
          <p:cNvPr id="8" name="Rectangle 7">
            <a:extLst>
              <a:ext uri="{FF2B5EF4-FFF2-40B4-BE49-F238E27FC236}">
                <a16:creationId xmlns:a16="http://schemas.microsoft.com/office/drawing/2014/main" id="{460D6F5A-7440-9449-811F-A38031284582}"/>
              </a:ext>
            </a:extLst>
          </p:cNvPr>
          <p:cNvSpPr/>
          <p:nvPr/>
        </p:nvSpPr>
        <p:spPr>
          <a:xfrm>
            <a:off x="5722144" y="3239749"/>
            <a:ext cx="904415" cy="646331"/>
          </a:xfrm>
          <a:prstGeom prst="rect">
            <a:avLst/>
          </a:prstGeom>
          <a:noFill/>
        </p:spPr>
        <p:txBody>
          <a:bodyPr wrap="none" lIns="91440" tIns="45720" rIns="91440" bIns="45720">
            <a:spAutoFit/>
          </a:bodyPr>
          <a:lstStyle/>
          <a:p>
            <a:pPr algn="ctr"/>
            <a:r>
              <a:rPr lang="en-US" sz="3600">
                <a:ln w="0"/>
                <a:solidFill>
                  <a:schemeClr val="accent1"/>
                </a:solidFill>
                <a:effectLst>
                  <a:outerShdw blurRad="38100" dist="25400" dir="5400000" algn="ctr" rotWithShape="0">
                    <a:srgbClr val="6E747A">
                      <a:alpha val="43000"/>
                    </a:srgbClr>
                  </a:outerShdw>
                </a:effectLst>
              </a:rPr>
              <a:t>fast</a:t>
            </a:r>
          </a:p>
        </p:txBody>
      </p:sp>
      <p:sp>
        <p:nvSpPr>
          <p:cNvPr id="9" name="Rectangle 8">
            <a:extLst>
              <a:ext uri="{FF2B5EF4-FFF2-40B4-BE49-F238E27FC236}">
                <a16:creationId xmlns:a16="http://schemas.microsoft.com/office/drawing/2014/main" id="{2BCACA42-EFBF-4448-A7DA-936B23E8C5D6}"/>
              </a:ext>
            </a:extLst>
          </p:cNvPr>
          <p:cNvSpPr/>
          <p:nvPr/>
        </p:nvSpPr>
        <p:spPr>
          <a:xfrm>
            <a:off x="3799234" y="3304117"/>
            <a:ext cx="479618" cy="923330"/>
          </a:xfrm>
          <a:prstGeom prst="rect">
            <a:avLst/>
          </a:prstGeom>
          <a:noFill/>
        </p:spPr>
        <p:txBody>
          <a:bodyPr wrap="none" lIns="91440" tIns="45720" rIns="91440" bIns="45720">
            <a:spAutoFit/>
          </a:bodyPr>
          <a:lstStyle/>
          <a:p>
            <a:pPr algn="ctr"/>
            <a:r>
              <a:rPr lang="en-US" sz="5400">
                <a:ln w="0"/>
                <a:solidFill>
                  <a:schemeClr val="accent1"/>
                </a:solidFill>
                <a:effectLst>
                  <a:outerShdw blurRad="38100" dist="25400" dir="5400000" algn="ctr" rotWithShape="0">
                    <a:srgbClr val="6E747A">
                      <a:alpha val="43000"/>
                    </a:srgbClr>
                  </a:outerShdw>
                </a:effectLst>
              </a:rPr>
              <a:t>?</a:t>
            </a:r>
          </a:p>
        </p:txBody>
      </p:sp>
      <p:sp>
        <p:nvSpPr>
          <p:cNvPr id="6" name="Rectangle 5">
            <a:extLst>
              <a:ext uri="{FF2B5EF4-FFF2-40B4-BE49-F238E27FC236}">
                <a16:creationId xmlns:a16="http://schemas.microsoft.com/office/drawing/2014/main" id="{E102D97A-64B6-214A-8453-6C38DB1D4039}"/>
              </a:ext>
            </a:extLst>
          </p:cNvPr>
          <p:cNvSpPr/>
          <p:nvPr/>
        </p:nvSpPr>
        <p:spPr>
          <a:xfrm>
            <a:off x="3152590" y="3359937"/>
            <a:ext cx="3932487" cy="584775"/>
          </a:xfrm>
          <a:prstGeom prst="rect">
            <a:avLst/>
          </a:prstGeom>
          <a:noFill/>
        </p:spPr>
        <p:txBody>
          <a:bodyPr wrap="none" lIns="91440" tIns="45720" rIns="91440" bIns="45720">
            <a:spAutoFit/>
          </a:bodyPr>
          <a:lstStyle/>
          <a:p>
            <a:pPr algn="ctr"/>
            <a:r>
              <a:rPr lang="en-US" sz="3200">
                <a:ln w="0"/>
                <a:solidFill>
                  <a:schemeClr val="accent1"/>
                </a:solidFill>
                <a:effectLst>
                  <a:outerShdw blurRad="38100" dist="25400" dir="5400000" algn="ctr" rotWithShape="0">
                    <a:srgbClr val="6E747A">
                      <a:alpha val="43000"/>
                    </a:srgbClr>
                  </a:outerShdw>
                </a:effectLst>
              </a:rPr>
              <a:t>Sliced Score Matching</a:t>
            </a:r>
          </a:p>
        </p:txBody>
      </p:sp>
      <p:pic>
        <p:nvPicPr>
          <p:cNvPr id="12" name="Picture 11">
            <a:extLst>
              <a:ext uri="{FF2B5EF4-FFF2-40B4-BE49-F238E27FC236}">
                <a16:creationId xmlns:a16="http://schemas.microsoft.com/office/drawing/2014/main" id="{D95B715C-1CC6-8847-A961-527BF8222741}"/>
              </a:ext>
            </a:extLst>
          </p:cNvPr>
          <p:cNvPicPr>
            <a:picLocks noChangeAspect="1"/>
          </p:cNvPicPr>
          <p:nvPr/>
        </p:nvPicPr>
        <p:blipFill>
          <a:blip r:embed="rId3"/>
          <a:srcRect/>
          <a:stretch/>
        </p:blipFill>
        <p:spPr>
          <a:xfrm>
            <a:off x="2422065" y="1444511"/>
            <a:ext cx="4750262" cy="489581"/>
          </a:xfrm>
          <a:prstGeom prst="rect">
            <a:avLst/>
          </a:prstGeom>
        </p:spPr>
      </p:pic>
      <p:pic>
        <p:nvPicPr>
          <p:cNvPr id="14" name="Picture 13">
            <a:extLst>
              <a:ext uri="{FF2B5EF4-FFF2-40B4-BE49-F238E27FC236}">
                <a16:creationId xmlns:a16="http://schemas.microsoft.com/office/drawing/2014/main" id="{769CD11C-1F5D-5447-9752-9A529F2FE9D3}"/>
              </a:ext>
            </a:extLst>
          </p:cNvPr>
          <p:cNvPicPr>
            <a:picLocks noChangeAspect="1"/>
          </p:cNvPicPr>
          <p:nvPr/>
        </p:nvPicPr>
        <p:blipFill>
          <a:blip r:embed="rId4"/>
          <a:srcRect/>
          <a:stretch/>
        </p:blipFill>
        <p:spPr>
          <a:xfrm>
            <a:off x="2635199" y="2672306"/>
            <a:ext cx="4116235" cy="463624"/>
          </a:xfrm>
          <a:prstGeom prst="rect">
            <a:avLst/>
          </a:prstGeom>
        </p:spPr>
      </p:pic>
      <p:pic>
        <p:nvPicPr>
          <p:cNvPr id="15" name="Picture 14">
            <a:extLst>
              <a:ext uri="{FF2B5EF4-FFF2-40B4-BE49-F238E27FC236}">
                <a16:creationId xmlns:a16="http://schemas.microsoft.com/office/drawing/2014/main" id="{F041EEF5-D06D-C048-A934-F1ED2FB57CC2}"/>
              </a:ext>
            </a:extLst>
          </p:cNvPr>
          <p:cNvPicPr>
            <a:picLocks noChangeAspect="1"/>
          </p:cNvPicPr>
          <p:nvPr/>
        </p:nvPicPr>
        <p:blipFill>
          <a:blip r:embed="rId5"/>
          <a:stretch>
            <a:fillRect/>
          </a:stretch>
        </p:blipFill>
        <p:spPr>
          <a:xfrm>
            <a:off x="1403075" y="3350953"/>
            <a:ext cx="4771272" cy="993758"/>
          </a:xfrm>
          <a:prstGeom prst="rect">
            <a:avLst/>
          </a:prstGeom>
        </p:spPr>
      </p:pic>
    </p:spTree>
    <p:extLst>
      <p:ext uri="{BB962C8B-B14F-4D97-AF65-F5344CB8AC3E}">
        <p14:creationId xmlns:p14="http://schemas.microsoft.com/office/powerpoint/2010/main" val="37311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EB00-B930-854E-9F58-06E0ECCA4DA2}"/>
              </a:ext>
            </a:extLst>
          </p:cNvPr>
          <p:cNvSpPr>
            <a:spLocks noGrp="1"/>
          </p:cNvSpPr>
          <p:nvPr>
            <p:ph type="title"/>
          </p:nvPr>
        </p:nvSpPr>
        <p:spPr/>
        <p:txBody>
          <a:bodyPr/>
          <a:lstStyle/>
          <a:p>
            <a:r>
              <a:rPr lang="en-US"/>
              <a:t>How to represent probability distributions?</a:t>
            </a:r>
          </a:p>
        </p:txBody>
      </p:sp>
      <p:sp>
        <p:nvSpPr>
          <p:cNvPr id="3" name="Content Placeholder 2">
            <a:extLst>
              <a:ext uri="{FF2B5EF4-FFF2-40B4-BE49-F238E27FC236}">
                <a16:creationId xmlns:a16="http://schemas.microsoft.com/office/drawing/2014/main" id="{4125481F-AE8B-E14E-920E-FA4AFDDD262D}"/>
              </a:ext>
            </a:extLst>
          </p:cNvPr>
          <p:cNvSpPr>
            <a:spLocks noGrp="1"/>
          </p:cNvSpPr>
          <p:nvPr>
            <p:ph sz="quarter" idx="10"/>
          </p:nvPr>
        </p:nvSpPr>
        <p:spPr/>
        <p:txBody>
          <a:bodyPr>
            <a:normAutofit/>
          </a:bodyPr>
          <a:lstStyle/>
          <a:p>
            <a:pPr>
              <a:buFont typeface="Arial" panose="020B0604020202020204" pitchFamily="34" charset="0"/>
              <a:buChar char="•"/>
            </a:pPr>
            <a:r>
              <a:rPr lang="en-US"/>
              <a:t>Probability density function (p.d.f.) or probability mass function (p.m.f.)</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Autogressive models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Flow models</a:t>
            </a:r>
          </a:p>
          <a:p>
            <a:pPr>
              <a:buFont typeface="Arial" panose="020B0604020202020204" pitchFamily="34" charset="0"/>
              <a:buChar char="•"/>
            </a:pPr>
            <a:endParaRPr lang="en-US"/>
          </a:p>
          <a:p>
            <a:pPr>
              <a:buFont typeface="Arial" panose="020B0604020202020204" pitchFamily="34" charset="0"/>
              <a:buChar char="•"/>
            </a:pPr>
            <a:endParaRPr lang="en-US"/>
          </a:p>
          <a:p>
            <a:pPr marL="0" indent="0"/>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388A0C2D-A50F-4F45-B39A-82C3D2CBE7C9}"/>
              </a:ext>
            </a:extLst>
          </p:cNvPr>
          <p:cNvPicPr>
            <a:picLocks noChangeAspect="1"/>
          </p:cNvPicPr>
          <p:nvPr/>
        </p:nvPicPr>
        <p:blipFill>
          <a:blip r:embed="rId3"/>
          <a:stretch>
            <a:fillRect/>
          </a:stretch>
        </p:blipFill>
        <p:spPr>
          <a:xfrm>
            <a:off x="6825984" y="2195910"/>
            <a:ext cx="873876" cy="1184588"/>
          </a:xfrm>
          <a:prstGeom prst="rect">
            <a:avLst/>
          </a:prstGeom>
        </p:spPr>
      </p:pic>
      <p:pic>
        <p:nvPicPr>
          <p:cNvPr id="13" name="Picture 12">
            <a:extLst>
              <a:ext uri="{FF2B5EF4-FFF2-40B4-BE49-F238E27FC236}">
                <a16:creationId xmlns:a16="http://schemas.microsoft.com/office/drawing/2014/main" id="{D0DD8038-2AC6-474F-9CD5-2BF166E3EAB5}"/>
              </a:ext>
            </a:extLst>
          </p:cNvPr>
          <p:cNvPicPr>
            <a:picLocks noChangeAspect="1"/>
          </p:cNvPicPr>
          <p:nvPr/>
        </p:nvPicPr>
        <p:blipFill>
          <a:blip r:embed="rId4"/>
          <a:stretch>
            <a:fillRect/>
          </a:stretch>
        </p:blipFill>
        <p:spPr>
          <a:xfrm>
            <a:off x="6108638" y="3787234"/>
            <a:ext cx="2625852" cy="996724"/>
          </a:xfrm>
          <a:prstGeom prst="rect">
            <a:avLst/>
          </a:prstGeom>
        </p:spPr>
      </p:pic>
      <p:pic>
        <p:nvPicPr>
          <p:cNvPr id="7" name="Picture 6">
            <a:extLst>
              <a:ext uri="{FF2B5EF4-FFF2-40B4-BE49-F238E27FC236}">
                <a16:creationId xmlns:a16="http://schemas.microsoft.com/office/drawing/2014/main" id="{DCC74119-3381-4149-9FD9-25742C10F338}"/>
              </a:ext>
            </a:extLst>
          </p:cNvPr>
          <p:cNvPicPr>
            <a:picLocks noChangeAspect="1"/>
          </p:cNvPicPr>
          <p:nvPr/>
        </p:nvPicPr>
        <p:blipFill>
          <a:blip r:embed="rId5"/>
          <a:stretch>
            <a:fillRect/>
          </a:stretch>
        </p:blipFill>
        <p:spPr>
          <a:xfrm>
            <a:off x="4467783" y="1360456"/>
            <a:ext cx="628709" cy="352458"/>
          </a:xfrm>
          <a:prstGeom prst="rect">
            <a:avLst/>
          </a:prstGeom>
        </p:spPr>
      </p:pic>
      <p:pic>
        <p:nvPicPr>
          <p:cNvPr id="4" name="Picture 3">
            <a:extLst>
              <a:ext uri="{FF2B5EF4-FFF2-40B4-BE49-F238E27FC236}">
                <a16:creationId xmlns:a16="http://schemas.microsoft.com/office/drawing/2014/main" id="{055069EA-7B13-8E48-9CCE-E8A7773146AF}"/>
              </a:ext>
            </a:extLst>
          </p:cNvPr>
          <p:cNvPicPr>
            <a:picLocks noChangeAspect="1"/>
          </p:cNvPicPr>
          <p:nvPr/>
        </p:nvPicPr>
        <p:blipFill>
          <a:blip r:embed="rId6"/>
          <a:stretch>
            <a:fillRect/>
          </a:stretch>
        </p:blipFill>
        <p:spPr>
          <a:xfrm>
            <a:off x="2362783" y="2438126"/>
            <a:ext cx="2419354" cy="700157"/>
          </a:xfrm>
          <a:prstGeom prst="rect">
            <a:avLst/>
          </a:prstGeom>
        </p:spPr>
      </p:pic>
      <p:pic>
        <p:nvPicPr>
          <p:cNvPr id="6" name="Picture 5">
            <a:extLst>
              <a:ext uri="{FF2B5EF4-FFF2-40B4-BE49-F238E27FC236}">
                <a16:creationId xmlns:a16="http://schemas.microsoft.com/office/drawing/2014/main" id="{27725465-0835-9641-8C08-C6E5496C489D}"/>
              </a:ext>
            </a:extLst>
          </p:cNvPr>
          <p:cNvPicPr>
            <a:picLocks noChangeAspect="1"/>
          </p:cNvPicPr>
          <p:nvPr/>
        </p:nvPicPr>
        <p:blipFill>
          <a:blip r:embed="rId7"/>
          <a:stretch>
            <a:fillRect/>
          </a:stretch>
        </p:blipFill>
        <p:spPr>
          <a:xfrm>
            <a:off x="1183388" y="4234815"/>
            <a:ext cx="4213842" cy="275604"/>
          </a:xfrm>
          <a:prstGeom prst="rect">
            <a:avLst/>
          </a:prstGeom>
        </p:spPr>
      </p:pic>
    </p:spTree>
    <p:extLst>
      <p:ext uri="{BB962C8B-B14F-4D97-AF65-F5344CB8AC3E}">
        <p14:creationId xmlns:p14="http://schemas.microsoft.com/office/powerpoint/2010/main" val="38741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D481-530F-2240-B166-1F02A455982E}"/>
              </a:ext>
            </a:extLst>
          </p:cNvPr>
          <p:cNvSpPr>
            <a:spLocks noGrp="1"/>
          </p:cNvSpPr>
          <p:nvPr>
            <p:ph type="title"/>
          </p:nvPr>
        </p:nvSpPr>
        <p:spPr/>
        <p:txBody>
          <a:bodyPr/>
          <a:lstStyle/>
          <a:p>
            <a:r>
              <a:rPr lang="en-US"/>
              <a:t>Computing Jacobian-vector products is scalable</a:t>
            </a:r>
          </a:p>
        </p:txBody>
      </p:sp>
      <p:sp>
        <p:nvSpPr>
          <p:cNvPr id="217" name="Rectangle 216">
            <a:extLst>
              <a:ext uri="{FF2B5EF4-FFF2-40B4-BE49-F238E27FC236}">
                <a16:creationId xmlns:a16="http://schemas.microsoft.com/office/drawing/2014/main" id="{A7FB1D2F-080E-824A-990E-FF175E49CB33}"/>
              </a:ext>
            </a:extLst>
          </p:cNvPr>
          <p:cNvSpPr/>
          <p:nvPr/>
        </p:nvSpPr>
        <p:spPr>
          <a:xfrm>
            <a:off x="6258232" y="1934531"/>
            <a:ext cx="2398406" cy="461665"/>
          </a:xfrm>
          <a:prstGeom prst="rect">
            <a:avLst/>
          </a:prstGeom>
          <a:noFill/>
        </p:spPr>
        <p:txBody>
          <a:bodyPr wrap="squar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One Backprop!</a:t>
            </a:r>
            <a:endParaRPr lang="en-US" sz="5400">
              <a:ln w="0"/>
              <a:solidFill>
                <a:schemeClr val="accent1"/>
              </a:solidFill>
              <a:effectLst>
                <a:outerShdw blurRad="38100" dist="25400" dir="5400000" algn="ctr" rotWithShape="0">
                  <a:srgbClr val="6E747A">
                    <a:alpha val="43000"/>
                  </a:srgbClr>
                </a:outerShdw>
              </a:effectLst>
            </a:endParaRPr>
          </a:p>
        </p:txBody>
      </p:sp>
      <p:sp>
        <p:nvSpPr>
          <p:cNvPr id="111" name="Rectangle 110">
            <a:extLst>
              <a:ext uri="{FF2B5EF4-FFF2-40B4-BE49-F238E27FC236}">
                <a16:creationId xmlns:a16="http://schemas.microsoft.com/office/drawing/2014/main" id="{3BAFCC5B-5D2C-5944-B4B8-FA4591C8F416}"/>
              </a:ext>
            </a:extLst>
          </p:cNvPr>
          <p:cNvSpPr/>
          <p:nvPr/>
        </p:nvSpPr>
        <p:spPr>
          <a:xfrm>
            <a:off x="6109525" y="2319515"/>
            <a:ext cx="2751365" cy="707886"/>
          </a:xfrm>
          <a:prstGeom prst="rect">
            <a:avLst/>
          </a:prstGeom>
          <a:noFill/>
        </p:spPr>
        <p:txBody>
          <a:bodyPr wrap="squar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Sliced Score Matching </a:t>
            </a:r>
          </a:p>
          <a:p>
            <a:pPr algn="ctr"/>
            <a:r>
              <a:rPr lang="en-US" sz="2000">
                <a:ln w="0"/>
                <a:solidFill>
                  <a:schemeClr val="accent1"/>
                </a:solidFill>
                <a:effectLst>
                  <a:outerShdw blurRad="38100" dist="25400" dir="5400000" algn="ctr" rotWithShape="0">
                    <a:srgbClr val="6E747A">
                      <a:alpha val="43000"/>
                    </a:srgbClr>
                  </a:outerShdw>
                </a:effectLst>
              </a:rPr>
              <a:t>is scalable</a:t>
            </a:r>
          </a:p>
        </p:txBody>
      </p:sp>
      <p:pic>
        <p:nvPicPr>
          <p:cNvPr id="3" name="Picture 2">
            <a:extLst>
              <a:ext uri="{FF2B5EF4-FFF2-40B4-BE49-F238E27FC236}">
                <a16:creationId xmlns:a16="http://schemas.microsoft.com/office/drawing/2014/main" id="{8BF29A13-BD0F-ED4B-8A21-5068734C07D4}"/>
              </a:ext>
            </a:extLst>
          </p:cNvPr>
          <p:cNvPicPr>
            <a:picLocks noChangeAspect="1"/>
          </p:cNvPicPr>
          <p:nvPr/>
        </p:nvPicPr>
        <p:blipFill>
          <a:blip r:embed="rId3"/>
          <a:stretch>
            <a:fillRect/>
          </a:stretch>
        </p:blipFill>
        <p:spPr>
          <a:xfrm>
            <a:off x="2447488" y="1208663"/>
            <a:ext cx="4038372" cy="312594"/>
          </a:xfrm>
          <a:prstGeom prst="rect">
            <a:avLst/>
          </a:prstGeom>
        </p:spPr>
      </p:pic>
      <p:grpSp>
        <p:nvGrpSpPr>
          <p:cNvPr id="121" name="neurons">
            <a:extLst>
              <a:ext uri="{FF2B5EF4-FFF2-40B4-BE49-F238E27FC236}">
                <a16:creationId xmlns:a16="http://schemas.microsoft.com/office/drawing/2014/main" id="{CF1672E0-B26B-164C-8513-983D5595FDEA}"/>
              </a:ext>
            </a:extLst>
          </p:cNvPr>
          <p:cNvGrpSpPr/>
          <p:nvPr/>
        </p:nvGrpSpPr>
        <p:grpSpPr>
          <a:xfrm>
            <a:off x="3556279" y="2416999"/>
            <a:ext cx="1904675" cy="1503408"/>
            <a:chOff x="2840477" y="1339088"/>
            <a:chExt cx="1904675" cy="1503408"/>
          </a:xfrm>
        </p:grpSpPr>
        <p:grpSp>
          <p:nvGrpSpPr>
            <p:cNvPr id="123" name="Group 122">
              <a:extLst>
                <a:ext uri="{FF2B5EF4-FFF2-40B4-BE49-F238E27FC236}">
                  <a16:creationId xmlns:a16="http://schemas.microsoft.com/office/drawing/2014/main" id="{0D1FDEE5-CADE-B546-8624-7D4684FB5B86}"/>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F3C54BC7-0898-B242-A9B8-02B682690226}"/>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326" name="Oval 325">
                    <a:extLst>
                      <a:ext uri="{FF2B5EF4-FFF2-40B4-BE49-F238E27FC236}">
                        <a16:creationId xmlns:a16="http://schemas.microsoft.com/office/drawing/2014/main" id="{02E10AFC-673E-7448-8115-7E5C65E8838B}"/>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BE631B0D-75D5-8B41-937B-79949645FB68}"/>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327" name="Oval 326">
                    <a:extLst>
                      <a:ext uri="{FF2B5EF4-FFF2-40B4-BE49-F238E27FC236}">
                        <a16:creationId xmlns:a16="http://schemas.microsoft.com/office/drawing/2014/main" id="{4C646F0D-E617-5D43-9B60-41A7509FC2D2}"/>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Oval 137">
                    <a:extLst>
                      <a:ext uri="{FF2B5EF4-FFF2-40B4-BE49-F238E27FC236}">
                        <a16:creationId xmlns:a16="http://schemas.microsoft.com/office/drawing/2014/main" id="{F638FC49-1FE2-7E4E-ADD8-6F3F45E3A0A6}"/>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3</m:t>
                              </m:r>
                            </m:sub>
                          </m:sSub>
                        </m:oMath>
                      </m:oMathPara>
                    </a14:m>
                    <a:endParaRPr lang="en-US"/>
                  </a:p>
                </p:txBody>
              </p:sp>
            </mc:Choice>
            <mc:Fallback xmlns="">
              <p:sp>
                <p:nvSpPr>
                  <p:cNvPr id="329" name="Oval 328">
                    <a:extLst>
                      <a:ext uri="{FF2B5EF4-FFF2-40B4-BE49-F238E27FC236}">
                        <a16:creationId xmlns:a16="http://schemas.microsoft.com/office/drawing/2014/main" id="{91ACC3F9-F379-1449-AF98-58B45C3ACF88}"/>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13"/>
                    <a:stretch>
                      <a:fillRect/>
                    </a:stretch>
                  </a:blipFill>
                </p:spPr>
                <p:txBody>
                  <a:bodyPr/>
                  <a:lstStyle/>
                  <a:p>
                    <a:r>
                      <a:rPr lang="en-US">
                        <a:noFill/>
                      </a:rPr>
                      <a:t> </a:t>
                    </a:r>
                  </a:p>
                </p:txBody>
              </p:sp>
            </mc:Fallback>
          </mc:AlternateContent>
        </p:grpSp>
        <p:grpSp>
          <p:nvGrpSpPr>
            <p:cNvPr id="124" name="Group 123">
              <a:extLst>
                <a:ext uri="{FF2B5EF4-FFF2-40B4-BE49-F238E27FC236}">
                  <a16:creationId xmlns:a16="http://schemas.microsoft.com/office/drawing/2014/main" id="{DBFD218A-70F4-214B-B99E-2B296267A2F8}"/>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130" name="Oval 129">
                    <a:extLst>
                      <a:ext uri="{FF2B5EF4-FFF2-40B4-BE49-F238E27FC236}">
                        <a16:creationId xmlns:a16="http://schemas.microsoft.com/office/drawing/2014/main" id="{DA9A16A4-21FE-624D-879F-29B7805331A9}"/>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,1</m:t>
                              </m:r>
                            </m:sub>
                          </m:sSub>
                        </m:oMath>
                      </m:oMathPara>
                    </a14:m>
                    <a:endParaRPr lang="en-US"/>
                  </a:p>
                </p:txBody>
              </p:sp>
            </mc:Choice>
            <mc:Fallback xmlns="">
              <p:sp>
                <p:nvSpPr>
                  <p:cNvPr id="321" name="Oval 320">
                    <a:extLst>
                      <a:ext uri="{FF2B5EF4-FFF2-40B4-BE49-F238E27FC236}">
                        <a16:creationId xmlns:a16="http://schemas.microsoft.com/office/drawing/2014/main" id="{C0435E2D-13B1-DF45-9907-71AA6B60BBB1}"/>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Oval 131">
                    <a:extLst>
                      <a:ext uri="{FF2B5EF4-FFF2-40B4-BE49-F238E27FC236}">
                        <a16:creationId xmlns:a16="http://schemas.microsoft.com/office/drawing/2014/main" id="{4A413AA8-7DF8-9B49-B827-783019364507}"/>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,2</m:t>
                              </m:r>
                            </m:sub>
                          </m:sSub>
                        </m:oMath>
                      </m:oMathPara>
                    </a14:m>
                    <a:endParaRPr lang="en-US"/>
                  </a:p>
                </p:txBody>
              </p:sp>
            </mc:Choice>
            <mc:Fallback xmlns="">
              <p:sp>
                <p:nvSpPr>
                  <p:cNvPr id="323" name="Oval 322">
                    <a:extLst>
                      <a:ext uri="{FF2B5EF4-FFF2-40B4-BE49-F238E27FC236}">
                        <a16:creationId xmlns:a16="http://schemas.microsoft.com/office/drawing/2014/main" id="{FD1D327F-131D-744A-943F-654DD70DDA85}"/>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1A0E945B-9C20-DD4F-B30E-4D360939270D}"/>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,3</m:t>
                              </m:r>
                            </m:sub>
                          </m:sSub>
                        </m:oMath>
                      </m:oMathPara>
                    </a14:m>
                    <a:endParaRPr lang="en-US"/>
                  </a:p>
                </p:txBody>
              </p:sp>
            </mc:Choice>
            <mc:Fallback xmlns="">
              <p:sp>
                <p:nvSpPr>
                  <p:cNvPr id="324" name="Oval 323">
                    <a:extLst>
                      <a:ext uri="{FF2B5EF4-FFF2-40B4-BE49-F238E27FC236}">
                        <a16:creationId xmlns:a16="http://schemas.microsoft.com/office/drawing/2014/main" id="{3798B3BB-A94F-7447-B8FD-99FC6BFC9EF4}"/>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16"/>
                    <a:stretch>
                      <a:fillRect/>
                    </a:stretch>
                  </a:blipFill>
                </p:spPr>
                <p:txBody>
                  <a:bodyPr/>
                  <a:lstStyle/>
                  <a:p>
                    <a:r>
                      <a:rPr lang="en-US">
                        <a:noFill/>
                      </a:rPr>
                      <a:t> </a:t>
                    </a:r>
                  </a:p>
                </p:txBody>
              </p:sp>
            </mc:Fallback>
          </mc:AlternateContent>
        </p:grpSp>
        <p:grpSp>
          <p:nvGrpSpPr>
            <p:cNvPr id="126" name="Group 125">
              <a:extLst>
                <a:ext uri="{FF2B5EF4-FFF2-40B4-BE49-F238E27FC236}">
                  <a16:creationId xmlns:a16="http://schemas.microsoft.com/office/drawing/2014/main" id="{BB9785A9-FA20-E845-AF48-AB50DDA82079}"/>
                </a:ext>
              </a:extLst>
            </p:cNvPr>
            <p:cNvGrpSpPr/>
            <p:nvPr/>
          </p:nvGrpSpPr>
          <p:grpSpPr>
            <a:xfrm>
              <a:off x="3594997" y="1601219"/>
              <a:ext cx="429139" cy="971383"/>
              <a:chOff x="3594997" y="1601219"/>
              <a:chExt cx="429139" cy="971383"/>
            </a:xfrm>
          </p:grpSpPr>
          <p:sp>
            <p:nvSpPr>
              <p:cNvPr id="127" name="Oval 126">
                <a:extLst>
                  <a:ext uri="{FF2B5EF4-FFF2-40B4-BE49-F238E27FC236}">
                    <a16:creationId xmlns:a16="http://schemas.microsoft.com/office/drawing/2014/main" id="{E4CD40EE-04B6-8249-A560-3DE8D2DD8D8C}"/>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FFE5F68B-1F40-9F43-B6AC-F802DD2AAB75}"/>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9" name="forward">
            <a:extLst>
              <a:ext uri="{FF2B5EF4-FFF2-40B4-BE49-F238E27FC236}">
                <a16:creationId xmlns:a16="http://schemas.microsoft.com/office/drawing/2014/main" id="{0A3DB2D4-3520-C540-B311-B00C914DF367}"/>
              </a:ext>
            </a:extLst>
          </p:cNvPr>
          <p:cNvGrpSpPr/>
          <p:nvPr/>
        </p:nvGrpSpPr>
        <p:grpSpPr>
          <a:xfrm>
            <a:off x="3970329" y="2626148"/>
            <a:ext cx="1072327" cy="1084360"/>
            <a:chOff x="3961117" y="547064"/>
            <a:chExt cx="1072327" cy="1084360"/>
          </a:xfrm>
        </p:grpSpPr>
        <p:cxnSp>
          <p:nvCxnSpPr>
            <p:cNvPr id="140" name="Straight Connector 139">
              <a:extLst>
                <a:ext uri="{FF2B5EF4-FFF2-40B4-BE49-F238E27FC236}">
                  <a16:creationId xmlns:a16="http://schemas.microsoft.com/office/drawing/2014/main" id="{C17EFE53-5D8B-BB48-83EE-3CEAE94606C3}"/>
                </a:ext>
              </a:extLst>
            </p:cNvPr>
            <p:cNvCxnSpPr>
              <a:cxnSpLocks/>
              <a:stCxn id="135" idx="6"/>
              <a:endCxn id="127" idx="2"/>
            </p:cNvCxnSpPr>
            <p:nvPr/>
          </p:nvCxnSpPr>
          <p:spPr>
            <a:xfrm>
              <a:off x="3961117" y="563586"/>
              <a:ext cx="340470" cy="243485"/>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2" name="Straight Connector 141">
              <a:extLst>
                <a:ext uri="{FF2B5EF4-FFF2-40B4-BE49-F238E27FC236}">
                  <a16:creationId xmlns:a16="http://schemas.microsoft.com/office/drawing/2014/main" id="{02C514CB-1952-6043-9CC4-6A40DABF2CB9}"/>
                </a:ext>
              </a:extLst>
            </p:cNvPr>
            <p:cNvCxnSpPr>
              <a:cxnSpLocks/>
              <a:stCxn id="135" idx="6"/>
              <a:endCxn id="129" idx="2"/>
            </p:cNvCxnSpPr>
            <p:nvPr/>
          </p:nvCxnSpPr>
          <p:spPr>
            <a:xfrm>
              <a:off x="3961117" y="563586"/>
              <a:ext cx="355559" cy="800820"/>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3" name="Straight Connector 142">
              <a:extLst>
                <a:ext uri="{FF2B5EF4-FFF2-40B4-BE49-F238E27FC236}">
                  <a16:creationId xmlns:a16="http://schemas.microsoft.com/office/drawing/2014/main" id="{2EE0E6D0-F6D7-A745-8757-CAF744D9FC08}"/>
                </a:ext>
              </a:extLst>
            </p:cNvPr>
            <p:cNvCxnSpPr>
              <a:cxnSpLocks/>
              <a:stCxn id="136" idx="6"/>
              <a:endCxn id="127" idx="2"/>
            </p:cNvCxnSpPr>
            <p:nvPr/>
          </p:nvCxnSpPr>
          <p:spPr>
            <a:xfrm flipV="1">
              <a:off x="3981825" y="807071"/>
              <a:ext cx="319762" cy="31773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5" name="Straight Connector 144">
              <a:extLst>
                <a:ext uri="{FF2B5EF4-FFF2-40B4-BE49-F238E27FC236}">
                  <a16:creationId xmlns:a16="http://schemas.microsoft.com/office/drawing/2014/main" id="{9B3F509E-F2FF-FC41-8644-2267FD14D5AE}"/>
                </a:ext>
              </a:extLst>
            </p:cNvPr>
            <p:cNvCxnSpPr>
              <a:cxnSpLocks/>
              <a:stCxn id="136" idx="6"/>
              <a:endCxn id="129" idx="2"/>
            </p:cNvCxnSpPr>
            <p:nvPr/>
          </p:nvCxnSpPr>
          <p:spPr>
            <a:xfrm>
              <a:off x="3981825" y="1124809"/>
              <a:ext cx="334851" cy="239597"/>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6" name="Straight Connector 145">
              <a:extLst>
                <a:ext uri="{FF2B5EF4-FFF2-40B4-BE49-F238E27FC236}">
                  <a16:creationId xmlns:a16="http://schemas.microsoft.com/office/drawing/2014/main" id="{93F57D17-44B0-2B41-A2D6-F3D2F83D1635}"/>
                </a:ext>
              </a:extLst>
            </p:cNvPr>
            <p:cNvCxnSpPr>
              <a:cxnSpLocks/>
              <a:stCxn id="138" idx="6"/>
              <a:endCxn id="127" idx="2"/>
            </p:cNvCxnSpPr>
            <p:nvPr/>
          </p:nvCxnSpPr>
          <p:spPr>
            <a:xfrm flipV="1">
              <a:off x="3989565" y="807071"/>
              <a:ext cx="312022" cy="82435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8" name="Straight Connector 147">
              <a:extLst>
                <a:ext uri="{FF2B5EF4-FFF2-40B4-BE49-F238E27FC236}">
                  <a16:creationId xmlns:a16="http://schemas.microsoft.com/office/drawing/2014/main" id="{167A0B36-7E00-2E4B-93AE-300FCFFAECB3}"/>
                </a:ext>
              </a:extLst>
            </p:cNvPr>
            <p:cNvCxnSpPr>
              <a:cxnSpLocks/>
              <a:stCxn id="138" idx="6"/>
              <a:endCxn id="129" idx="2"/>
            </p:cNvCxnSpPr>
            <p:nvPr/>
          </p:nvCxnSpPr>
          <p:spPr>
            <a:xfrm flipV="1">
              <a:off x="3989565" y="1364406"/>
              <a:ext cx="327111" cy="26701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9" name="Straight Connector 148">
              <a:extLst>
                <a:ext uri="{FF2B5EF4-FFF2-40B4-BE49-F238E27FC236}">
                  <a16:creationId xmlns:a16="http://schemas.microsoft.com/office/drawing/2014/main" id="{D2F9C81B-8A41-DC49-BCE0-A254E6B88C22}"/>
                </a:ext>
              </a:extLst>
            </p:cNvPr>
            <p:cNvCxnSpPr>
              <a:cxnSpLocks/>
              <a:stCxn id="127" idx="6"/>
              <a:endCxn id="130" idx="2"/>
            </p:cNvCxnSpPr>
            <p:nvPr/>
          </p:nvCxnSpPr>
          <p:spPr>
            <a:xfrm flipV="1">
              <a:off x="4715637" y="547064"/>
              <a:ext cx="317807" cy="260007"/>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1" name="Straight Connector 150">
              <a:extLst>
                <a:ext uri="{FF2B5EF4-FFF2-40B4-BE49-F238E27FC236}">
                  <a16:creationId xmlns:a16="http://schemas.microsoft.com/office/drawing/2014/main" id="{6DB83179-219A-7840-AAA0-E8CEEF3F7614}"/>
                </a:ext>
              </a:extLst>
            </p:cNvPr>
            <p:cNvCxnSpPr>
              <a:cxnSpLocks/>
              <a:stCxn id="127" idx="6"/>
              <a:endCxn id="132" idx="2"/>
            </p:cNvCxnSpPr>
            <p:nvPr/>
          </p:nvCxnSpPr>
          <p:spPr>
            <a:xfrm>
              <a:off x="4715637" y="807071"/>
              <a:ext cx="316190" cy="30348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2" name="Straight Connector 151">
              <a:extLst>
                <a:ext uri="{FF2B5EF4-FFF2-40B4-BE49-F238E27FC236}">
                  <a16:creationId xmlns:a16="http://schemas.microsoft.com/office/drawing/2014/main" id="{C34FD82D-5AEB-5343-9195-7CC2BF7A8C62}"/>
                </a:ext>
              </a:extLst>
            </p:cNvPr>
            <p:cNvCxnSpPr>
              <a:cxnSpLocks/>
              <a:stCxn id="127" idx="6"/>
              <a:endCxn id="133" idx="2"/>
            </p:cNvCxnSpPr>
            <p:nvPr/>
          </p:nvCxnSpPr>
          <p:spPr>
            <a:xfrm>
              <a:off x="4715637" y="807071"/>
              <a:ext cx="316190" cy="820889"/>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4" name="Straight Connector 153">
              <a:extLst>
                <a:ext uri="{FF2B5EF4-FFF2-40B4-BE49-F238E27FC236}">
                  <a16:creationId xmlns:a16="http://schemas.microsoft.com/office/drawing/2014/main" id="{81FA7487-F782-0948-8717-7E2CD84F0328}"/>
                </a:ext>
              </a:extLst>
            </p:cNvPr>
            <p:cNvCxnSpPr>
              <a:cxnSpLocks/>
              <a:stCxn id="129" idx="6"/>
              <a:endCxn id="130" idx="2"/>
            </p:cNvCxnSpPr>
            <p:nvPr/>
          </p:nvCxnSpPr>
          <p:spPr>
            <a:xfrm flipV="1">
              <a:off x="4730726" y="547064"/>
              <a:ext cx="302718" cy="81734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5" name="Straight Connector 154">
              <a:extLst>
                <a:ext uri="{FF2B5EF4-FFF2-40B4-BE49-F238E27FC236}">
                  <a16:creationId xmlns:a16="http://schemas.microsoft.com/office/drawing/2014/main" id="{4597A181-5A77-5C42-96D5-E6872632FBD4}"/>
                </a:ext>
              </a:extLst>
            </p:cNvPr>
            <p:cNvCxnSpPr>
              <a:cxnSpLocks/>
              <a:stCxn id="129" idx="6"/>
              <a:endCxn id="132" idx="2"/>
            </p:cNvCxnSpPr>
            <p:nvPr/>
          </p:nvCxnSpPr>
          <p:spPr>
            <a:xfrm flipV="1">
              <a:off x="4730726" y="1110554"/>
              <a:ext cx="301101" cy="25385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7" name="Straight Connector 156">
              <a:extLst>
                <a:ext uri="{FF2B5EF4-FFF2-40B4-BE49-F238E27FC236}">
                  <a16:creationId xmlns:a16="http://schemas.microsoft.com/office/drawing/2014/main" id="{165C7EFA-6A6E-3649-87C4-26D9D44233DC}"/>
                </a:ext>
              </a:extLst>
            </p:cNvPr>
            <p:cNvCxnSpPr>
              <a:cxnSpLocks/>
              <a:stCxn id="129" idx="6"/>
              <a:endCxn id="133" idx="2"/>
            </p:cNvCxnSpPr>
            <p:nvPr/>
          </p:nvCxnSpPr>
          <p:spPr>
            <a:xfrm>
              <a:off x="4730726" y="1364406"/>
              <a:ext cx="301101" cy="263554"/>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158" name="s(x)">
            <a:extLst>
              <a:ext uri="{FF2B5EF4-FFF2-40B4-BE49-F238E27FC236}">
                <a16:creationId xmlns:a16="http://schemas.microsoft.com/office/drawing/2014/main" id="{07AF7AE9-2FB0-CD48-97D6-2E3BE205CE31}"/>
              </a:ext>
            </a:extLst>
          </p:cNvPr>
          <p:cNvPicPr>
            <a:picLocks noChangeAspect="1"/>
          </p:cNvPicPr>
          <p:nvPr/>
        </p:nvPicPr>
        <p:blipFill>
          <a:blip r:embed="rId17"/>
          <a:stretch>
            <a:fillRect/>
          </a:stretch>
        </p:blipFill>
        <p:spPr>
          <a:xfrm>
            <a:off x="5760438" y="2980490"/>
            <a:ext cx="646329" cy="306592"/>
          </a:xfrm>
          <a:prstGeom prst="rect">
            <a:avLst/>
          </a:prstGeom>
        </p:spPr>
      </p:pic>
      <p:sp>
        <p:nvSpPr>
          <p:cNvPr id="4" name="box_s(x)">
            <a:extLst>
              <a:ext uri="{FF2B5EF4-FFF2-40B4-BE49-F238E27FC236}">
                <a16:creationId xmlns:a16="http://schemas.microsoft.com/office/drawing/2014/main" id="{6EE0FB1D-E644-0449-ADC2-297EDC1425E5}"/>
              </a:ext>
            </a:extLst>
          </p:cNvPr>
          <p:cNvSpPr/>
          <p:nvPr/>
        </p:nvSpPr>
        <p:spPr>
          <a:xfrm>
            <a:off x="5696857" y="1192816"/>
            <a:ext cx="695778"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89" name="forward2">
            <a:extLst>
              <a:ext uri="{FF2B5EF4-FFF2-40B4-BE49-F238E27FC236}">
                <a16:creationId xmlns:a16="http://schemas.microsoft.com/office/drawing/2014/main" id="{212F3186-4DAC-E048-A486-3E147FEBE552}"/>
              </a:ext>
            </a:extLst>
          </p:cNvPr>
          <p:cNvGrpSpPr/>
          <p:nvPr/>
        </p:nvGrpSpPr>
        <p:grpSpPr>
          <a:xfrm>
            <a:off x="5459337" y="2626147"/>
            <a:ext cx="431013" cy="1080896"/>
            <a:chOff x="5025827" y="2626147"/>
            <a:chExt cx="431013" cy="1080896"/>
          </a:xfrm>
        </p:grpSpPr>
        <p:cxnSp>
          <p:nvCxnSpPr>
            <p:cNvPr id="243" name="Straight Connector 242">
              <a:extLst>
                <a:ext uri="{FF2B5EF4-FFF2-40B4-BE49-F238E27FC236}">
                  <a16:creationId xmlns:a16="http://schemas.microsoft.com/office/drawing/2014/main" id="{D6A98E06-15EB-0647-9EB9-DD9719CC6E6F}"/>
                </a:ext>
              </a:extLst>
            </p:cNvPr>
            <p:cNvCxnSpPr>
              <a:cxnSpLocks/>
              <a:stCxn id="130" idx="6"/>
              <a:endCxn id="242" idx="2"/>
            </p:cNvCxnSpPr>
            <p:nvPr/>
          </p:nvCxnSpPr>
          <p:spPr>
            <a:xfrm>
              <a:off x="5027444" y="2626147"/>
              <a:ext cx="429396" cy="538387"/>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44" name="Straight Connector 243">
              <a:extLst>
                <a:ext uri="{FF2B5EF4-FFF2-40B4-BE49-F238E27FC236}">
                  <a16:creationId xmlns:a16="http://schemas.microsoft.com/office/drawing/2014/main" id="{432E6CA5-3112-1B42-A754-A2D944B8E833}"/>
                </a:ext>
              </a:extLst>
            </p:cNvPr>
            <p:cNvCxnSpPr>
              <a:cxnSpLocks/>
              <a:stCxn id="132" idx="6"/>
              <a:endCxn id="242" idx="2"/>
            </p:cNvCxnSpPr>
            <p:nvPr/>
          </p:nvCxnSpPr>
          <p:spPr>
            <a:xfrm flipV="1">
              <a:off x="5025827" y="3164534"/>
              <a:ext cx="431013" cy="2510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45" name="Straight Connector 244">
              <a:extLst>
                <a:ext uri="{FF2B5EF4-FFF2-40B4-BE49-F238E27FC236}">
                  <a16:creationId xmlns:a16="http://schemas.microsoft.com/office/drawing/2014/main" id="{AE0B3F41-7D12-7C47-B7DF-27F526DD7E4D}"/>
                </a:ext>
              </a:extLst>
            </p:cNvPr>
            <p:cNvCxnSpPr>
              <a:cxnSpLocks/>
              <a:stCxn id="133" idx="6"/>
              <a:endCxn id="242" idx="2"/>
            </p:cNvCxnSpPr>
            <p:nvPr/>
          </p:nvCxnSpPr>
          <p:spPr>
            <a:xfrm flipV="1">
              <a:off x="5025827" y="3164534"/>
              <a:ext cx="431013" cy="542509"/>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grpSp>
        <p:nvGrpSpPr>
          <p:cNvPr id="90" name="new_neuron">
            <a:extLst>
              <a:ext uri="{FF2B5EF4-FFF2-40B4-BE49-F238E27FC236}">
                <a16:creationId xmlns:a16="http://schemas.microsoft.com/office/drawing/2014/main" id="{AA3C6B76-C760-0846-8BBF-192F75171B46}"/>
              </a:ext>
            </a:extLst>
          </p:cNvPr>
          <p:cNvGrpSpPr/>
          <p:nvPr/>
        </p:nvGrpSpPr>
        <p:grpSpPr>
          <a:xfrm>
            <a:off x="5411169" y="2620978"/>
            <a:ext cx="893231" cy="1029481"/>
            <a:chOff x="4115633" y="2460884"/>
            <a:chExt cx="893231" cy="1029481"/>
          </a:xfrm>
        </p:grpSpPr>
        <p:sp>
          <p:nvSpPr>
            <p:cNvPr id="242" name="Oval 241">
              <a:extLst>
                <a:ext uri="{FF2B5EF4-FFF2-40B4-BE49-F238E27FC236}">
                  <a16:creationId xmlns:a16="http://schemas.microsoft.com/office/drawing/2014/main" id="{180261BA-2BA8-D140-9B61-34ECB53830DC}"/>
                </a:ext>
              </a:extLst>
            </p:cNvPr>
            <p:cNvSpPr/>
            <p:nvPr/>
          </p:nvSpPr>
          <p:spPr>
            <a:xfrm>
              <a:off x="4594814" y="2797421"/>
              <a:ext cx="414050" cy="414048"/>
            </a:xfrm>
            <a:prstGeom prst="ellipse">
              <a:avLst/>
            </a:prstGeom>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7A3B9B3C-EC21-7342-AF46-FF5EDCE110EF}"/>
                </a:ext>
              </a:extLst>
            </p:cNvPr>
            <p:cNvPicPr>
              <a:picLocks noChangeAspect="1"/>
            </p:cNvPicPr>
            <p:nvPr/>
          </p:nvPicPr>
          <p:blipFill>
            <a:blip r:embed="rId18"/>
            <a:stretch>
              <a:fillRect/>
            </a:stretch>
          </p:blipFill>
          <p:spPr>
            <a:xfrm>
              <a:off x="4421599" y="2460884"/>
              <a:ext cx="247815" cy="181731"/>
            </a:xfrm>
            <a:prstGeom prst="rect">
              <a:avLst/>
            </a:prstGeom>
          </p:spPr>
        </p:pic>
        <p:pic>
          <p:nvPicPr>
            <p:cNvPr id="65" name="Picture 64">
              <a:extLst>
                <a:ext uri="{FF2B5EF4-FFF2-40B4-BE49-F238E27FC236}">
                  <a16:creationId xmlns:a16="http://schemas.microsoft.com/office/drawing/2014/main" id="{1E601C30-5A71-3F44-8213-3F777489336B}"/>
                </a:ext>
              </a:extLst>
            </p:cNvPr>
            <p:cNvPicPr>
              <a:picLocks noChangeAspect="1"/>
            </p:cNvPicPr>
            <p:nvPr/>
          </p:nvPicPr>
          <p:blipFill>
            <a:blip r:embed="rId19"/>
            <a:stretch>
              <a:fillRect/>
            </a:stretch>
          </p:blipFill>
          <p:spPr>
            <a:xfrm>
              <a:off x="4115633" y="2777638"/>
              <a:ext cx="285030" cy="209022"/>
            </a:xfrm>
            <a:prstGeom prst="rect">
              <a:avLst/>
            </a:prstGeom>
          </p:spPr>
        </p:pic>
        <p:pic>
          <p:nvPicPr>
            <p:cNvPr id="67" name="Picture 66">
              <a:extLst>
                <a:ext uri="{FF2B5EF4-FFF2-40B4-BE49-F238E27FC236}">
                  <a16:creationId xmlns:a16="http://schemas.microsoft.com/office/drawing/2014/main" id="{6BB7DD81-5646-8241-9CDF-EB8061FCA0E5}"/>
                </a:ext>
              </a:extLst>
            </p:cNvPr>
            <p:cNvPicPr>
              <a:picLocks noChangeAspect="1"/>
            </p:cNvPicPr>
            <p:nvPr/>
          </p:nvPicPr>
          <p:blipFill>
            <a:blip r:embed="rId20"/>
            <a:stretch>
              <a:fillRect/>
            </a:stretch>
          </p:blipFill>
          <p:spPr>
            <a:xfrm>
              <a:off x="4392997" y="3288142"/>
              <a:ext cx="272561" cy="202223"/>
            </a:xfrm>
            <a:prstGeom prst="rect">
              <a:avLst/>
            </a:prstGeom>
          </p:spPr>
        </p:pic>
      </p:grpSp>
      <p:pic>
        <p:nvPicPr>
          <p:cNvPr id="70" name="vs(x)">
            <a:extLst>
              <a:ext uri="{FF2B5EF4-FFF2-40B4-BE49-F238E27FC236}">
                <a16:creationId xmlns:a16="http://schemas.microsoft.com/office/drawing/2014/main" id="{FC8FC10F-E36E-D94C-B183-1AC1524C48C7}"/>
              </a:ext>
            </a:extLst>
          </p:cNvPr>
          <p:cNvPicPr>
            <a:picLocks noChangeAspect="1"/>
          </p:cNvPicPr>
          <p:nvPr/>
        </p:nvPicPr>
        <p:blipFill>
          <a:blip r:embed="rId21"/>
          <a:stretch>
            <a:fillRect/>
          </a:stretch>
        </p:blipFill>
        <p:spPr>
          <a:xfrm>
            <a:off x="6538686" y="3018964"/>
            <a:ext cx="965200" cy="297603"/>
          </a:xfrm>
          <a:prstGeom prst="rect">
            <a:avLst/>
          </a:prstGeom>
        </p:spPr>
      </p:pic>
      <p:sp>
        <p:nvSpPr>
          <p:cNvPr id="246" name="box_vs(x)">
            <a:extLst>
              <a:ext uri="{FF2B5EF4-FFF2-40B4-BE49-F238E27FC236}">
                <a16:creationId xmlns:a16="http://schemas.microsoft.com/office/drawing/2014/main" id="{CD433D8C-7D2C-F549-B467-96315AD44FEF}"/>
              </a:ext>
            </a:extLst>
          </p:cNvPr>
          <p:cNvSpPr/>
          <p:nvPr/>
        </p:nvSpPr>
        <p:spPr>
          <a:xfrm>
            <a:off x="5334005" y="1187275"/>
            <a:ext cx="1058635"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87" name="grad_vs(x)">
            <a:extLst>
              <a:ext uri="{FF2B5EF4-FFF2-40B4-BE49-F238E27FC236}">
                <a16:creationId xmlns:a16="http://schemas.microsoft.com/office/drawing/2014/main" id="{C0AFD3C8-3042-6B44-934C-4F76A98A351F}"/>
              </a:ext>
            </a:extLst>
          </p:cNvPr>
          <p:cNvPicPr>
            <a:picLocks noChangeAspect="1"/>
          </p:cNvPicPr>
          <p:nvPr/>
        </p:nvPicPr>
        <p:blipFill>
          <a:blip r:embed="rId22"/>
          <a:stretch>
            <a:fillRect/>
          </a:stretch>
        </p:blipFill>
        <p:spPr>
          <a:xfrm>
            <a:off x="2042064" y="3075482"/>
            <a:ext cx="1405569" cy="266698"/>
          </a:xfrm>
          <a:prstGeom prst="rect">
            <a:avLst/>
          </a:prstGeom>
        </p:spPr>
      </p:pic>
      <p:sp>
        <p:nvSpPr>
          <p:cNvPr id="269" name="box_gradvs(x)">
            <a:extLst>
              <a:ext uri="{FF2B5EF4-FFF2-40B4-BE49-F238E27FC236}">
                <a16:creationId xmlns:a16="http://schemas.microsoft.com/office/drawing/2014/main" id="{E366EFB3-F27E-CA45-B494-FCE56002624A}"/>
              </a:ext>
            </a:extLst>
          </p:cNvPr>
          <p:cNvSpPr/>
          <p:nvPr/>
        </p:nvSpPr>
        <p:spPr>
          <a:xfrm>
            <a:off x="4801843" y="1198357"/>
            <a:ext cx="1736847"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92" name="back">
            <a:extLst>
              <a:ext uri="{FF2B5EF4-FFF2-40B4-BE49-F238E27FC236}">
                <a16:creationId xmlns:a16="http://schemas.microsoft.com/office/drawing/2014/main" id="{4FC7B728-0B72-5D43-84F0-98246666D29B}"/>
              </a:ext>
            </a:extLst>
          </p:cNvPr>
          <p:cNvGrpSpPr/>
          <p:nvPr/>
        </p:nvGrpSpPr>
        <p:grpSpPr>
          <a:xfrm>
            <a:off x="3976074" y="2626152"/>
            <a:ext cx="1921023" cy="1087369"/>
            <a:chOff x="2680538" y="2466058"/>
            <a:chExt cx="1921023" cy="1087369"/>
          </a:xfrm>
        </p:grpSpPr>
        <p:cxnSp>
          <p:nvCxnSpPr>
            <p:cNvPr id="247" name="Straight Connector 246">
              <a:extLst>
                <a:ext uri="{FF2B5EF4-FFF2-40B4-BE49-F238E27FC236}">
                  <a16:creationId xmlns:a16="http://schemas.microsoft.com/office/drawing/2014/main" id="{8A3F567F-4D43-A143-891F-EC0055989635}"/>
                </a:ext>
              </a:extLst>
            </p:cNvPr>
            <p:cNvCxnSpPr>
              <a:cxnSpLocks/>
            </p:cNvCxnSpPr>
            <p:nvPr/>
          </p:nvCxnSpPr>
          <p:spPr>
            <a:xfrm>
              <a:off x="4172165" y="2472531"/>
              <a:ext cx="429396" cy="538387"/>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48" name="Straight Connector 247">
              <a:extLst>
                <a:ext uri="{FF2B5EF4-FFF2-40B4-BE49-F238E27FC236}">
                  <a16:creationId xmlns:a16="http://schemas.microsoft.com/office/drawing/2014/main" id="{C1F8A1AE-2A93-B94A-8D05-18304BB126E1}"/>
                </a:ext>
              </a:extLst>
            </p:cNvPr>
            <p:cNvCxnSpPr>
              <a:cxnSpLocks/>
            </p:cNvCxnSpPr>
            <p:nvPr/>
          </p:nvCxnSpPr>
          <p:spPr>
            <a:xfrm flipV="1">
              <a:off x="4170548" y="3010918"/>
              <a:ext cx="431013" cy="25103"/>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49" name="Straight Connector 248">
              <a:extLst>
                <a:ext uri="{FF2B5EF4-FFF2-40B4-BE49-F238E27FC236}">
                  <a16:creationId xmlns:a16="http://schemas.microsoft.com/office/drawing/2014/main" id="{B456B52A-CDF3-1449-B985-0CE463CD90D2}"/>
                </a:ext>
              </a:extLst>
            </p:cNvPr>
            <p:cNvCxnSpPr>
              <a:cxnSpLocks/>
            </p:cNvCxnSpPr>
            <p:nvPr/>
          </p:nvCxnSpPr>
          <p:spPr>
            <a:xfrm flipV="1">
              <a:off x="4170548" y="3010918"/>
              <a:ext cx="431013" cy="542509"/>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0" name="Straight Connector 249">
              <a:extLst>
                <a:ext uri="{FF2B5EF4-FFF2-40B4-BE49-F238E27FC236}">
                  <a16:creationId xmlns:a16="http://schemas.microsoft.com/office/drawing/2014/main" id="{6450F0F7-1284-844F-866F-21745122FF61}"/>
                </a:ext>
              </a:extLst>
            </p:cNvPr>
            <p:cNvCxnSpPr>
              <a:cxnSpLocks/>
            </p:cNvCxnSpPr>
            <p:nvPr/>
          </p:nvCxnSpPr>
          <p:spPr>
            <a:xfrm flipV="1">
              <a:off x="3430121" y="2466058"/>
              <a:ext cx="317807" cy="260007"/>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1" name="Straight Connector 250">
              <a:extLst>
                <a:ext uri="{FF2B5EF4-FFF2-40B4-BE49-F238E27FC236}">
                  <a16:creationId xmlns:a16="http://schemas.microsoft.com/office/drawing/2014/main" id="{8C27FD67-4CD3-BB4A-AE88-5DECC9072B13}"/>
                </a:ext>
              </a:extLst>
            </p:cNvPr>
            <p:cNvCxnSpPr>
              <a:cxnSpLocks/>
            </p:cNvCxnSpPr>
            <p:nvPr/>
          </p:nvCxnSpPr>
          <p:spPr>
            <a:xfrm>
              <a:off x="3430121" y="2726065"/>
              <a:ext cx="316190" cy="303483"/>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2" name="Straight Connector 251">
              <a:extLst>
                <a:ext uri="{FF2B5EF4-FFF2-40B4-BE49-F238E27FC236}">
                  <a16:creationId xmlns:a16="http://schemas.microsoft.com/office/drawing/2014/main" id="{6C303EE8-8E87-724C-969E-0E9A9B91D5C9}"/>
                </a:ext>
              </a:extLst>
            </p:cNvPr>
            <p:cNvCxnSpPr>
              <a:cxnSpLocks/>
            </p:cNvCxnSpPr>
            <p:nvPr/>
          </p:nvCxnSpPr>
          <p:spPr>
            <a:xfrm flipV="1">
              <a:off x="3445210" y="2466058"/>
              <a:ext cx="302718" cy="817342"/>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3" name="Straight Connector 252">
              <a:extLst>
                <a:ext uri="{FF2B5EF4-FFF2-40B4-BE49-F238E27FC236}">
                  <a16:creationId xmlns:a16="http://schemas.microsoft.com/office/drawing/2014/main" id="{D26E19C9-EE9C-704D-B0D5-325817047AF4}"/>
                </a:ext>
              </a:extLst>
            </p:cNvPr>
            <p:cNvCxnSpPr>
              <a:cxnSpLocks/>
            </p:cNvCxnSpPr>
            <p:nvPr/>
          </p:nvCxnSpPr>
          <p:spPr>
            <a:xfrm flipV="1">
              <a:off x="3445210" y="3029548"/>
              <a:ext cx="301101" cy="253852"/>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4" name="Straight Connector 253">
              <a:extLst>
                <a:ext uri="{FF2B5EF4-FFF2-40B4-BE49-F238E27FC236}">
                  <a16:creationId xmlns:a16="http://schemas.microsoft.com/office/drawing/2014/main" id="{F2D1CF88-31F9-EE48-A55F-F46499C45F73}"/>
                </a:ext>
              </a:extLst>
            </p:cNvPr>
            <p:cNvCxnSpPr>
              <a:cxnSpLocks/>
            </p:cNvCxnSpPr>
            <p:nvPr/>
          </p:nvCxnSpPr>
          <p:spPr>
            <a:xfrm>
              <a:off x="3445210" y="3283400"/>
              <a:ext cx="301101" cy="263554"/>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3" name="Straight Connector 262">
              <a:extLst>
                <a:ext uri="{FF2B5EF4-FFF2-40B4-BE49-F238E27FC236}">
                  <a16:creationId xmlns:a16="http://schemas.microsoft.com/office/drawing/2014/main" id="{0C7FDF7E-28B9-1B4A-8FD7-10EF2B0CD453}"/>
                </a:ext>
              </a:extLst>
            </p:cNvPr>
            <p:cNvCxnSpPr>
              <a:cxnSpLocks/>
            </p:cNvCxnSpPr>
            <p:nvPr/>
          </p:nvCxnSpPr>
          <p:spPr>
            <a:xfrm>
              <a:off x="2680538" y="2477437"/>
              <a:ext cx="340470" cy="243485"/>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4" name="Straight Connector 263">
              <a:extLst>
                <a:ext uri="{FF2B5EF4-FFF2-40B4-BE49-F238E27FC236}">
                  <a16:creationId xmlns:a16="http://schemas.microsoft.com/office/drawing/2014/main" id="{9E741E40-9548-9641-A1A2-D82C8D76464B}"/>
                </a:ext>
              </a:extLst>
            </p:cNvPr>
            <p:cNvCxnSpPr>
              <a:cxnSpLocks/>
            </p:cNvCxnSpPr>
            <p:nvPr/>
          </p:nvCxnSpPr>
          <p:spPr>
            <a:xfrm>
              <a:off x="2680538" y="2477437"/>
              <a:ext cx="355559" cy="800820"/>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5" name="Straight Connector 264">
              <a:extLst>
                <a:ext uri="{FF2B5EF4-FFF2-40B4-BE49-F238E27FC236}">
                  <a16:creationId xmlns:a16="http://schemas.microsoft.com/office/drawing/2014/main" id="{5FBF6781-5FF9-3B43-9D1A-8EC3EA7815A9}"/>
                </a:ext>
              </a:extLst>
            </p:cNvPr>
            <p:cNvCxnSpPr>
              <a:cxnSpLocks/>
            </p:cNvCxnSpPr>
            <p:nvPr/>
          </p:nvCxnSpPr>
          <p:spPr>
            <a:xfrm flipV="1">
              <a:off x="2701246" y="2720922"/>
              <a:ext cx="319762" cy="317738"/>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6" name="Straight Connector 265">
              <a:extLst>
                <a:ext uri="{FF2B5EF4-FFF2-40B4-BE49-F238E27FC236}">
                  <a16:creationId xmlns:a16="http://schemas.microsoft.com/office/drawing/2014/main" id="{A235F18A-8D9D-554A-B37A-DDB3D68F99A9}"/>
                </a:ext>
              </a:extLst>
            </p:cNvPr>
            <p:cNvCxnSpPr>
              <a:cxnSpLocks/>
            </p:cNvCxnSpPr>
            <p:nvPr/>
          </p:nvCxnSpPr>
          <p:spPr>
            <a:xfrm flipV="1">
              <a:off x="2708986" y="2720922"/>
              <a:ext cx="312022" cy="824353"/>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7" name="Straight Connector 266">
              <a:extLst>
                <a:ext uri="{FF2B5EF4-FFF2-40B4-BE49-F238E27FC236}">
                  <a16:creationId xmlns:a16="http://schemas.microsoft.com/office/drawing/2014/main" id="{B1DD7183-C67D-C74C-96BA-761C9DC1ABF6}"/>
                </a:ext>
              </a:extLst>
            </p:cNvPr>
            <p:cNvCxnSpPr>
              <a:cxnSpLocks/>
            </p:cNvCxnSpPr>
            <p:nvPr/>
          </p:nvCxnSpPr>
          <p:spPr>
            <a:xfrm flipV="1">
              <a:off x="2708986" y="3278257"/>
              <a:ext cx="327111" cy="267018"/>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8" name="Straight Connector 267">
              <a:extLst>
                <a:ext uri="{FF2B5EF4-FFF2-40B4-BE49-F238E27FC236}">
                  <a16:creationId xmlns:a16="http://schemas.microsoft.com/office/drawing/2014/main" id="{123EEA4E-5CF4-A346-BE69-EC8835E72452}"/>
                </a:ext>
              </a:extLst>
            </p:cNvPr>
            <p:cNvCxnSpPr>
              <a:cxnSpLocks/>
            </p:cNvCxnSpPr>
            <p:nvPr/>
          </p:nvCxnSpPr>
          <p:spPr>
            <a:xfrm>
              <a:off x="2701246" y="3038660"/>
              <a:ext cx="349919" cy="265988"/>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70" name="Straight Connector 269">
              <a:extLst>
                <a:ext uri="{FF2B5EF4-FFF2-40B4-BE49-F238E27FC236}">
                  <a16:creationId xmlns:a16="http://schemas.microsoft.com/office/drawing/2014/main" id="{66961C65-18F6-264C-8AB4-D7A9C97A7255}"/>
                </a:ext>
              </a:extLst>
            </p:cNvPr>
            <p:cNvCxnSpPr>
              <a:cxnSpLocks/>
            </p:cNvCxnSpPr>
            <p:nvPr/>
          </p:nvCxnSpPr>
          <p:spPr>
            <a:xfrm>
              <a:off x="3435902" y="2725281"/>
              <a:ext cx="316190" cy="820889"/>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grpSp>
      <p:grpSp>
        <p:nvGrpSpPr>
          <p:cNvPr id="284" name="new_neuron2">
            <a:extLst>
              <a:ext uri="{FF2B5EF4-FFF2-40B4-BE49-F238E27FC236}">
                <a16:creationId xmlns:a16="http://schemas.microsoft.com/office/drawing/2014/main" id="{ECF31F1A-FFB7-AF41-ABCB-3F938D4C9382}"/>
              </a:ext>
            </a:extLst>
          </p:cNvPr>
          <p:cNvGrpSpPr/>
          <p:nvPr/>
        </p:nvGrpSpPr>
        <p:grpSpPr>
          <a:xfrm>
            <a:off x="2694131" y="2642674"/>
            <a:ext cx="957162" cy="883673"/>
            <a:chOff x="1398600" y="2482580"/>
            <a:chExt cx="957162" cy="883673"/>
          </a:xfrm>
        </p:grpSpPr>
        <p:sp>
          <p:nvSpPr>
            <p:cNvPr id="271" name="new_neuron2">
              <a:extLst>
                <a:ext uri="{FF2B5EF4-FFF2-40B4-BE49-F238E27FC236}">
                  <a16:creationId xmlns:a16="http://schemas.microsoft.com/office/drawing/2014/main" id="{32DEDC65-A9E6-A94F-9BF6-1C2B7E4E6AB6}"/>
                </a:ext>
              </a:extLst>
            </p:cNvPr>
            <p:cNvSpPr/>
            <p:nvPr/>
          </p:nvSpPr>
          <p:spPr>
            <a:xfrm>
              <a:off x="1398600" y="2825287"/>
              <a:ext cx="414050" cy="414048"/>
            </a:xfrm>
            <a:prstGeom prst="ellipse">
              <a:avLst/>
            </a:prstGeom>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2" name="Picture 271">
              <a:extLst>
                <a:ext uri="{FF2B5EF4-FFF2-40B4-BE49-F238E27FC236}">
                  <a16:creationId xmlns:a16="http://schemas.microsoft.com/office/drawing/2014/main" id="{FBBDAB1E-F098-D64F-AF89-E73DD0D1E94D}"/>
                </a:ext>
              </a:extLst>
            </p:cNvPr>
            <p:cNvPicPr>
              <a:picLocks noChangeAspect="1"/>
            </p:cNvPicPr>
            <p:nvPr/>
          </p:nvPicPr>
          <p:blipFill>
            <a:blip r:embed="rId18"/>
            <a:stretch>
              <a:fillRect/>
            </a:stretch>
          </p:blipFill>
          <p:spPr>
            <a:xfrm>
              <a:off x="1791941" y="2482580"/>
              <a:ext cx="247815" cy="181731"/>
            </a:xfrm>
            <a:prstGeom prst="rect">
              <a:avLst/>
            </a:prstGeom>
          </p:spPr>
        </p:pic>
        <p:pic>
          <p:nvPicPr>
            <p:cNvPr id="273" name="Picture 272">
              <a:extLst>
                <a:ext uri="{FF2B5EF4-FFF2-40B4-BE49-F238E27FC236}">
                  <a16:creationId xmlns:a16="http://schemas.microsoft.com/office/drawing/2014/main" id="{F7D7ABB4-2DE3-0844-84A0-87EBC16CC5F6}"/>
                </a:ext>
              </a:extLst>
            </p:cNvPr>
            <p:cNvPicPr>
              <a:picLocks noChangeAspect="1"/>
            </p:cNvPicPr>
            <p:nvPr/>
          </p:nvPicPr>
          <p:blipFill>
            <a:blip r:embed="rId19"/>
            <a:stretch>
              <a:fillRect/>
            </a:stretch>
          </p:blipFill>
          <p:spPr>
            <a:xfrm>
              <a:off x="2038503" y="2754851"/>
              <a:ext cx="285030" cy="209022"/>
            </a:xfrm>
            <a:prstGeom prst="rect">
              <a:avLst/>
            </a:prstGeom>
          </p:spPr>
        </p:pic>
        <p:pic>
          <p:nvPicPr>
            <p:cNvPr id="274" name="Picture 273">
              <a:extLst>
                <a:ext uri="{FF2B5EF4-FFF2-40B4-BE49-F238E27FC236}">
                  <a16:creationId xmlns:a16="http://schemas.microsoft.com/office/drawing/2014/main" id="{AE06F738-82C6-0A48-9DC6-A3B4E73EFBE1}"/>
                </a:ext>
              </a:extLst>
            </p:cNvPr>
            <p:cNvPicPr>
              <a:picLocks noChangeAspect="1"/>
            </p:cNvPicPr>
            <p:nvPr/>
          </p:nvPicPr>
          <p:blipFill>
            <a:blip r:embed="rId20"/>
            <a:stretch>
              <a:fillRect/>
            </a:stretch>
          </p:blipFill>
          <p:spPr>
            <a:xfrm>
              <a:off x="2083201" y="3164030"/>
              <a:ext cx="272561" cy="202223"/>
            </a:xfrm>
            <a:prstGeom prst="rect">
              <a:avLst/>
            </a:prstGeom>
          </p:spPr>
        </p:pic>
      </p:grpSp>
      <p:grpSp>
        <p:nvGrpSpPr>
          <p:cNvPr id="285" name="back2">
            <a:extLst>
              <a:ext uri="{FF2B5EF4-FFF2-40B4-BE49-F238E27FC236}">
                <a16:creationId xmlns:a16="http://schemas.microsoft.com/office/drawing/2014/main" id="{86040D7D-D0BE-2143-9FBC-9337FEC605CA}"/>
              </a:ext>
            </a:extLst>
          </p:cNvPr>
          <p:cNvGrpSpPr/>
          <p:nvPr/>
        </p:nvGrpSpPr>
        <p:grpSpPr>
          <a:xfrm>
            <a:off x="3108186" y="2642669"/>
            <a:ext cx="470791" cy="1067838"/>
            <a:chOff x="3108181" y="2642669"/>
            <a:chExt cx="470791" cy="1067838"/>
          </a:xfrm>
        </p:grpSpPr>
        <p:cxnSp>
          <p:nvCxnSpPr>
            <p:cNvPr id="275" name="Straight Connector 274">
              <a:extLst>
                <a:ext uri="{FF2B5EF4-FFF2-40B4-BE49-F238E27FC236}">
                  <a16:creationId xmlns:a16="http://schemas.microsoft.com/office/drawing/2014/main" id="{93AD7F70-73D1-F447-856D-908EA9C90181}"/>
                </a:ext>
              </a:extLst>
            </p:cNvPr>
            <p:cNvCxnSpPr>
              <a:cxnSpLocks/>
              <a:stCxn id="271" idx="6"/>
              <a:endCxn id="135" idx="2"/>
            </p:cNvCxnSpPr>
            <p:nvPr/>
          </p:nvCxnSpPr>
          <p:spPr>
            <a:xfrm flipV="1">
              <a:off x="3108181" y="2642669"/>
              <a:ext cx="448093" cy="549731"/>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76" name="Straight Connector 275">
              <a:extLst>
                <a:ext uri="{FF2B5EF4-FFF2-40B4-BE49-F238E27FC236}">
                  <a16:creationId xmlns:a16="http://schemas.microsoft.com/office/drawing/2014/main" id="{2F614236-9982-3B4A-9B24-89AE289D6104}"/>
                </a:ext>
              </a:extLst>
            </p:cNvPr>
            <p:cNvCxnSpPr>
              <a:cxnSpLocks/>
              <a:stCxn id="271" idx="6"/>
              <a:endCxn id="136" idx="2"/>
            </p:cNvCxnSpPr>
            <p:nvPr/>
          </p:nvCxnSpPr>
          <p:spPr>
            <a:xfrm>
              <a:off x="3108181" y="3192400"/>
              <a:ext cx="468802" cy="11492"/>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77" name="Straight Connector 276">
              <a:extLst>
                <a:ext uri="{FF2B5EF4-FFF2-40B4-BE49-F238E27FC236}">
                  <a16:creationId xmlns:a16="http://schemas.microsoft.com/office/drawing/2014/main" id="{34A9437E-AC7B-7E40-B7E0-0AF7C4464021}"/>
                </a:ext>
              </a:extLst>
            </p:cNvPr>
            <p:cNvCxnSpPr>
              <a:cxnSpLocks/>
              <a:stCxn id="271" idx="6"/>
              <a:endCxn id="138" idx="2"/>
            </p:cNvCxnSpPr>
            <p:nvPr/>
          </p:nvCxnSpPr>
          <p:spPr>
            <a:xfrm>
              <a:off x="3108181" y="3192400"/>
              <a:ext cx="470791" cy="518107"/>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grpSp>
      <p:pic>
        <p:nvPicPr>
          <p:cNvPr id="286" name="final_eq">
            <a:extLst>
              <a:ext uri="{FF2B5EF4-FFF2-40B4-BE49-F238E27FC236}">
                <a16:creationId xmlns:a16="http://schemas.microsoft.com/office/drawing/2014/main" id="{916D2964-7C50-CF44-AB56-A9A178256EFD}"/>
              </a:ext>
            </a:extLst>
          </p:cNvPr>
          <p:cNvPicPr>
            <a:picLocks noChangeAspect="1"/>
          </p:cNvPicPr>
          <p:nvPr/>
        </p:nvPicPr>
        <p:blipFill>
          <a:blip r:embed="rId23"/>
          <a:stretch>
            <a:fillRect/>
          </a:stretch>
        </p:blipFill>
        <p:spPr>
          <a:xfrm>
            <a:off x="731451" y="3052858"/>
            <a:ext cx="1734789" cy="270832"/>
          </a:xfrm>
          <a:prstGeom prst="rect">
            <a:avLst/>
          </a:prstGeom>
        </p:spPr>
      </p:pic>
      <p:sp>
        <p:nvSpPr>
          <p:cNvPr id="287" name="box_final_eq">
            <a:extLst>
              <a:ext uri="{FF2B5EF4-FFF2-40B4-BE49-F238E27FC236}">
                <a16:creationId xmlns:a16="http://schemas.microsoft.com/office/drawing/2014/main" id="{0485311F-6B11-E344-972C-25560C6E2691}"/>
              </a:ext>
            </a:extLst>
          </p:cNvPr>
          <p:cNvSpPr/>
          <p:nvPr/>
        </p:nvSpPr>
        <p:spPr>
          <a:xfrm>
            <a:off x="4479558" y="1186342"/>
            <a:ext cx="2059128"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75" name="Rectangle 74">
            <a:extLst>
              <a:ext uri="{FF2B5EF4-FFF2-40B4-BE49-F238E27FC236}">
                <a16:creationId xmlns:a16="http://schemas.microsoft.com/office/drawing/2014/main" id="{451724E1-DA05-1048-BF1B-D154A25371EC}"/>
              </a:ext>
            </a:extLst>
          </p:cNvPr>
          <p:cNvSpPr/>
          <p:nvPr/>
        </p:nvSpPr>
        <p:spPr>
          <a:xfrm>
            <a:off x="5863322" y="3395421"/>
            <a:ext cx="3075337" cy="707886"/>
          </a:xfrm>
          <a:prstGeom prst="rect">
            <a:avLst/>
          </a:prstGeom>
          <a:noFill/>
        </p:spPr>
        <p:txBody>
          <a:bodyPr wrap="squar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Slightly slower than denoising score matching</a:t>
            </a:r>
          </a:p>
        </p:txBody>
      </p:sp>
    </p:spTree>
    <p:extLst>
      <p:ext uri="{BB962C8B-B14F-4D97-AF65-F5344CB8AC3E}">
        <p14:creationId xmlns:p14="http://schemas.microsoft.com/office/powerpoint/2010/main" val="230395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6"/>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7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3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4"/>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6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85"/>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87"/>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8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111" grpId="0"/>
      <p:bldP spid="4" grpId="0" animBg="1"/>
      <p:bldP spid="4" grpId="1" animBg="1"/>
      <p:bldP spid="246" grpId="0" animBg="1"/>
      <p:bldP spid="246" grpId="1" animBg="1"/>
      <p:bldP spid="269" grpId="0" animBg="1"/>
      <p:bldP spid="269" grpId="1" animBg="1"/>
      <p:bldP spid="287" grpId="0" animBg="1"/>
      <p:bldP spid="75" grpId="0"/>
      <p:bldP spid="7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35F0-50DB-3F4B-A15D-8702002F853C}"/>
              </a:ext>
            </a:extLst>
          </p:cNvPr>
          <p:cNvSpPr>
            <a:spLocks noGrp="1"/>
          </p:cNvSpPr>
          <p:nvPr>
            <p:ph type="title"/>
          </p:nvPr>
        </p:nvSpPr>
        <p:spPr/>
        <p:txBody>
          <a:bodyPr/>
          <a:lstStyle/>
          <a:p>
            <a:r>
              <a:rPr lang="en-US"/>
              <a:t>Sliced score matching</a:t>
            </a:r>
          </a:p>
        </p:txBody>
      </p:sp>
      <p:sp>
        <p:nvSpPr>
          <p:cNvPr id="3" name="Content Placeholder 2">
            <a:extLst>
              <a:ext uri="{FF2B5EF4-FFF2-40B4-BE49-F238E27FC236}">
                <a16:creationId xmlns:a16="http://schemas.microsoft.com/office/drawing/2014/main" id="{94AACE96-0605-844D-ACE7-87BCF2618309}"/>
              </a:ext>
            </a:extLst>
          </p:cNvPr>
          <p:cNvSpPr>
            <a:spLocks noGrp="1"/>
          </p:cNvSpPr>
          <p:nvPr>
            <p:ph sz="quarter" idx="10"/>
          </p:nvPr>
        </p:nvSpPr>
        <p:spPr/>
        <p:txBody>
          <a:bodyPr/>
          <a:lstStyle/>
          <a:p>
            <a:pPr>
              <a:buFont typeface="Arial" panose="020B0604020202020204" pitchFamily="34" charset="0"/>
              <a:buChar char="•"/>
            </a:pPr>
            <a:r>
              <a:rPr lang="en-US"/>
              <a:t>Sample a minibatch of datapoints</a:t>
            </a:r>
          </a:p>
          <a:p>
            <a:pPr>
              <a:buFont typeface="Arial" panose="020B0604020202020204" pitchFamily="34" charset="0"/>
              <a:buChar char="•"/>
            </a:pPr>
            <a:r>
              <a:rPr lang="en-US"/>
              <a:t>Sample a minibatch of projection directions</a:t>
            </a:r>
          </a:p>
          <a:p>
            <a:pPr>
              <a:buFont typeface="Arial" panose="020B0604020202020204" pitchFamily="34" charset="0"/>
              <a:buChar char="•"/>
            </a:pPr>
            <a:r>
              <a:rPr lang="en-US"/>
              <a:t>Estimate the sliced score matching loss with empirical means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The projection distribution is typically Gaussian or Rademacher</a:t>
            </a:r>
          </a:p>
          <a:p>
            <a:pPr>
              <a:buFont typeface="Arial" panose="020B0604020202020204" pitchFamily="34" charset="0"/>
              <a:buChar char="•"/>
            </a:pPr>
            <a:r>
              <a:rPr lang="en-US"/>
              <a:t>Stochastic gradient descent</a:t>
            </a:r>
          </a:p>
          <a:p>
            <a:pPr>
              <a:buFont typeface="Arial" panose="020B0604020202020204" pitchFamily="34" charset="0"/>
              <a:buChar char="•"/>
            </a:pPr>
            <a:r>
              <a:rPr lang="en-US"/>
              <a:t>Can use more projections per datapoint to boost performance</a:t>
            </a:r>
          </a:p>
          <a:p>
            <a:pPr marL="0" indent="0"/>
            <a:endParaRPr lang="en-US"/>
          </a:p>
        </p:txBody>
      </p:sp>
      <p:pic>
        <p:nvPicPr>
          <p:cNvPr id="4" name="Picture 3">
            <a:extLst>
              <a:ext uri="{FF2B5EF4-FFF2-40B4-BE49-F238E27FC236}">
                <a16:creationId xmlns:a16="http://schemas.microsoft.com/office/drawing/2014/main" id="{22AFD6A5-9D5F-A44B-A094-4C265BA646CF}"/>
              </a:ext>
            </a:extLst>
          </p:cNvPr>
          <p:cNvPicPr>
            <a:picLocks noChangeAspect="1"/>
          </p:cNvPicPr>
          <p:nvPr/>
        </p:nvPicPr>
        <p:blipFill>
          <a:blip r:embed="rId2"/>
          <a:stretch>
            <a:fillRect/>
          </a:stretch>
        </p:blipFill>
        <p:spPr>
          <a:xfrm>
            <a:off x="4857177" y="961762"/>
            <a:ext cx="2822408" cy="261727"/>
          </a:xfrm>
          <a:prstGeom prst="rect">
            <a:avLst/>
          </a:prstGeom>
        </p:spPr>
      </p:pic>
      <p:pic>
        <p:nvPicPr>
          <p:cNvPr id="5" name="Picture 4">
            <a:extLst>
              <a:ext uri="{FF2B5EF4-FFF2-40B4-BE49-F238E27FC236}">
                <a16:creationId xmlns:a16="http://schemas.microsoft.com/office/drawing/2014/main" id="{BB685CCC-0EE2-7448-8991-E486EAA44186}"/>
              </a:ext>
            </a:extLst>
          </p:cNvPr>
          <p:cNvPicPr>
            <a:picLocks noChangeAspect="1"/>
          </p:cNvPicPr>
          <p:nvPr/>
        </p:nvPicPr>
        <p:blipFill>
          <a:blip r:embed="rId3"/>
          <a:srcRect/>
          <a:stretch/>
        </p:blipFill>
        <p:spPr>
          <a:xfrm>
            <a:off x="5845083" y="1299620"/>
            <a:ext cx="2260732" cy="263041"/>
          </a:xfrm>
          <a:prstGeom prst="rect">
            <a:avLst/>
          </a:prstGeom>
        </p:spPr>
      </p:pic>
      <p:pic>
        <p:nvPicPr>
          <p:cNvPr id="7" name="Picture 6">
            <a:extLst>
              <a:ext uri="{FF2B5EF4-FFF2-40B4-BE49-F238E27FC236}">
                <a16:creationId xmlns:a16="http://schemas.microsoft.com/office/drawing/2014/main" id="{E453C4E3-FFED-F949-9AD3-9D79BEA4722C}"/>
              </a:ext>
            </a:extLst>
          </p:cNvPr>
          <p:cNvPicPr>
            <a:picLocks noChangeAspect="1"/>
          </p:cNvPicPr>
          <p:nvPr/>
        </p:nvPicPr>
        <p:blipFill>
          <a:blip r:embed="rId4"/>
          <a:srcRect/>
          <a:stretch/>
        </p:blipFill>
        <p:spPr>
          <a:xfrm>
            <a:off x="3140845" y="2290788"/>
            <a:ext cx="3323724" cy="561924"/>
          </a:xfrm>
          <a:prstGeom prst="rect">
            <a:avLst/>
          </a:prstGeom>
        </p:spPr>
      </p:pic>
    </p:spTree>
    <p:extLst>
      <p:ext uri="{BB962C8B-B14F-4D97-AF65-F5344CB8AC3E}">
        <p14:creationId xmlns:p14="http://schemas.microsoft.com/office/powerpoint/2010/main" val="4004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CB23-3906-F14E-8118-19ACC1CA77F6}"/>
              </a:ext>
            </a:extLst>
          </p:cNvPr>
          <p:cNvSpPr>
            <a:spLocks noGrp="1"/>
          </p:cNvSpPr>
          <p:nvPr>
            <p:ph type="title"/>
          </p:nvPr>
        </p:nvSpPr>
        <p:spPr/>
        <p:txBody>
          <a:bodyPr/>
          <a:lstStyle/>
          <a:p>
            <a:r>
              <a:rPr lang="en-US"/>
              <a:t>Experimental results for sliced score matching</a:t>
            </a:r>
          </a:p>
        </p:txBody>
      </p:sp>
      <p:pic>
        <p:nvPicPr>
          <p:cNvPr id="5" name="Content Placeholder 4">
            <a:extLst>
              <a:ext uri="{FF2B5EF4-FFF2-40B4-BE49-F238E27FC236}">
                <a16:creationId xmlns:a16="http://schemas.microsoft.com/office/drawing/2014/main" id="{02F78F01-A5A3-5F4B-B5F1-0510E350F125}"/>
              </a:ext>
            </a:extLst>
          </p:cNvPr>
          <p:cNvPicPr>
            <a:picLocks noGrp="1" noChangeAspect="1"/>
          </p:cNvPicPr>
          <p:nvPr>
            <p:ph sz="quarter" idx="10"/>
          </p:nvPr>
        </p:nvPicPr>
        <p:blipFill>
          <a:blip r:embed="rId3"/>
          <a:stretch>
            <a:fillRect/>
          </a:stretch>
        </p:blipFill>
        <p:spPr>
          <a:xfrm>
            <a:off x="1222638" y="1602511"/>
            <a:ext cx="3168456" cy="2275627"/>
          </a:xfrm>
        </p:spPr>
      </p:pic>
      <p:sp>
        <p:nvSpPr>
          <p:cNvPr id="4" name="Rectangle 3">
            <a:extLst>
              <a:ext uri="{FF2B5EF4-FFF2-40B4-BE49-F238E27FC236}">
                <a16:creationId xmlns:a16="http://schemas.microsoft.com/office/drawing/2014/main" id="{C94C038C-F199-BE46-AFD5-019EFFF259D3}"/>
              </a:ext>
            </a:extLst>
          </p:cNvPr>
          <p:cNvSpPr/>
          <p:nvPr/>
        </p:nvSpPr>
        <p:spPr>
          <a:xfrm>
            <a:off x="721530" y="4631577"/>
            <a:ext cx="3810759" cy="400110"/>
          </a:xfrm>
          <a:prstGeom prst="rect">
            <a:avLst/>
          </a:prstGeom>
        </p:spPr>
        <p:txBody>
          <a:bodyPr wrap="square">
            <a:spAutoFit/>
          </a:bodyPr>
          <a:lstStyle/>
          <a:p>
            <a:r>
              <a:rPr lang="en-US" sz="1000" i="0" dirty="0">
                <a:solidFill>
                  <a:srgbClr val="222222"/>
                </a:solidFill>
                <a:effectLst/>
                <a:latin typeface="Arial" panose="020B0604020202020204" pitchFamily="34" charset="0"/>
              </a:rPr>
              <a:t>Song</a:t>
            </a:r>
            <a:r>
              <a:rPr lang="en-US" sz="1000" b="1" i="0" dirty="0">
                <a:solidFill>
                  <a:srgbClr val="222222"/>
                </a:solidFill>
                <a:effectLst/>
                <a:latin typeface="Arial" panose="020B0604020202020204" pitchFamily="34" charset="0"/>
              </a:rPr>
              <a:t>*</a:t>
            </a:r>
            <a:r>
              <a:rPr lang="en-US" sz="1000" b="0" i="0" dirty="0">
                <a:solidFill>
                  <a:srgbClr val="222222"/>
                </a:solidFill>
                <a:effectLst/>
                <a:latin typeface="Arial" panose="020B0604020202020204" pitchFamily="34" charset="0"/>
              </a:rPr>
              <a:t>, Garg*, Shi, </a:t>
            </a:r>
            <a:r>
              <a:rPr lang="en-US" sz="1000" b="0" i="0" dirty="0" err="1">
                <a:solidFill>
                  <a:srgbClr val="222222"/>
                </a:solidFill>
                <a:effectLst/>
                <a:latin typeface="Arial" panose="020B0604020202020204" pitchFamily="34" charset="0"/>
              </a:rPr>
              <a:t>Ermon</a:t>
            </a:r>
            <a:r>
              <a:rPr lang="en-US" sz="1000" b="0" i="0" dirty="0">
                <a:solidFill>
                  <a:srgbClr val="222222"/>
                </a:solidFill>
                <a:effectLst/>
                <a:latin typeface="Arial" panose="020B0604020202020204" pitchFamily="34" charset="0"/>
              </a:rPr>
              <a:t>. "Sliced Score Matching: A Scalable Approach to Density and Score Estimation." UAI 2019.</a:t>
            </a:r>
            <a:endParaRPr lang="en-US" sz="1000" dirty="0"/>
          </a:p>
        </p:txBody>
      </p:sp>
      <p:sp>
        <p:nvSpPr>
          <p:cNvPr id="7" name="Rectangle 6">
            <a:extLst>
              <a:ext uri="{FF2B5EF4-FFF2-40B4-BE49-F238E27FC236}">
                <a16:creationId xmlns:a16="http://schemas.microsoft.com/office/drawing/2014/main" id="{28D7531B-FC70-9C42-97B8-1D1EB347C33C}"/>
              </a:ext>
            </a:extLst>
          </p:cNvPr>
          <p:cNvSpPr/>
          <p:nvPr/>
        </p:nvSpPr>
        <p:spPr>
          <a:xfrm>
            <a:off x="2177235" y="3939300"/>
            <a:ext cx="1423788"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Efficiency</a:t>
            </a:r>
          </a:p>
        </p:txBody>
      </p:sp>
      <p:sp>
        <p:nvSpPr>
          <p:cNvPr id="8" name="Rectangle 7">
            <a:extLst>
              <a:ext uri="{FF2B5EF4-FFF2-40B4-BE49-F238E27FC236}">
                <a16:creationId xmlns:a16="http://schemas.microsoft.com/office/drawing/2014/main" id="{0EFE3A8B-FADD-D947-8A16-C078B24864F4}"/>
              </a:ext>
            </a:extLst>
          </p:cNvPr>
          <p:cNvSpPr/>
          <p:nvPr/>
        </p:nvSpPr>
        <p:spPr>
          <a:xfrm>
            <a:off x="5318797" y="3731084"/>
            <a:ext cx="2577950" cy="830997"/>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Performance on </a:t>
            </a:r>
          </a:p>
          <a:p>
            <a:pPr algn="ctr"/>
            <a:r>
              <a:rPr lang="en-US" sz="2400" b="0" cap="none" spc="0">
                <a:ln w="0"/>
                <a:solidFill>
                  <a:schemeClr val="accent1"/>
                </a:solidFill>
                <a:effectLst>
                  <a:outerShdw blurRad="38100" dist="25400" dir="5400000" algn="ctr" rotWithShape="0">
                    <a:srgbClr val="6E747A">
                      <a:alpha val="43000"/>
                    </a:srgbClr>
                  </a:outerShdw>
                </a:effectLst>
              </a:rPr>
              <a:t>density estimation</a:t>
            </a:r>
          </a:p>
        </p:txBody>
      </p:sp>
      <p:grpSp>
        <p:nvGrpSpPr>
          <p:cNvPr id="11" name="Group 10">
            <a:extLst>
              <a:ext uri="{FF2B5EF4-FFF2-40B4-BE49-F238E27FC236}">
                <a16:creationId xmlns:a16="http://schemas.microsoft.com/office/drawing/2014/main" id="{81F14329-5380-FF47-A3EF-2E9951215E7D}"/>
              </a:ext>
            </a:extLst>
          </p:cNvPr>
          <p:cNvGrpSpPr/>
          <p:nvPr/>
        </p:nvGrpSpPr>
        <p:grpSpPr>
          <a:xfrm>
            <a:off x="3455895" y="1793017"/>
            <a:ext cx="692523" cy="1039466"/>
            <a:chOff x="3455895" y="1532284"/>
            <a:chExt cx="692523" cy="1039466"/>
          </a:xfrm>
        </p:grpSpPr>
        <p:sp>
          <p:nvSpPr>
            <p:cNvPr id="3" name="Rectangle 2">
              <a:extLst>
                <a:ext uri="{FF2B5EF4-FFF2-40B4-BE49-F238E27FC236}">
                  <a16:creationId xmlns:a16="http://schemas.microsoft.com/office/drawing/2014/main" id="{1F89FEC2-22B0-324C-BBEE-7F94DBC4CBBB}"/>
                </a:ext>
              </a:extLst>
            </p:cNvPr>
            <p:cNvSpPr/>
            <p:nvPr/>
          </p:nvSpPr>
          <p:spPr>
            <a:xfrm>
              <a:off x="3455895" y="1532284"/>
              <a:ext cx="692523" cy="329453"/>
            </a:xfrm>
            <a:prstGeom prst="rect">
              <a:avLst/>
            </a:prstGeom>
            <a:solidFill>
              <a:schemeClr val="accent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0ED91CC-ACD0-2E45-B0DB-5DC5A4A96076}"/>
                </a:ext>
              </a:extLst>
            </p:cNvPr>
            <p:cNvSpPr/>
            <p:nvPr/>
          </p:nvSpPr>
          <p:spPr>
            <a:xfrm>
              <a:off x="3455895" y="1861638"/>
              <a:ext cx="692523" cy="579003"/>
            </a:xfrm>
            <a:prstGeom prst="rect">
              <a:avLst/>
            </a:prstGeom>
            <a:solidFill>
              <a:schemeClr val="tx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695A76-A303-7F46-8BDB-A4959D5ED038}"/>
                </a:ext>
              </a:extLst>
            </p:cNvPr>
            <p:cNvSpPr/>
            <p:nvPr/>
          </p:nvSpPr>
          <p:spPr>
            <a:xfrm>
              <a:off x="3455895" y="2440641"/>
              <a:ext cx="692523" cy="131109"/>
            </a:xfrm>
            <a:prstGeom prst="rect">
              <a:avLst/>
            </a:prstGeom>
            <a:solidFill>
              <a:schemeClr val="bg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D84A622-7212-3242-9C7A-7C1C1E3E2BAD}"/>
              </a:ext>
            </a:extLst>
          </p:cNvPr>
          <p:cNvGrpSpPr/>
          <p:nvPr/>
        </p:nvGrpSpPr>
        <p:grpSpPr>
          <a:xfrm>
            <a:off x="4391094" y="1432711"/>
            <a:ext cx="4087276" cy="2277599"/>
            <a:chOff x="4391094" y="1167148"/>
            <a:chExt cx="4087276" cy="2277599"/>
          </a:xfrm>
        </p:grpSpPr>
        <p:pic>
          <p:nvPicPr>
            <p:cNvPr id="6" name="Content Placeholder 4">
              <a:extLst>
                <a:ext uri="{FF2B5EF4-FFF2-40B4-BE49-F238E27FC236}">
                  <a16:creationId xmlns:a16="http://schemas.microsoft.com/office/drawing/2014/main" id="{829334D8-2630-2647-8C52-6DCB3B05BA07}"/>
                </a:ext>
              </a:extLst>
            </p:cNvPr>
            <p:cNvPicPr>
              <a:picLocks noChangeAspect="1"/>
            </p:cNvPicPr>
            <p:nvPr/>
          </p:nvPicPr>
          <p:blipFill>
            <a:blip r:embed="rId4"/>
            <a:stretch>
              <a:fillRect/>
            </a:stretch>
          </p:blipFill>
          <p:spPr>
            <a:xfrm>
              <a:off x="4391094" y="1167148"/>
              <a:ext cx="4087276" cy="2277599"/>
            </a:xfrm>
            <a:prstGeom prst="rect">
              <a:avLst/>
            </a:prstGeom>
          </p:spPr>
        </p:pic>
        <p:grpSp>
          <p:nvGrpSpPr>
            <p:cNvPr id="15" name="Group 14">
              <a:extLst>
                <a:ext uri="{FF2B5EF4-FFF2-40B4-BE49-F238E27FC236}">
                  <a16:creationId xmlns:a16="http://schemas.microsoft.com/office/drawing/2014/main" id="{B7B0B62A-8BEE-EF4D-92A7-8551F4CC4200}"/>
                </a:ext>
              </a:extLst>
            </p:cNvPr>
            <p:cNvGrpSpPr/>
            <p:nvPr/>
          </p:nvGrpSpPr>
          <p:grpSpPr>
            <a:xfrm>
              <a:off x="7494495" y="1710358"/>
              <a:ext cx="835958" cy="1260839"/>
              <a:chOff x="7494495" y="1710358"/>
              <a:chExt cx="835958" cy="1260839"/>
            </a:xfrm>
          </p:grpSpPr>
          <p:sp>
            <p:nvSpPr>
              <p:cNvPr id="12" name="Rectangle 11">
                <a:extLst>
                  <a:ext uri="{FF2B5EF4-FFF2-40B4-BE49-F238E27FC236}">
                    <a16:creationId xmlns:a16="http://schemas.microsoft.com/office/drawing/2014/main" id="{7C086A76-DE11-0B41-8CC6-CE00B9156929}"/>
                  </a:ext>
                </a:extLst>
              </p:cNvPr>
              <p:cNvSpPr/>
              <p:nvPr/>
            </p:nvSpPr>
            <p:spPr>
              <a:xfrm>
                <a:off x="7494495" y="1710358"/>
                <a:ext cx="835958" cy="421001"/>
              </a:xfrm>
              <a:prstGeom prst="rect">
                <a:avLst/>
              </a:prstGeom>
              <a:solidFill>
                <a:schemeClr val="accent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6BE2F2-6065-5D4F-BDE2-03D8AA109D7D}"/>
                  </a:ext>
                </a:extLst>
              </p:cNvPr>
              <p:cNvSpPr/>
              <p:nvPr/>
            </p:nvSpPr>
            <p:spPr>
              <a:xfrm>
                <a:off x="7494495" y="2131359"/>
                <a:ext cx="835958" cy="658906"/>
              </a:xfrm>
              <a:prstGeom prst="rect">
                <a:avLst/>
              </a:prstGeom>
              <a:solidFill>
                <a:schemeClr val="tx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F7D182-E53A-E441-B441-8DE02A70B9A3}"/>
                  </a:ext>
                </a:extLst>
              </p:cNvPr>
              <p:cNvSpPr/>
              <p:nvPr/>
            </p:nvSpPr>
            <p:spPr>
              <a:xfrm>
                <a:off x="7494495" y="2790265"/>
                <a:ext cx="835958" cy="180932"/>
              </a:xfrm>
              <a:prstGeom prst="rect">
                <a:avLst/>
              </a:prstGeom>
              <a:solidFill>
                <a:schemeClr val="bg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DD3EDDF6-880C-284D-AA38-EE6648F70DF1}"/>
              </a:ext>
            </a:extLst>
          </p:cNvPr>
          <p:cNvGrpSpPr/>
          <p:nvPr/>
        </p:nvGrpSpPr>
        <p:grpSpPr>
          <a:xfrm>
            <a:off x="1482741" y="1066969"/>
            <a:ext cx="6639932" cy="335161"/>
            <a:chOff x="1586754" y="940510"/>
            <a:chExt cx="6639932" cy="335161"/>
          </a:xfrm>
        </p:grpSpPr>
        <p:sp>
          <p:nvSpPr>
            <p:cNvPr id="17" name="Rectangle 16">
              <a:extLst>
                <a:ext uri="{FF2B5EF4-FFF2-40B4-BE49-F238E27FC236}">
                  <a16:creationId xmlns:a16="http://schemas.microsoft.com/office/drawing/2014/main" id="{FCBFC2D7-4511-EC41-A500-9A13FBFAB2DA}"/>
                </a:ext>
              </a:extLst>
            </p:cNvPr>
            <p:cNvSpPr/>
            <p:nvPr/>
          </p:nvSpPr>
          <p:spPr>
            <a:xfrm>
              <a:off x="1586754" y="946218"/>
              <a:ext cx="2622175" cy="329453"/>
            </a:xfrm>
            <a:prstGeom prst="rect">
              <a:avLst/>
            </a:prstGeom>
            <a:solidFill>
              <a:schemeClr val="accent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Sliced score matching methods</a:t>
              </a:r>
            </a:p>
          </p:txBody>
        </p:sp>
        <p:sp>
          <p:nvSpPr>
            <p:cNvPr id="19" name="Rectangle 18">
              <a:extLst>
                <a:ext uri="{FF2B5EF4-FFF2-40B4-BE49-F238E27FC236}">
                  <a16:creationId xmlns:a16="http://schemas.microsoft.com/office/drawing/2014/main" id="{9AD13733-8A14-FE43-B144-886C6F609F17}"/>
                </a:ext>
              </a:extLst>
            </p:cNvPr>
            <p:cNvSpPr/>
            <p:nvPr/>
          </p:nvSpPr>
          <p:spPr>
            <a:xfrm>
              <a:off x="5958795" y="943126"/>
              <a:ext cx="2267891" cy="329454"/>
            </a:xfrm>
            <a:prstGeom prst="rect">
              <a:avLst/>
            </a:prstGeom>
            <a:solidFill>
              <a:schemeClr val="bg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Score Matching</a:t>
              </a:r>
            </a:p>
          </p:txBody>
        </p:sp>
        <p:sp>
          <p:nvSpPr>
            <p:cNvPr id="20" name="Rectangle 19">
              <a:extLst>
                <a:ext uri="{FF2B5EF4-FFF2-40B4-BE49-F238E27FC236}">
                  <a16:creationId xmlns:a16="http://schemas.microsoft.com/office/drawing/2014/main" id="{E1C966E1-6881-6645-864A-120374507384}"/>
                </a:ext>
              </a:extLst>
            </p:cNvPr>
            <p:cNvSpPr/>
            <p:nvPr/>
          </p:nvSpPr>
          <p:spPr>
            <a:xfrm>
              <a:off x="4208929" y="940510"/>
              <a:ext cx="1749866" cy="329453"/>
            </a:xfrm>
            <a:prstGeom prst="rect">
              <a:avLst/>
            </a:prstGeom>
            <a:solidFill>
              <a:schemeClr val="tx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rPr>
                <a:t>Other Baselines</a:t>
              </a:r>
            </a:p>
          </p:txBody>
        </p:sp>
      </p:grpSp>
      <p:cxnSp>
        <p:nvCxnSpPr>
          <p:cNvPr id="24" name="Straight Arrow Connector 23">
            <a:extLst>
              <a:ext uri="{FF2B5EF4-FFF2-40B4-BE49-F238E27FC236}">
                <a16:creationId xmlns:a16="http://schemas.microsoft.com/office/drawing/2014/main" id="{39475903-A81E-F84C-97DE-B668FFF01CB6}"/>
              </a:ext>
            </a:extLst>
          </p:cNvPr>
          <p:cNvCxnSpPr>
            <a:cxnSpLocks/>
          </p:cNvCxnSpPr>
          <p:nvPr/>
        </p:nvCxnSpPr>
        <p:spPr>
          <a:xfrm>
            <a:off x="2815824" y="2141539"/>
            <a:ext cx="0" cy="1250778"/>
          </a:xfrm>
          <a:prstGeom prst="straightConnector1">
            <a:avLst/>
          </a:prstGeom>
          <a:ln w="19050" cap="rnd">
            <a:solidFill>
              <a:schemeClr val="bg2"/>
            </a:solidFill>
            <a:headEnd type="stealth"/>
            <a:tailEnd type="stealth"/>
          </a:ln>
        </p:spPr>
        <p:style>
          <a:lnRef idx="2">
            <a:schemeClr val="dk1"/>
          </a:lnRef>
          <a:fillRef idx="0">
            <a:schemeClr val="dk1"/>
          </a:fillRef>
          <a:effectRef idx="1">
            <a:schemeClr val="dk1"/>
          </a:effectRef>
          <a:fontRef idx="minor">
            <a:schemeClr val="tx1"/>
          </a:fontRef>
        </p:style>
      </p:cxnSp>
      <p:sp>
        <p:nvSpPr>
          <p:cNvPr id="27" name="Rectangle 26">
            <a:extLst>
              <a:ext uri="{FF2B5EF4-FFF2-40B4-BE49-F238E27FC236}">
                <a16:creationId xmlns:a16="http://schemas.microsoft.com/office/drawing/2014/main" id="{AEFF25A7-8C13-0441-9A10-C9CC04905556}"/>
              </a:ext>
            </a:extLst>
          </p:cNvPr>
          <p:cNvSpPr/>
          <p:nvPr/>
        </p:nvSpPr>
        <p:spPr>
          <a:xfrm>
            <a:off x="4884615" y="1793017"/>
            <a:ext cx="726831" cy="1661383"/>
          </a:xfrm>
          <a:prstGeom prst="rect">
            <a:avLst/>
          </a:prstGeom>
          <a:noFill/>
          <a:ln w="25400">
            <a:solidFill>
              <a:schemeClr val="accent4"/>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8" name="Rectangle 27">
            <a:extLst>
              <a:ext uri="{FF2B5EF4-FFF2-40B4-BE49-F238E27FC236}">
                <a16:creationId xmlns:a16="http://schemas.microsoft.com/office/drawing/2014/main" id="{4B34CDF0-63F7-F943-B8E9-6530F6CAC783}"/>
              </a:ext>
            </a:extLst>
          </p:cNvPr>
          <p:cNvSpPr/>
          <p:nvPr/>
        </p:nvSpPr>
        <p:spPr>
          <a:xfrm>
            <a:off x="6624351" y="1793017"/>
            <a:ext cx="425126" cy="1661384"/>
          </a:xfrm>
          <a:prstGeom prst="rect">
            <a:avLst/>
          </a:prstGeom>
          <a:noFill/>
          <a:ln w="25400">
            <a:solidFill>
              <a:schemeClr val="bg2">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89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5"/>
                                        </p:tgtEl>
                                        <p:attrNameLst>
                                          <p:attrName>style.opacity</p:attrName>
                                        </p:attrNameLst>
                                      </p:cBhvr>
                                      <p:to>
                                        <p:strVal val="0.15"/>
                                      </p:to>
                                    </p:set>
                                    <p:animEffect filter="image" prLst="opacity: 0.15">
                                      <p:cBhvr rctx="IE">
                                        <p:cTn id="11" dur="indefinite"/>
                                        <p:tgtEl>
                                          <p:spTgt spid="5"/>
                                        </p:tgtEl>
                                      </p:cBhvr>
                                    </p:animEffect>
                                  </p:childTnLst>
                                </p:cTn>
                              </p:par>
                              <p:par>
                                <p:cTn id="12" presetID="9" presetClass="emph" presetSubtype="0" nodeType="withEffect">
                                  <p:stCondLst>
                                    <p:cond delay="0"/>
                                  </p:stCondLst>
                                  <p:childTnLst>
                                    <p:set>
                                      <p:cBhvr>
                                        <p:cTn id="13" dur="indefinite"/>
                                        <p:tgtEl>
                                          <p:spTgt spid="11"/>
                                        </p:tgtEl>
                                        <p:attrNameLst>
                                          <p:attrName>style.opacity</p:attrName>
                                        </p:attrNameLst>
                                      </p:cBhvr>
                                      <p:to>
                                        <p:strVal val="0.15"/>
                                      </p:to>
                                    </p:set>
                                    <p:animEffect filter="image" prLst="opacity: 0.15">
                                      <p:cBhvr rctx="IE">
                                        <p:cTn id="14" dur="indefinite"/>
                                        <p:tgtEl>
                                          <p:spTgt spid="11"/>
                                        </p:tgtEl>
                                      </p:cBhvr>
                                    </p:animEffect>
                                  </p:childTnLst>
                                </p:cTn>
                              </p:par>
                              <p:par>
                                <p:cTn id="15" presetID="9" presetClass="emph" presetSubtype="0" nodeType="withEffect">
                                  <p:stCondLst>
                                    <p:cond delay="0"/>
                                  </p:stCondLst>
                                  <p:childTnLst>
                                    <p:set>
                                      <p:cBhvr>
                                        <p:cTn id="16" dur="indefinite"/>
                                        <p:tgtEl>
                                          <p:spTgt spid="24"/>
                                        </p:tgtEl>
                                        <p:attrNameLst>
                                          <p:attrName>style.opacity</p:attrName>
                                        </p:attrNameLst>
                                      </p:cBhvr>
                                      <p:to>
                                        <p:strVal val="0.15"/>
                                      </p:to>
                                    </p:set>
                                    <p:animEffect filter="image" prLst="opacity: 0.15">
                                      <p:cBhvr rctx="IE">
                                        <p:cTn id="17" dur="indefinite"/>
                                        <p:tgtEl>
                                          <p:spTgt spid="24"/>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67A6-9668-5B42-9340-573A5B414723}"/>
              </a:ext>
            </a:extLst>
          </p:cNvPr>
          <p:cNvSpPr>
            <a:spLocks noGrp="1"/>
          </p:cNvSpPr>
          <p:nvPr>
            <p:ph type="title"/>
          </p:nvPr>
        </p:nvSpPr>
        <p:spPr/>
        <p:txBody>
          <a:bodyPr/>
          <a:lstStyle/>
          <a:p>
            <a:r>
              <a:rPr lang="en-US"/>
              <a:t>Score-based generative modeling</a:t>
            </a:r>
          </a:p>
        </p:txBody>
      </p:sp>
      <p:sp>
        <p:nvSpPr>
          <p:cNvPr id="8" name="Down Arrow 7">
            <a:extLst>
              <a:ext uri="{FF2B5EF4-FFF2-40B4-BE49-F238E27FC236}">
                <a16:creationId xmlns:a16="http://schemas.microsoft.com/office/drawing/2014/main" id="{502F10A2-F48E-184E-9852-ECED5DBBC767}"/>
              </a:ext>
            </a:extLst>
          </p:cNvPr>
          <p:cNvSpPr/>
          <p:nvPr/>
        </p:nvSpPr>
        <p:spPr>
          <a:xfrm rot="16200000">
            <a:off x="3474500" y="1942148"/>
            <a:ext cx="192607" cy="6314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277D269A-DF4F-7949-89CF-059A01324F04}"/>
              </a:ext>
            </a:extLst>
          </p:cNvPr>
          <p:cNvSpPr/>
          <p:nvPr/>
        </p:nvSpPr>
        <p:spPr>
          <a:xfrm rot="16200000">
            <a:off x="6929199" y="1917680"/>
            <a:ext cx="192607" cy="6375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30539-D16A-6746-952D-4AA22CFBED21}"/>
              </a:ext>
            </a:extLst>
          </p:cNvPr>
          <p:cNvSpPr txBox="1"/>
          <p:nvPr/>
        </p:nvSpPr>
        <p:spPr>
          <a:xfrm>
            <a:off x="3075789" y="2369520"/>
            <a:ext cx="1080745" cy="646331"/>
          </a:xfrm>
          <a:prstGeom prst="rect">
            <a:avLst/>
          </a:prstGeom>
          <a:noFill/>
        </p:spPr>
        <p:txBody>
          <a:bodyPr wrap="none" rtlCol="0">
            <a:spAutoFit/>
          </a:bodyPr>
          <a:lstStyle/>
          <a:p>
            <a:pPr algn="ctr"/>
            <a:r>
              <a:rPr lang="en-US">
                <a:solidFill>
                  <a:schemeClr val="bg2"/>
                </a:solidFill>
              </a:rPr>
              <a:t>Score </a:t>
            </a:r>
          </a:p>
          <a:p>
            <a:pPr algn="ctr"/>
            <a:r>
              <a:rPr lang="en-US">
                <a:solidFill>
                  <a:schemeClr val="bg2"/>
                </a:solidFill>
              </a:rPr>
              <a:t>Matching</a:t>
            </a:r>
          </a:p>
        </p:txBody>
      </p:sp>
      <p:sp>
        <p:nvSpPr>
          <p:cNvPr id="11" name="TextBox 10">
            <a:extLst>
              <a:ext uri="{FF2B5EF4-FFF2-40B4-BE49-F238E27FC236}">
                <a16:creationId xmlns:a16="http://schemas.microsoft.com/office/drawing/2014/main" id="{FDBF210E-4484-8E46-8B31-B4ED4BC223BB}"/>
              </a:ext>
            </a:extLst>
          </p:cNvPr>
          <p:cNvSpPr txBox="1"/>
          <p:nvPr/>
        </p:nvSpPr>
        <p:spPr>
          <a:xfrm>
            <a:off x="6797552" y="2396738"/>
            <a:ext cx="428322" cy="707886"/>
          </a:xfrm>
          <a:prstGeom prst="rect">
            <a:avLst/>
          </a:prstGeom>
          <a:noFill/>
        </p:spPr>
        <p:txBody>
          <a:bodyPr wrap="none" rtlCol="0">
            <a:spAutoFit/>
          </a:bodyPr>
          <a:lstStyle/>
          <a:p>
            <a:pPr algn="ctr"/>
            <a:r>
              <a:rPr lang="en-US" sz="4000" b="1" spc="50">
                <a:ln w="0"/>
                <a:solidFill>
                  <a:schemeClr val="bg2"/>
                </a:solidFill>
                <a:effectLst>
                  <a:innerShdw blurRad="63500" dist="50800" dir="13500000">
                    <a:srgbClr val="000000">
                      <a:alpha val="50000"/>
                    </a:srgbClr>
                  </a:innerShdw>
                </a:effectLst>
              </a:rPr>
              <a:t>?</a:t>
            </a:r>
          </a:p>
        </p:txBody>
      </p:sp>
      <p:pic>
        <p:nvPicPr>
          <p:cNvPr id="14" name="Picture 13">
            <a:extLst>
              <a:ext uri="{FF2B5EF4-FFF2-40B4-BE49-F238E27FC236}">
                <a16:creationId xmlns:a16="http://schemas.microsoft.com/office/drawing/2014/main" id="{E0A4BDE3-A23A-7B4D-A004-E3890877DBDE}"/>
              </a:ext>
            </a:extLst>
          </p:cNvPr>
          <p:cNvPicPr>
            <a:picLocks noChangeAspect="1"/>
          </p:cNvPicPr>
          <p:nvPr/>
        </p:nvPicPr>
        <p:blipFill>
          <a:blip r:embed="rId3"/>
          <a:stretch>
            <a:fillRect/>
          </a:stretch>
        </p:blipFill>
        <p:spPr>
          <a:xfrm>
            <a:off x="7722526" y="1879270"/>
            <a:ext cx="1118099" cy="1106076"/>
          </a:xfrm>
          <a:prstGeom prst="rect">
            <a:avLst/>
          </a:prstGeom>
        </p:spPr>
      </p:pic>
      <p:pic>
        <p:nvPicPr>
          <p:cNvPr id="18" name="Picture 17">
            <a:extLst>
              <a:ext uri="{FF2B5EF4-FFF2-40B4-BE49-F238E27FC236}">
                <a16:creationId xmlns:a16="http://schemas.microsoft.com/office/drawing/2014/main" id="{2D49B3D8-2697-9E40-BE22-78EB575945A5}"/>
              </a:ext>
            </a:extLst>
          </p:cNvPr>
          <p:cNvPicPr>
            <a:picLocks noChangeAspect="1"/>
          </p:cNvPicPr>
          <p:nvPr/>
        </p:nvPicPr>
        <p:blipFill rotWithShape="1">
          <a:blip r:embed="rId4"/>
          <a:srcRect l="19947" t="6990" r="19735" b="12381"/>
          <a:stretch/>
        </p:blipFill>
        <p:spPr>
          <a:xfrm>
            <a:off x="4115473" y="1043021"/>
            <a:ext cx="2380773" cy="2386858"/>
          </a:xfrm>
          <a:prstGeom prst="rect">
            <a:avLst/>
          </a:prstGeom>
        </p:spPr>
      </p:pic>
      <p:sp>
        <p:nvSpPr>
          <p:cNvPr id="13" name="TextBox 12">
            <a:extLst>
              <a:ext uri="{FF2B5EF4-FFF2-40B4-BE49-F238E27FC236}">
                <a16:creationId xmlns:a16="http://schemas.microsoft.com/office/drawing/2014/main" id="{ED5C3697-DAE6-7040-9941-4935EB11F116}"/>
              </a:ext>
            </a:extLst>
          </p:cNvPr>
          <p:cNvSpPr txBox="1"/>
          <p:nvPr/>
        </p:nvSpPr>
        <p:spPr>
          <a:xfrm>
            <a:off x="4813392" y="3469545"/>
            <a:ext cx="829073" cy="369332"/>
          </a:xfrm>
          <a:prstGeom prst="rect">
            <a:avLst/>
          </a:prstGeom>
          <a:noFill/>
        </p:spPr>
        <p:txBody>
          <a:bodyPr wrap="none" rtlCol="0">
            <a:spAutoFit/>
          </a:bodyPr>
          <a:lstStyle/>
          <a:p>
            <a:r>
              <a:rPr lang="en-US">
                <a:solidFill>
                  <a:schemeClr val="bg2"/>
                </a:solidFill>
              </a:rPr>
              <a:t>Scores</a:t>
            </a:r>
          </a:p>
        </p:txBody>
      </p:sp>
      <p:sp>
        <p:nvSpPr>
          <p:cNvPr id="22" name="TextBox 21">
            <a:extLst>
              <a:ext uri="{FF2B5EF4-FFF2-40B4-BE49-F238E27FC236}">
                <a16:creationId xmlns:a16="http://schemas.microsoft.com/office/drawing/2014/main" id="{E159AC87-F2AE-0247-8CC1-C597E9A41EDA}"/>
              </a:ext>
            </a:extLst>
          </p:cNvPr>
          <p:cNvSpPr txBox="1"/>
          <p:nvPr/>
        </p:nvSpPr>
        <p:spPr>
          <a:xfrm>
            <a:off x="7550445" y="3468081"/>
            <a:ext cx="1462260" cy="369332"/>
          </a:xfrm>
          <a:prstGeom prst="rect">
            <a:avLst/>
          </a:prstGeom>
          <a:noFill/>
        </p:spPr>
        <p:txBody>
          <a:bodyPr wrap="none" rtlCol="0">
            <a:spAutoFit/>
          </a:bodyPr>
          <a:lstStyle/>
          <a:p>
            <a:r>
              <a:rPr lang="en-US">
                <a:solidFill>
                  <a:schemeClr val="bg2"/>
                </a:solidFill>
              </a:rPr>
              <a:t>New samples</a:t>
            </a:r>
          </a:p>
        </p:txBody>
      </p:sp>
      <p:grpSp>
        <p:nvGrpSpPr>
          <p:cNvPr id="4" name="Group 3">
            <a:extLst>
              <a:ext uri="{FF2B5EF4-FFF2-40B4-BE49-F238E27FC236}">
                <a16:creationId xmlns:a16="http://schemas.microsoft.com/office/drawing/2014/main" id="{D5F19150-9E67-D748-8192-04E395CAB2B8}"/>
              </a:ext>
            </a:extLst>
          </p:cNvPr>
          <p:cNvGrpSpPr/>
          <p:nvPr/>
        </p:nvGrpSpPr>
        <p:grpSpPr>
          <a:xfrm>
            <a:off x="570036" y="1097709"/>
            <a:ext cx="2661017" cy="3043655"/>
            <a:chOff x="485611" y="1081223"/>
            <a:chExt cx="2661017" cy="3043655"/>
          </a:xfrm>
        </p:grpSpPr>
        <p:grpSp>
          <p:nvGrpSpPr>
            <p:cNvPr id="40" name="Group 39">
              <a:extLst>
                <a:ext uri="{FF2B5EF4-FFF2-40B4-BE49-F238E27FC236}">
                  <a16:creationId xmlns:a16="http://schemas.microsoft.com/office/drawing/2014/main" id="{BD27D624-4166-7243-9E54-490ACF54073D}"/>
                </a:ext>
              </a:extLst>
            </p:cNvPr>
            <p:cNvGrpSpPr/>
            <p:nvPr/>
          </p:nvGrpSpPr>
          <p:grpSpPr>
            <a:xfrm>
              <a:off x="558764" y="1081223"/>
              <a:ext cx="2382946" cy="2756190"/>
              <a:chOff x="558764" y="1081223"/>
              <a:chExt cx="2382946" cy="2756190"/>
            </a:xfrm>
          </p:grpSpPr>
          <p:sp>
            <p:nvSpPr>
              <p:cNvPr id="7" name="TextBox 6">
                <a:extLst>
                  <a:ext uri="{FF2B5EF4-FFF2-40B4-BE49-F238E27FC236}">
                    <a16:creationId xmlns:a16="http://schemas.microsoft.com/office/drawing/2014/main" id="{3F4F1973-B5E0-F74E-AF1C-6C816D3440AB}"/>
                  </a:ext>
                </a:extLst>
              </p:cNvPr>
              <p:cNvSpPr txBox="1"/>
              <p:nvPr/>
            </p:nvSpPr>
            <p:spPr>
              <a:xfrm>
                <a:off x="1003879" y="3468081"/>
                <a:ext cx="1492716" cy="369332"/>
              </a:xfrm>
              <a:prstGeom prst="rect">
                <a:avLst/>
              </a:prstGeom>
              <a:noFill/>
            </p:spPr>
            <p:txBody>
              <a:bodyPr wrap="none" rtlCol="0">
                <a:spAutoFit/>
              </a:bodyPr>
              <a:lstStyle/>
              <a:p>
                <a:r>
                  <a:rPr lang="en-US">
                    <a:solidFill>
                      <a:schemeClr val="bg2"/>
                    </a:solidFill>
                  </a:rPr>
                  <a:t>Data samples</a:t>
                </a:r>
              </a:p>
            </p:txBody>
          </p:sp>
          <p:grpSp>
            <p:nvGrpSpPr>
              <p:cNvPr id="39" name="Group 38">
                <a:extLst>
                  <a:ext uri="{FF2B5EF4-FFF2-40B4-BE49-F238E27FC236}">
                    <a16:creationId xmlns:a16="http://schemas.microsoft.com/office/drawing/2014/main" id="{16B55CF8-BEC1-334F-9607-5E00CEFE24FC}"/>
                  </a:ext>
                </a:extLst>
              </p:cNvPr>
              <p:cNvGrpSpPr/>
              <p:nvPr/>
            </p:nvGrpSpPr>
            <p:grpSpPr>
              <a:xfrm>
                <a:off x="558764" y="1081223"/>
                <a:ext cx="2382946" cy="2386858"/>
                <a:chOff x="558764" y="1081223"/>
                <a:chExt cx="2382946" cy="2386858"/>
              </a:xfrm>
            </p:grpSpPr>
            <p:pic>
              <p:nvPicPr>
                <p:cNvPr id="16" name="Picture 15">
                  <a:extLst>
                    <a:ext uri="{FF2B5EF4-FFF2-40B4-BE49-F238E27FC236}">
                      <a16:creationId xmlns:a16="http://schemas.microsoft.com/office/drawing/2014/main" id="{569264F2-0245-B046-90C0-5474F79D2614}"/>
                    </a:ext>
                  </a:extLst>
                </p:cNvPr>
                <p:cNvPicPr>
                  <a:picLocks noChangeAspect="1"/>
                </p:cNvPicPr>
                <p:nvPr/>
              </p:nvPicPr>
              <p:blipFill rotWithShape="1">
                <a:blip r:embed="rId5"/>
                <a:srcRect l="17936" t="4798" r="17619" b="9136"/>
                <a:stretch/>
              </p:blipFill>
              <p:spPr>
                <a:xfrm>
                  <a:off x="558764" y="1081223"/>
                  <a:ext cx="2382946" cy="2386858"/>
                </a:xfrm>
                <a:prstGeom prst="rect">
                  <a:avLst/>
                </a:prstGeom>
              </p:spPr>
            </p:pic>
            <p:pic>
              <p:nvPicPr>
                <p:cNvPr id="15" name="Picture 14">
                  <a:extLst>
                    <a:ext uri="{FF2B5EF4-FFF2-40B4-BE49-F238E27FC236}">
                      <a16:creationId xmlns:a16="http://schemas.microsoft.com/office/drawing/2014/main" id="{05063E05-3013-CB49-8856-3B5BDB5E4296}"/>
                    </a:ext>
                  </a:extLst>
                </p:cNvPr>
                <p:cNvPicPr>
                  <a:picLocks noChangeAspect="1"/>
                </p:cNvPicPr>
                <p:nvPr/>
              </p:nvPicPr>
              <p:blipFill>
                <a:blip r:embed="rId6"/>
                <a:stretch>
                  <a:fillRect/>
                </a:stretch>
              </p:blipFill>
              <p:spPr>
                <a:xfrm>
                  <a:off x="1816120" y="1373236"/>
                  <a:ext cx="266700" cy="266700"/>
                </a:xfrm>
                <a:prstGeom prst="rect">
                  <a:avLst/>
                </a:prstGeom>
              </p:spPr>
            </p:pic>
            <p:pic>
              <p:nvPicPr>
                <p:cNvPr id="21" name="Picture 20">
                  <a:extLst>
                    <a:ext uri="{FF2B5EF4-FFF2-40B4-BE49-F238E27FC236}">
                      <a16:creationId xmlns:a16="http://schemas.microsoft.com/office/drawing/2014/main" id="{02ED5B45-7D23-B846-9B79-18020D3527BF}"/>
                    </a:ext>
                  </a:extLst>
                </p:cNvPr>
                <p:cNvPicPr>
                  <a:picLocks noChangeAspect="1"/>
                </p:cNvPicPr>
                <p:nvPr/>
              </p:nvPicPr>
              <p:blipFill>
                <a:blip r:embed="rId7"/>
                <a:stretch>
                  <a:fillRect/>
                </a:stretch>
              </p:blipFill>
              <p:spPr>
                <a:xfrm>
                  <a:off x="2670321" y="1859926"/>
                  <a:ext cx="266700" cy="266700"/>
                </a:xfrm>
                <a:prstGeom prst="rect">
                  <a:avLst/>
                </a:prstGeom>
              </p:spPr>
            </p:pic>
            <p:pic>
              <p:nvPicPr>
                <p:cNvPr id="24" name="Picture 23">
                  <a:extLst>
                    <a:ext uri="{FF2B5EF4-FFF2-40B4-BE49-F238E27FC236}">
                      <a16:creationId xmlns:a16="http://schemas.microsoft.com/office/drawing/2014/main" id="{1E1C3A72-6930-BC44-9F70-0D750E1F3CE9}"/>
                    </a:ext>
                  </a:extLst>
                </p:cNvPr>
                <p:cNvPicPr>
                  <a:picLocks noChangeAspect="1"/>
                </p:cNvPicPr>
                <p:nvPr/>
              </p:nvPicPr>
              <p:blipFill>
                <a:blip r:embed="rId8"/>
                <a:stretch>
                  <a:fillRect/>
                </a:stretch>
              </p:blipFill>
              <p:spPr>
                <a:xfrm>
                  <a:off x="2005247" y="1121415"/>
                  <a:ext cx="266700" cy="266700"/>
                </a:xfrm>
                <a:prstGeom prst="rect">
                  <a:avLst/>
                </a:prstGeom>
              </p:spPr>
            </p:pic>
            <p:pic>
              <p:nvPicPr>
                <p:cNvPr id="26" name="Picture 25">
                  <a:extLst>
                    <a:ext uri="{FF2B5EF4-FFF2-40B4-BE49-F238E27FC236}">
                      <a16:creationId xmlns:a16="http://schemas.microsoft.com/office/drawing/2014/main" id="{C98C030C-D128-B344-8F2C-FF991F176410}"/>
                    </a:ext>
                  </a:extLst>
                </p:cNvPr>
                <p:cNvPicPr>
                  <a:picLocks noChangeAspect="1"/>
                </p:cNvPicPr>
                <p:nvPr/>
              </p:nvPicPr>
              <p:blipFill>
                <a:blip r:embed="rId9"/>
                <a:stretch>
                  <a:fillRect/>
                </a:stretch>
              </p:blipFill>
              <p:spPr>
                <a:xfrm>
                  <a:off x="595223" y="3059007"/>
                  <a:ext cx="254000" cy="254000"/>
                </a:xfrm>
                <a:prstGeom prst="rect">
                  <a:avLst/>
                </a:prstGeom>
              </p:spPr>
            </p:pic>
            <p:pic>
              <p:nvPicPr>
                <p:cNvPr id="28" name="Picture 27">
                  <a:extLst>
                    <a:ext uri="{FF2B5EF4-FFF2-40B4-BE49-F238E27FC236}">
                      <a16:creationId xmlns:a16="http://schemas.microsoft.com/office/drawing/2014/main" id="{BA79BCCD-4A3D-E948-A4A6-4C42B9651D24}"/>
                    </a:ext>
                  </a:extLst>
                </p:cNvPr>
                <p:cNvPicPr>
                  <a:picLocks noChangeAspect="1"/>
                </p:cNvPicPr>
                <p:nvPr/>
              </p:nvPicPr>
              <p:blipFill>
                <a:blip r:embed="rId10"/>
                <a:stretch>
                  <a:fillRect/>
                </a:stretch>
              </p:blipFill>
              <p:spPr>
                <a:xfrm>
                  <a:off x="1125713" y="3162230"/>
                  <a:ext cx="254000" cy="254000"/>
                </a:xfrm>
                <a:prstGeom prst="rect">
                  <a:avLst/>
                </a:prstGeom>
              </p:spPr>
            </p:pic>
            <p:pic>
              <p:nvPicPr>
                <p:cNvPr id="30" name="Picture 29">
                  <a:extLst>
                    <a:ext uri="{FF2B5EF4-FFF2-40B4-BE49-F238E27FC236}">
                      <a16:creationId xmlns:a16="http://schemas.microsoft.com/office/drawing/2014/main" id="{F945F818-A5C6-A441-9D29-D7BC6614AB12}"/>
                    </a:ext>
                  </a:extLst>
                </p:cNvPr>
                <p:cNvPicPr>
                  <a:picLocks noChangeAspect="1"/>
                </p:cNvPicPr>
                <p:nvPr/>
              </p:nvPicPr>
              <p:blipFill>
                <a:blip r:embed="rId11"/>
                <a:stretch>
                  <a:fillRect/>
                </a:stretch>
              </p:blipFill>
              <p:spPr>
                <a:xfrm>
                  <a:off x="715873" y="2409500"/>
                  <a:ext cx="266700" cy="266700"/>
                </a:xfrm>
                <a:prstGeom prst="rect">
                  <a:avLst/>
                </a:prstGeom>
              </p:spPr>
            </p:pic>
            <p:pic>
              <p:nvPicPr>
                <p:cNvPr id="32" name="Picture 31">
                  <a:extLst>
                    <a:ext uri="{FF2B5EF4-FFF2-40B4-BE49-F238E27FC236}">
                      <a16:creationId xmlns:a16="http://schemas.microsoft.com/office/drawing/2014/main" id="{FE8DB12E-2856-1F4B-B04D-5F7F7244B339}"/>
                    </a:ext>
                  </a:extLst>
                </p:cNvPr>
                <p:cNvPicPr>
                  <a:picLocks noChangeAspect="1"/>
                </p:cNvPicPr>
                <p:nvPr/>
              </p:nvPicPr>
              <p:blipFill>
                <a:blip r:embed="rId12"/>
                <a:stretch>
                  <a:fillRect/>
                </a:stretch>
              </p:blipFill>
              <p:spPr>
                <a:xfrm>
                  <a:off x="1175825" y="2564612"/>
                  <a:ext cx="254000" cy="254000"/>
                </a:xfrm>
                <a:prstGeom prst="rect">
                  <a:avLst/>
                </a:prstGeom>
              </p:spPr>
            </p:pic>
            <p:pic>
              <p:nvPicPr>
                <p:cNvPr id="34" name="Picture 33">
                  <a:extLst>
                    <a:ext uri="{FF2B5EF4-FFF2-40B4-BE49-F238E27FC236}">
                      <a16:creationId xmlns:a16="http://schemas.microsoft.com/office/drawing/2014/main" id="{912644B9-B04A-C342-ADCF-054602E1D478}"/>
                    </a:ext>
                  </a:extLst>
                </p:cNvPr>
                <p:cNvPicPr>
                  <a:picLocks noChangeAspect="1"/>
                </p:cNvPicPr>
                <p:nvPr/>
              </p:nvPicPr>
              <p:blipFill>
                <a:blip r:embed="rId13"/>
                <a:stretch>
                  <a:fillRect/>
                </a:stretch>
              </p:blipFill>
              <p:spPr>
                <a:xfrm>
                  <a:off x="1943508" y="1691158"/>
                  <a:ext cx="254000" cy="254000"/>
                </a:xfrm>
                <a:prstGeom prst="rect">
                  <a:avLst/>
                </a:prstGeom>
              </p:spPr>
            </p:pic>
            <p:pic>
              <p:nvPicPr>
                <p:cNvPr id="36" name="Picture 35">
                  <a:extLst>
                    <a:ext uri="{FF2B5EF4-FFF2-40B4-BE49-F238E27FC236}">
                      <a16:creationId xmlns:a16="http://schemas.microsoft.com/office/drawing/2014/main" id="{12B99C0B-B967-AF4A-8D2C-0698E84978EB}"/>
                    </a:ext>
                  </a:extLst>
                </p:cNvPr>
                <p:cNvPicPr>
                  <a:picLocks noChangeAspect="1"/>
                </p:cNvPicPr>
                <p:nvPr/>
              </p:nvPicPr>
              <p:blipFill>
                <a:blip r:embed="rId14"/>
                <a:stretch>
                  <a:fillRect/>
                </a:stretch>
              </p:blipFill>
              <p:spPr>
                <a:xfrm>
                  <a:off x="2396061" y="1828181"/>
                  <a:ext cx="254000" cy="254000"/>
                </a:xfrm>
                <a:prstGeom prst="rect">
                  <a:avLst/>
                </a:prstGeom>
              </p:spPr>
            </p:pic>
            <p:pic>
              <p:nvPicPr>
                <p:cNvPr id="38" name="Picture 37">
                  <a:extLst>
                    <a:ext uri="{FF2B5EF4-FFF2-40B4-BE49-F238E27FC236}">
                      <a16:creationId xmlns:a16="http://schemas.microsoft.com/office/drawing/2014/main" id="{C0CEC0DF-8261-854A-A758-153C8ED05B0A}"/>
                    </a:ext>
                  </a:extLst>
                </p:cNvPr>
                <p:cNvPicPr>
                  <a:picLocks noChangeAspect="1"/>
                </p:cNvPicPr>
                <p:nvPr/>
              </p:nvPicPr>
              <p:blipFill>
                <a:blip r:embed="rId15"/>
                <a:stretch>
                  <a:fillRect/>
                </a:stretch>
              </p:blipFill>
              <p:spPr>
                <a:xfrm>
                  <a:off x="2081145" y="1828181"/>
                  <a:ext cx="266700" cy="292100"/>
                </a:xfrm>
                <a:prstGeom prst="rect">
                  <a:avLst/>
                </a:prstGeom>
              </p:spPr>
            </p:pic>
          </p:grpSp>
        </p:grpSp>
        <p:pic>
          <p:nvPicPr>
            <p:cNvPr id="3" name="Picture 2">
              <a:extLst>
                <a:ext uri="{FF2B5EF4-FFF2-40B4-BE49-F238E27FC236}">
                  <a16:creationId xmlns:a16="http://schemas.microsoft.com/office/drawing/2014/main" id="{2FF69E2B-AC02-A841-B15B-3D7079FDDD5D}"/>
                </a:ext>
              </a:extLst>
            </p:cNvPr>
            <p:cNvPicPr>
              <a:picLocks noChangeAspect="1"/>
            </p:cNvPicPr>
            <p:nvPr/>
          </p:nvPicPr>
          <p:blipFill>
            <a:blip r:embed="rId16"/>
            <a:srcRect/>
            <a:stretch/>
          </p:blipFill>
          <p:spPr>
            <a:xfrm>
              <a:off x="485611" y="3878118"/>
              <a:ext cx="2661017" cy="246760"/>
            </a:xfrm>
            <a:prstGeom prst="rect">
              <a:avLst/>
            </a:prstGeom>
          </p:spPr>
        </p:pic>
      </p:grpSp>
      <p:pic>
        <p:nvPicPr>
          <p:cNvPr id="5" name="Picture 4">
            <a:extLst>
              <a:ext uri="{FF2B5EF4-FFF2-40B4-BE49-F238E27FC236}">
                <a16:creationId xmlns:a16="http://schemas.microsoft.com/office/drawing/2014/main" id="{17387893-3677-6842-B407-6AC948D6DB44}"/>
              </a:ext>
            </a:extLst>
          </p:cNvPr>
          <p:cNvPicPr>
            <a:picLocks noChangeAspect="1"/>
          </p:cNvPicPr>
          <p:nvPr/>
        </p:nvPicPr>
        <p:blipFill>
          <a:blip r:embed="rId17"/>
          <a:srcRect/>
          <a:stretch/>
        </p:blipFill>
        <p:spPr>
          <a:xfrm>
            <a:off x="4161531" y="3913984"/>
            <a:ext cx="2276511" cy="243442"/>
          </a:xfrm>
          <a:prstGeom prst="rect">
            <a:avLst/>
          </a:prstGeom>
        </p:spPr>
      </p:pic>
    </p:spTree>
    <p:extLst>
      <p:ext uri="{BB962C8B-B14F-4D97-AF65-F5344CB8AC3E}">
        <p14:creationId xmlns:p14="http://schemas.microsoft.com/office/powerpoint/2010/main" val="41620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3C90-AF04-9C46-B9A8-EF29297E2BB9}"/>
              </a:ext>
            </a:extLst>
          </p:cNvPr>
          <p:cNvSpPr>
            <a:spLocks noGrp="1"/>
          </p:cNvSpPr>
          <p:nvPr>
            <p:ph type="title"/>
          </p:nvPr>
        </p:nvSpPr>
        <p:spPr/>
        <p:txBody>
          <a:bodyPr/>
          <a:lstStyle/>
          <a:p>
            <a:r>
              <a:rPr lang="en-US"/>
              <a:t>From scores to samples: Langevin MCMC</a:t>
            </a:r>
          </a:p>
        </p:txBody>
      </p:sp>
      <p:grpSp>
        <p:nvGrpSpPr>
          <p:cNvPr id="24" name="Group 23">
            <a:extLst>
              <a:ext uri="{FF2B5EF4-FFF2-40B4-BE49-F238E27FC236}">
                <a16:creationId xmlns:a16="http://schemas.microsoft.com/office/drawing/2014/main" id="{E51E6E1C-C976-3644-9B60-D51DC963E028}"/>
              </a:ext>
            </a:extLst>
          </p:cNvPr>
          <p:cNvGrpSpPr/>
          <p:nvPr/>
        </p:nvGrpSpPr>
        <p:grpSpPr>
          <a:xfrm>
            <a:off x="725139" y="1009377"/>
            <a:ext cx="2380773" cy="2873358"/>
            <a:chOff x="3558076" y="1168872"/>
            <a:chExt cx="2380773" cy="2873358"/>
          </a:xfrm>
        </p:grpSpPr>
        <p:pic>
          <p:nvPicPr>
            <p:cNvPr id="14" name="Picture 13">
              <a:extLst>
                <a:ext uri="{FF2B5EF4-FFF2-40B4-BE49-F238E27FC236}">
                  <a16:creationId xmlns:a16="http://schemas.microsoft.com/office/drawing/2014/main" id="{FFC0E139-3E6A-894E-9A54-A1CFD3F72CEF}"/>
                </a:ext>
              </a:extLst>
            </p:cNvPr>
            <p:cNvPicPr>
              <a:picLocks noChangeAspect="1"/>
            </p:cNvPicPr>
            <p:nvPr/>
          </p:nvPicPr>
          <p:blipFill rotWithShape="1">
            <a:blip r:embed="rId7"/>
            <a:srcRect l="19947" t="6990" r="19735" b="12381"/>
            <a:stretch/>
          </p:blipFill>
          <p:spPr>
            <a:xfrm>
              <a:off x="3558076" y="1168872"/>
              <a:ext cx="2380773" cy="2386858"/>
            </a:xfrm>
            <a:prstGeom prst="rect">
              <a:avLst/>
            </a:prstGeom>
          </p:spPr>
        </p:pic>
        <p:sp>
          <p:nvSpPr>
            <p:cNvPr id="23" name="TextBox 22">
              <a:extLst>
                <a:ext uri="{FF2B5EF4-FFF2-40B4-BE49-F238E27FC236}">
                  <a16:creationId xmlns:a16="http://schemas.microsoft.com/office/drawing/2014/main" id="{A00BBE20-57D1-0C4D-B2A7-86925E8C116C}"/>
                </a:ext>
              </a:extLst>
            </p:cNvPr>
            <p:cNvSpPr txBox="1"/>
            <p:nvPr/>
          </p:nvSpPr>
          <p:spPr>
            <a:xfrm>
              <a:off x="3892041" y="3672898"/>
              <a:ext cx="184731" cy="369332"/>
            </a:xfrm>
            <a:prstGeom prst="rect">
              <a:avLst/>
            </a:prstGeom>
            <a:noFill/>
          </p:spPr>
          <p:txBody>
            <a:bodyPr wrap="none" rtlCol="0">
              <a:spAutoFit/>
            </a:bodyPr>
            <a:lstStyle/>
            <a:p>
              <a:endParaRPr lang="en-US">
                <a:solidFill>
                  <a:schemeClr val="bg2"/>
                </a:solidFill>
              </a:endParaRPr>
            </a:p>
          </p:txBody>
        </p:sp>
      </p:grpSp>
      <p:pic>
        <p:nvPicPr>
          <p:cNvPr id="28" name="langevin.mp4">
            <a:hlinkClick r:id="" action="ppaction://media"/>
            <a:extLst>
              <a:ext uri="{FF2B5EF4-FFF2-40B4-BE49-F238E27FC236}">
                <a16:creationId xmlns:a16="http://schemas.microsoft.com/office/drawing/2014/main" id="{CCD4A218-3CBE-9446-A11B-169D0332EE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4463" t="14765" r="21864" b="13673"/>
          <a:stretch/>
        </p:blipFill>
        <p:spPr>
          <a:xfrm>
            <a:off x="6499502" y="983626"/>
            <a:ext cx="2390184" cy="2390184"/>
          </a:xfrm>
          <a:prstGeom prst="rect">
            <a:avLst/>
          </a:prstGeom>
        </p:spPr>
      </p:pic>
      <p:pic>
        <p:nvPicPr>
          <p:cNvPr id="3" name="grad.mp4">
            <a:hlinkClick r:id="" action="ppaction://media"/>
            <a:extLst>
              <a:ext uri="{FF2B5EF4-FFF2-40B4-BE49-F238E27FC236}">
                <a16:creationId xmlns:a16="http://schemas.microsoft.com/office/drawing/2014/main" id="{75F6F7A8-F52F-4044-85DB-22D600773A5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4420" t="14617" r="21940" b="13481"/>
          <a:stretch/>
        </p:blipFill>
        <p:spPr>
          <a:xfrm>
            <a:off x="3607615" y="1009377"/>
            <a:ext cx="2390184" cy="2402903"/>
          </a:xfrm>
          <a:prstGeom prst="rect">
            <a:avLst/>
          </a:prstGeom>
        </p:spPr>
      </p:pic>
      <p:sp>
        <p:nvSpPr>
          <p:cNvPr id="4" name="TextBox 3">
            <a:extLst>
              <a:ext uri="{FF2B5EF4-FFF2-40B4-BE49-F238E27FC236}">
                <a16:creationId xmlns:a16="http://schemas.microsoft.com/office/drawing/2014/main" id="{F0DE8781-EACB-6740-81A9-7799B1CD2F2F}"/>
              </a:ext>
            </a:extLst>
          </p:cNvPr>
          <p:cNvSpPr txBox="1"/>
          <p:nvPr/>
        </p:nvSpPr>
        <p:spPr>
          <a:xfrm>
            <a:off x="1500988" y="3494304"/>
            <a:ext cx="829073" cy="369332"/>
          </a:xfrm>
          <a:prstGeom prst="rect">
            <a:avLst/>
          </a:prstGeom>
          <a:noFill/>
        </p:spPr>
        <p:txBody>
          <a:bodyPr wrap="none" rtlCol="0">
            <a:spAutoFit/>
          </a:bodyPr>
          <a:lstStyle/>
          <a:p>
            <a:r>
              <a:rPr lang="en-US"/>
              <a:t>Scores</a:t>
            </a:r>
          </a:p>
        </p:txBody>
      </p:sp>
      <p:sp>
        <p:nvSpPr>
          <p:cNvPr id="5" name="TextBox 4">
            <a:extLst>
              <a:ext uri="{FF2B5EF4-FFF2-40B4-BE49-F238E27FC236}">
                <a16:creationId xmlns:a16="http://schemas.microsoft.com/office/drawing/2014/main" id="{623095C1-5C0D-4F48-B8E3-5D4DD718B7F2}"/>
              </a:ext>
            </a:extLst>
          </p:cNvPr>
          <p:cNvSpPr txBox="1"/>
          <p:nvPr/>
        </p:nvSpPr>
        <p:spPr>
          <a:xfrm>
            <a:off x="3872804" y="3494304"/>
            <a:ext cx="1859805" cy="369332"/>
          </a:xfrm>
          <a:prstGeom prst="rect">
            <a:avLst/>
          </a:prstGeom>
          <a:noFill/>
        </p:spPr>
        <p:txBody>
          <a:bodyPr wrap="none" rtlCol="0">
            <a:spAutoFit/>
          </a:bodyPr>
          <a:lstStyle/>
          <a:p>
            <a:r>
              <a:rPr lang="en-US"/>
              <a:t>Follow the scores</a:t>
            </a:r>
          </a:p>
        </p:txBody>
      </p:sp>
      <p:sp>
        <p:nvSpPr>
          <p:cNvPr id="7" name="TextBox 6">
            <a:extLst>
              <a:ext uri="{FF2B5EF4-FFF2-40B4-BE49-F238E27FC236}">
                <a16:creationId xmlns:a16="http://schemas.microsoft.com/office/drawing/2014/main" id="{D7AEC202-165B-C647-BDD6-165569864F53}"/>
              </a:ext>
            </a:extLst>
          </p:cNvPr>
          <p:cNvSpPr txBox="1"/>
          <p:nvPr/>
        </p:nvSpPr>
        <p:spPr>
          <a:xfrm>
            <a:off x="6638856" y="3433375"/>
            <a:ext cx="2111475" cy="646331"/>
          </a:xfrm>
          <a:prstGeom prst="rect">
            <a:avLst/>
          </a:prstGeom>
          <a:noFill/>
        </p:spPr>
        <p:txBody>
          <a:bodyPr wrap="none" rtlCol="0">
            <a:spAutoFit/>
          </a:bodyPr>
          <a:lstStyle/>
          <a:p>
            <a:pPr algn="ctr"/>
            <a:r>
              <a:rPr lang="en-US"/>
              <a:t>Follow noisy scores:</a:t>
            </a:r>
          </a:p>
          <a:p>
            <a:pPr algn="ctr"/>
            <a:r>
              <a:rPr lang="en-US"/>
              <a:t>Langevin MCMC</a:t>
            </a:r>
          </a:p>
        </p:txBody>
      </p:sp>
      <p:grpSp>
        <p:nvGrpSpPr>
          <p:cNvPr id="10" name="Group 9">
            <a:extLst>
              <a:ext uri="{FF2B5EF4-FFF2-40B4-BE49-F238E27FC236}">
                <a16:creationId xmlns:a16="http://schemas.microsoft.com/office/drawing/2014/main" id="{360647C6-6BC2-8C40-AC4A-C5A43C3D9AAE}"/>
              </a:ext>
            </a:extLst>
          </p:cNvPr>
          <p:cNvGrpSpPr/>
          <p:nvPr/>
        </p:nvGrpSpPr>
        <p:grpSpPr>
          <a:xfrm>
            <a:off x="6496372" y="4123727"/>
            <a:ext cx="2563017" cy="654471"/>
            <a:chOff x="6496372" y="4123727"/>
            <a:chExt cx="2563017" cy="654471"/>
          </a:xfrm>
        </p:grpSpPr>
        <p:pic>
          <p:nvPicPr>
            <p:cNvPr id="8" name="Picture 7">
              <a:extLst>
                <a:ext uri="{FF2B5EF4-FFF2-40B4-BE49-F238E27FC236}">
                  <a16:creationId xmlns:a16="http://schemas.microsoft.com/office/drawing/2014/main" id="{D4F3331D-FB3D-AA4E-88A4-FB7B895E1E26}"/>
                </a:ext>
              </a:extLst>
            </p:cNvPr>
            <p:cNvPicPr>
              <a:picLocks noChangeAspect="1"/>
            </p:cNvPicPr>
            <p:nvPr/>
          </p:nvPicPr>
          <p:blipFill>
            <a:blip r:embed="rId10"/>
            <a:srcRect/>
            <a:stretch/>
          </p:blipFill>
          <p:spPr>
            <a:xfrm>
              <a:off x="6496372" y="4413655"/>
              <a:ext cx="2563017" cy="364543"/>
            </a:xfrm>
            <a:prstGeom prst="rect">
              <a:avLst/>
            </a:prstGeom>
          </p:spPr>
        </p:pic>
        <p:pic>
          <p:nvPicPr>
            <p:cNvPr id="9" name="Picture 8">
              <a:extLst>
                <a:ext uri="{FF2B5EF4-FFF2-40B4-BE49-F238E27FC236}">
                  <a16:creationId xmlns:a16="http://schemas.microsoft.com/office/drawing/2014/main" id="{08B33645-6154-6643-9FA2-D3C87B51D15A}"/>
                </a:ext>
              </a:extLst>
            </p:cNvPr>
            <p:cNvPicPr>
              <a:picLocks noChangeAspect="1"/>
            </p:cNvPicPr>
            <p:nvPr/>
          </p:nvPicPr>
          <p:blipFill>
            <a:blip r:embed="rId11"/>
            <a:srcRect/>
            <a:stretch/>
          </p:blipFill>
          <p:spPr>
            <a:xfrm>
              <a:off x="7240737" y="4123727"/>
              <a:ext cx="1074285" cy="215994"/>
            </a:xfrm>
            <a:prstGeom prst="rect">
              <a:avLst/>
            </a:prstGeom>
          </p:spPr>
        </p:pic>
      </p:grpSp>
      <p:pic>
        <p:nvPicPr>
          <p:cNvPr id="11" name="Picture 10">
            <a:extLst>
              <a:ext uri="{FF2B5EF4-FFF2-40B4-BE49-F238E27FC236}">
                <a16:creationId xmlns:a16="http://schemas.microsoft.com/office/drawing/2014/main" id="{1AA72305-1BFB-DD42-822F-8CBD3F6BA0D1}"/>
              </a:ext>
            </a:extLst>
          </p:cNvPr>
          <p:cNvPicPr>
            <a:picLocks noChangeAspect="1"/>
          </p:cNvPicPr>
          <p:nvPr/>
        </p:nvPicPr>
        <p:blipFill>
          <a:blip r:embed="rId12"/>
          <a:srcRect/>
          <a:stretch/>
        </p:blipFill>
        <p:spPr>
          <a:xfrm>
            <a:off x="3904160" y="4153740"/>
            <a:ext cx="1859805" cy="371961"/>
          </a:xfrm>
          <a:prstGeom prst="rect">
            <a:avLst/>
          </a:prstGeom>
        </p:spPr>
      </p:pic>
      <p:pic>
        <p:nvPicPr>
          <p:cNvPr id="13" name="Picture 12">
            <a:extLst>
              <a:ext uri="{FF2B5EF4-FFF2-40B4-BE49-F238E27FC236}">
                <a16:creationId xmlns:a16="http://schemas.microsoft.com/office/drawing/2014/main" id="{FBD52D7D-5DF7-CA4D-87A1-81E2E93C142B}"/>
              </a:ext>
            </a:extLst>
          </p:cNvPr>
          <p:cNvPicPr>
            <a:picLocks noChangeAspect="1"/>
          </p:cNvPicPr>
          <p:nvPr/>
        </p:nvPicPr>
        <p:blipFill>
          <a:blip r:embed="rId13"/>
          <a:srcRect/>
          <a:stretch/>
        </p:blipFill>
        <p:spPr>
          <a:xfrm>
            <a:off x="1687856" y="4195901"/>
            <a:ext cx="455336" cy="207993"/>
          </a:xfrm>
          <a:prstGeom prst="rect">
            <a:avLst/>
          </a:prstGeom>
        </p:spPr>
      </p:pic>
    </p:spTree>
    <p:extLst>
      <p:ext uri="{BB962C8B-B14F-4D97-AF65-F5344CB8AC3E}">
        <p14:creationId xmlns:p14="http://schemas.microsoft.com/office/powerpoint/2010/main" val="318975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0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8"/>
                </p:tgtEl>
              </p:cMediaNode>
            </p:video>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8"/>
                                        </p:tgtEl>
                                      </p:cBhvr>
                                    </p:cmd>
                                  </p:childTnLst>
                                </p:cTn>
                              </p:par>
                            </p:childTnLst>
                          </p:cTn>
                        </p:par>
                      </p:childTnLst>
                    </p:cTn>
                  </p:par>
                </p:childTnLst>
              </p:cTn>
              <p:nextCondLst>
                <p:cond evt="onClick" delay="0">
                  <p:tgtEl>
                    <p:spTgt spid="28"/>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3C90-AF04-9C46-B9A8-EF29297E2BB9}"/>
              </a:ext>
            </a:extLst>
          </p:cNvPr>
          <p:cNvSpPr>
            <a:spLocks noGrp="1"/>
          </p:cNvSpPr>
          <p:nvPr>
            <p:ph type="title"/>
          </p:nvPr>
        </p:nvSpPr>
        <p:spPr/>
        <p:txBody>
          <a:bodyPr/>
          <a:lstStyle/>
          <a:p>
            <a:r>
              <a:rPr lang="en-US"/>
              <a:t>Langevin dynamics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FF422B-FEDD-5643-B02A-CC9FE5AA894B}"/>
                  </a:ext>
                </a:extLst>
              </p:cNvPr>
              <p:cNvSpPr>
                <a:spLocks noGrp="1"/>
              </p:cNvSpPr>
              <p:nvPr>
                <p:ph sz="quarter" idx="10"/>
              </p:nvPr>
            </p:nvSpPr>
            <p:spPr/>
            <p:txBody>
              <a:bodyPr/>
              <a:lstStyle/>
              <a:p>
                <a:pPr>
                  <a:buFont typeface="Arial" panose="020B0604020202020204" pitchFamily="34" charset="0"/>
                  <a:buChar char="•"/>
                </a:pPr>
                <a:r>
                  <a:rPr lang="en-US"/>
                  <a:t>Sample from           using only the score</a:t>
                </a:r>
              </a:p>
              <a:p>
                <a:pPr>
                  <a:buFont typeface="Arial" panose="020B0604020202020204" pitchFamily="34" charset="0"/>
                  <a:buChar char="•"/>
                </a:pPr>
                <a:r>
                  <a:rPr lang="en-US"/>
                  <a:t>Initialize </a:t>
                </a:r>
              </a:p>
              <a:p>
                <a:pPr>
                  <a:buFont typeface="Arial" panose="020B0604020202020204" pitchFamily="34" charset="0"/>
                  <a:buChar char="•"/>
                </a:pPr>
                <a:r>
                  <a:rPr lang="en-US"/>
                  <a:t>Repeat for</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If </a:t>
                </a:r>
                <a14:m>
                  <m:oMath xmlns:m="http://schemas.openxmlformats.org/officeDocument/2006/math">
                    <m:r>
                      <a:rPr lang="en-US" b="0" i="1">
                        <a:latin typeface="Cambria Math" panose="02040503050406030204" pitchFamily="18" charset="0"/>
                      </a:rPr>
                      <m:t>𝜖</m:t>
                    </m:r>
                    <m:r>
                      <a:rPr lang="en-US" b="0" i="1">
                        <a:latin typeface="Cambria Math" panose="02040503050406030204" pitchFamily="18" charset="0"/>
                      </a:rPr>
                      <m:t>→0</m:t>
                    </m:r>
                  </m:oMath>
                </a14:m>
                <a:r>
                  <a:rPr lang="en-US"/>
                  <a:t> and </a:t>
                </a:r>
                <a14:m>
                  <m:oMath xmlns:m="http://schemas.openxmlformats.org/officeDocument/2006/math">
                    <m:r>
                      <a:rPr lang="en-US" b="0" i="1">
                        <a:latin typeface="Cambria Math" panose="02040503050406030204" pitchFamily="18" charset="0"/>
                      </a:rPr>
                      <m:t>𝑇</m:t>
                    </m:r>
                    <m:r>
                      <a:rPr lang="en-US" b="0" i="1">
                        <a:latin typeface="Cambria Math" panose="02040503050406030204" pitchFamily="18" charset="0"/>
                      </a:rPr>
                      <m:t> →∞</m:t>
                    </m:r>
                  </m:oMath>
                </a14:m>
                <a:r>
                  <a:rPr lang="en-US"/>
                  <a:t>, we are guaranteed to have</a:t>
                </a:r>
              </a:p>
              <a:p>
                <a:pPr>
                  <a:buFont typeface="Arial" panose="020B0604020202020204" pitchFamily="34" charset="0"/>
                  <a:buChar char="•"/>
                </a:pPr>
                <a:endParaRPr lang="en-US"/>
              </a:p>
              <a:p>
                <a:pPr>
                  <a:buFont typeface="Arial" panose="020B0604020202020204" pitchFamily="34" charset="0"/>
                  <a:buChar char="•"/>
                </a:pPr>
                <a:r>
                  <a:rPr lang="en-US"/>
                  <a:t>Langevin dynamics + score estimation</a:t>
                </a:r>
              </a:p>
            </p:txBody>
          </p:sp>
        </mc:Choice>
        <mc:Fallback xmlns="">
          <p:sp>
            <p:nvSpPr>
              <p:cNvPr id="3" name="Content Placeholder 2">
                <a:extLst>
                  <a:ext uri="{FF2B5EF4-FFF2-40B4-BE49-F238E27FC236}">
                    <a16:creationId xmlns:a16="http://schemas.microsoft.com/office/drawing/2014/main" id="{95FF422B-FEDD-5643-B02A-CC9FE5AA894B}"/>
                  </a:ext>
                </a:extLst>
              </p:cNvPr>
              <p:cNvSpPr>
                <a:spLocks noGrp="1" noRot="1" noChangeAspect="1" noMove="1" noResize="1" noEditPoints="1" noAdjustHandles="1" noChangeArrowheads="1" noChangeShapeType="1" noTextEdit="1"/>
              </p:cNvSpPr>
              <p:nvPr>
                <p:ph sz="quarter" idx="10"/>
              </p:nvPr>
            </p:nvSpPr>
            <p:spPr>
              <a:blipFill>
                <a:blip r:embed="rId3"/>
                <a:stretch>
                  <a:fillRect l="-1812" t="-67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6EF9F42-D4F8-4B43-A11B-7572F9E44459}"/>
              </a:ext>
            </a:extLst>
          </p:cNvPr>
          <p:cNvPicPr>
            <a:picLocks noChangeAspect="1"/>
          </p:cNvPicPr>
          <p:nvPr/>
        </p:nvPicPr>
        <p:blipFill>
          <a:blip r:embed="rId4"/>
          <a:stretch>
            <a:fillRect/>
          </a:stretch>
        </p:blipFill>
        <p:spPr>
          <a:xfrm>
            <a:off x="2729736" y="959110"/>
            <a:ext cx="474102" cy="265784"/>
          </a:xfrm>
          <a:prstGeom prst="rect">
            <a:avLst/>
          </a:prstGeom>
        </p:spPr>
      </p:pic>
      <p:pic>
        <p:nvPicPr>
          <p:cNvPr id="5" name="Picture 4">
            <a:extLst>
              <a:ext uri="{FF2B5EF4-FFF2-40B4-BE49-F238E27FC236}">
                <a16:creationId xmlns:a16="http://schemas.microsoft.com/office/drawing/2014/main" id="{5E9881D6-7E04-224B-AFAE-A2491B9BBFE0}"/>
              </a:ext>
            </a:extLst>
          </p:cNvPr>
          <p:cNvPicPr>
            <a:picLocks noChangeAspect="1"/>
          </p:cNvPicPr>
          <p:nvPr/>
        </p:nvPicPr>
        <p:blipFill>
          <a:blip r:embed="rId5"/>
          <a:stretch>
            <a:fillRect/>
          </a:stretch>
        </p:blipFill>
        <p:spPr>
          <a:xfrm>
            <a:off x="5541837" y="963172"/>
            <a:ext cx="1209603" cy="261727"/>
          </a:xfrm>
          <a:prstGeom prst="rect">
            <a:avLst/>
          </a:prstGeom>
        </p:spPr>
      </p:pic>
      <p:pic>
        <p:nvPicPr>
          <p:cNvPr id="8" name="Picture 7">
            <a:extLst>
              <a:ext uri="{FF2B5EF4-FFF2-40B4-BE49-F238E27FC236}">
                <a16:creationId xmlns:a16="http://schemas.microsoft.com/office/drawing/2014/main" id="{F2042881-62B8-0342-896E-639C6BB4B8F5}"/>
              </a:ext>
            </a:extLst>
          </p:cNvPr>
          <p:cNvPicPr>
            <a:picLocks noChangeAspect="1"/>
          </p:cNvPicPr>
          <p:nvPr/>
        </p:nvPicPr>
        <p:blipFill>
          <a:blip r:embed="rId6"/>
          <a:stretch>
            <a:fillRect/>
          </a:stretch>
        </p:blipFill>
        <p:spPr>
          <a:xfrm>
            <a:off x="2523744" y="1642140"/>
            <a:ext cx="1776233" cy="246058"/>
          </a:xfrm>
          <a:prstGeom prst="rect">
            <a:avLst/>
          </a:prstGeom>
        </p:spPr>
      </p:pic>
      <p:pic>
        <p:nvPicPr>
          <p:cNvPr id="9" name="Picture 8">
            <a:extLst>
              <a:ext uri="{FF2B5EF4-FFF2-40B4-BE49-F238E27FC236}">
                <a16:creationId xmlns:a16="http://schemas.microsoft.com/office/drawing/2014/main" id="{1C60E8F0-4FE1-1645-93AD-2BA80A1C8F19}"/>
              </a:ext>
            </a:extLst>
          </p:cNvPr>
          <p:cNvPicPr>
            <a:picLocks noChangeAspect="1"/>
          </p:cNvPicPr>
          <p:nvPr/>
        </p:nvPicPr>
        <p:blipFill>
          <a:blip r:embed="rId7"/>
          <a:srcRect/>
          <a:stretch/>
        </p:blipFill>
        <p:spPr>
          <a:xfrm>
            <a:off x="2281804" y="1312474"/>
            <a:ext cx="895864" cy="246513"/>
          </a:xfrm>
          <a:prstGeom prst="rect">
            <a:avLst/>
          </a:prstGeom>
        </p:spPr>
      </p:pic>
      <p:pic>
        <p:nvPicPr>
          <p:cNvPr id="6" name="Picture 5">
            <a:extLst>
              <a:ext uri="{FF2B5EF4-FFF2-40B4-BE49-F238E27FC236}">
                <a16:creationId xmlns:a16="http://schemas.microsoft.com/office/drawing/2014/main" id="{17D75768-FA30-7B4B-8A80-7E98A0BE4A3A}"/>
              </a:ext>
            </a:extLst>
          </p:cNvPr>
          <p:cNvPicPr>
            <a:picLocks noChangeAspect="1"/>
          </p:cNvPicPr>
          <p:nvPr/>
        </p:nvPicPr>
        <p:blipFill>
          <a:blip r:embed="rId8"/>
          <a:stretch>
            <a:fillRect/>
          </a:stretch>
        </p:blipFill>
        <p:spPr>
          <a:xfrm>
            <a:off x="1649812" y="2040735"/>
            <a:ext cx="1263984" cy="264709"/>
          </a:xfrm>
          <a:prstGeom prst="rect">
            <a:avLst/>
          </a:prstGeom>
        </p:spPr>
      </p:pic>
      <p:pic>
        <p:nvPicPr>
          <p:cNvPr id="7" name="Picture 6">
            <a:extLst>
              <a:ext uri="{FF2B5EF4-FFF2-40B4-BE49-F238E27FC236}">
                <a16:creationId xmlns:a16="http://schemas.microsoft.com/office/drawing/2014/main" id="{F5A3F49D-966B-B341-9669-CE8BEEB49966}"/>
              </a:ext>
            </a:extLst>
          </p:cNvPr>
          <p:cNvPicPr>
            <a:picLocks noChangeAspect="1"/>
          </p:cNvPicPr>
          <p:nvPr/>
        </p:nvPicPr>
        <p:blipFill>
          <a:blip r:embed="rId9"/>
          <a:stretch>
            <a:fillRect/>
          </a:stretch>
        </p:blipFill>
        <p:spPr>
          <a:xfrm>
            <a:off x="1649812" y="2366563"/>
            <a:ext cx="3376424" cy="399362"/>
          </a:xfrm>
          <a:prstGeom prst="rect">
            <a:avLst/>
          </a:prstGeom>
        </p:spPr>
      </p:pic>
      <p:pic>
        <p:nvPicPr>
          <p:cNvPr id="11" name="Picture 10">
            <a:extLst>
              <a:ext uri="{FF2B5EF4-FFF2-40B4-BE49-F238E27FC236}">
                <a16:creationId xmlns:a16="http://schemas.microsoft.com/office/drawing/2014/main" id="{BFB993B6-85B0-EE45-BA4B-F61BAD9E166B}"/>
              </a:ext>
            </a:extLst>
          </p:cNvPr>
          <p:cNvPicPr>
            <a:picLocks noChangeAspect="1"/>
          </p:cNvPicPr>
          <p:nvPr/>
        </p:nvPicPr>
        <p:blipFill>
          <a:blip r:embed="rId10"/>
          <a:stretch>
            <a:fillRect/>
          </a:stretch>
        </p:blipFill>
        <p:spPr>
          <a:xfrm>
            <a:off x="6376975" y="2943916"/>
            <a:ext cx="963922" cy="261727"/>
          </a:xfrm>
          <a:prstGeom prst="rect">
            <a:avLst/>
          </a:prstGeom>
        </p:spPr>
      </p:pic>
      <p:pic>
        <p:nvPicPr>
          <p:cNvPr id="12" name="Picture 11">
            <a:extLst>
              <a:ext uri="{FF2B5EF4-FFF2-40B4-BE49-F238E27FC236}">
                <a16:creationId xmlns:a16="http://schemas.microsoft.com/office/drawing/2014/main" id="{65F336FF-B003-C24F-85C2-0517618212B1}"/>
              </a:ext>
            </a:extLst>
          </p:cNvPr>
          <p:cNvPicPr>
            <a:picLocks noChangeAspect="1"/>
          </p:cNvPicPr>
          <p:nvPr/>
        </p:nvPicPr>
        <p:blipFill>
          <a:blip r:embed="rId11"/>
          <a:stretch>
            <a:fillRect/>
          </a:stretch>
        </p:blipFill>
        <p:spPr>
          <a:xfrm>
            <a:off x="3682379" y="4050379"/>
            <a:ext cx="2072154" cy="259897"/>
          </a:xfrm>
          <a:prstGeom prst="rect">
            <a:avLst/>
          </a:prstGeom>
        </p:spPr>
      </p:pic>
    </p:spTree>
    <p:extLst>
      <p:ext uri="{BB962C8B-B14F-4D97-AF65-F5344CB8AC3E}">
        <p14:creationId xmlns:p14="http://schemas.microsoft.com/office/powerpoint/2010/main" val="15940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67A6-9668-5B42-9340-573A5B414723}"/>
              </a:ext>
            </a:extLst>
          </p:cNvPr>
          <p:cNvSpPr>
            <a:spLocks noGrp="1"/>
          </p:cNvSpPr>
          <p:nvPr>
            <p:ph type="title"/>
          </p:nvPr>
        </p:nvSpPr>
        <p:spPr/>
        <p:txBody>
          <a:bodyPr/>
          <a:lstStyle/>
          <a:p>
            <a:r>
              <a:rPr lang="en-US"/>
              <a:t>Score-based generative modeling</a:t>
            </a:r>
          </a:p>
        </p:txBody>
      </p:sp>
      <p:sp>
        <p:nvSpPr>
          <p:cNvPr id="8" name="Down Arrow 7">
            <a:extLst>
              <a:ext uri="{FF2B5EF4-FFF2-40B4-BE49-F238E27FC236}">
                <a16:creationId xmlns:a16="http://schemas.microsoft.com/office/drawing/2014/main" id="{502F10A2-F48E-184E-9852-ECED5DBBC767}"/>
              </a:ext>
            </a:extLst>
          </p:cNvPr>
          <p:cNvSpPr/>
          <p:nvPr/>
        </p:nvSpPr>
        <p:spPr>
          <a:xfrm rot="16200000">
            <a:off x="3474500" y="1942148"/>
            <a:ext cx="192607" cy="6314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277D269A-DF4F-7949-89CF-059A01324F04}"/>
              </a:ext>
            </a:extLst>
          </p:cNvPr>
          <p:cNvSpPr/>
          <p:nvPr/>
        </p:nvSpPr>
        <p:spPr>
          <a:xfrm rot="16200000">
            <a:off x="7013083" y="1930064"/>
            <a:ext cx="192607" cy="6375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30539-D16A-6746-952D-4AA22CFBED21}"/>
              </a:ext>
            </a:extLst>
          </p:cNvPr>
          <p:cNvSpPr txBox="1"/>
          <p:nvPr/>
        </p:nvSpPr>
        <p:spPr>
          <a:xfrm>
            <a:off x="3019209" y="2369520"/>
            <a:ext cx="1103187" cy="646331"/>
          </a:xfrm>
          <a:prstGeom prst="rect">
            <a:avLst/>
          </a:prstGeom>
          <a:noFill/>
        </p:spPr>
        <p:txBody>
          <a:bodyPr wrap="none" rtlCol="0">
            <a:spAutoFit/>
          </a:bodyPr>
          <a:lstStyle/>
          <a:p>
            <a:pPr algn="ctr"/>
            <a:r>
              <a:rPr lang="en-US">
                <a:solidFill>
                  <a:schemeClr val="bg2"/>
                </a:solidFill>
              </a:rPr>
              <a:t>score </a:t>
            </a:r>
          </a:p>
          <a:p>
            <a:pPr algn="ctr"/>
            <a:r>
              <a:rPr lang="en-US">
                <a:solidFill>
                  <a:schemeClr val="bg2"/>
                </a:solidFill>
              </a:rPr>
              <a:t>matching</a:t>
            </a:r>
          </a:p>
        </p:txBody>
      </p:sp>
      <p:pic>
        <p:nvPicPr>
          <p:cNvPr id="14" name="Picture 13">
            <a:extLst>
              <a:ext uri="{FF2B5EF4-FFF2-40B4-BE49-F238E27FC236}">
                <a16:creationId xmlns:a16="http://schemas.microsoft.com/office/drawing/2014/main" id="{E0A4BDE3-A23A-7B4D-A004-E3890877DBDE}"/>
              </a:ext>
            </a:extLst>
          </p:cNvPr>
          <p:cNvPicPr>
            <a:picLocks noChangeAspect="1"/>
          </p:cNvPicPr>
          <p:nvPr/>
        </p:nvPicPr>
        <p:blipFill>
          <a:blip r:embed="rId3"/>
          <a:stretch>
            <a:fillRect/>
          </a:stretch>
        </p:blipFill>
        <p:spPr>
          <a:xfrm>
            <a:off x="7722525" y="1738100"/>
            <a:ext cx="1118099" cy="1106076"/>
          </a:xfrm>
          <a:prstGeom prst="rect">
            <a:avLst/>
          </a:prstGeom>
        </p:spPr>
      </p:pic>
      <p:pic>
        <p:nvPicPr>
          <p:cNvPr id="18" name="Picture 17">
            <a:extLst>
              <a:ext uri="{FF2B5EF4-FFF2-40B4-BE49-F238E27FC236}">
                <a16:creationId xmlns:a16="http://schemas.microsoft.com/office/drawing/2014/main" id="{2D49B3D8-2697-9E40-BE22-78EB575945A5}"/>
              </a:ext>
            </a:extLst>
          </p:cNvPr>
          <p:cNvPicPr>
            <a:picLocks noChangeAspect="1"/>
          </p:cNvPicPr>
          <p:nvPr/>
        </p:nvPicPr>
        <p:blipFill rotWithShape="1">
          <a:blip r:embed="rId4"/>
          <a:srcRect l="19947" t="6990" r="19735" b="12381"/>
          <a:stretch/>
        </p:blipFill>
        <p:spPr>
          <a:xfrm>
            <a:off x="4115472" y="1097709"/>
            <a:ext cx="2380773" cy="2386858"/>
          </a:xfrm>
          <a:prstGeom prst="rect">
            <a:avLst/>
          </a:prstGeom>
        </p:spPr>
      </p:pic>
      <p:sp>
        <p:nvSpPr>
          <p:cNvPr id="13" name="TextBox 12">
            <a:extLst>
              <a:ext uri="{FF2B5EF4-FFF2-40B4-BE49-F238E27FC236}">
                <a16:creationId xmlns:a16="http://schemas.microsoft.com/office/drawing/2014/main" id="{ED5C3697-DAE6-7040-9941-4935EB11F116}"/>
              </a:ext>
            </a:extLst>
          </p:cNvPr>
          <p:cNvSpPr txBox="1"/>
          <p:nvPr/>
        </p:nvSpPr>
        <p:spPr>
          <a:xfrm>
            <a:off x="4813392" y="3469545"/>
            <a:ext cx="829073" cy="369332"/>
          </a:xfrm>
          <a:prstGeom prst="rect">
            <a:avLst/>
          </a:prstGeom>
          <a:noFill/>
        </p:spPr>
        <p:txBody>
          <a:bodyPr wrap="none" rtlCol="0">
            <a:spAutoFit/>
          </a:bodyPr>
          <a:lstStyle/>
          <a:p>
            <a:r>
              <a:rPr lang="en-US">
                <a:solidFill>
                  <a:schemeClr val="bg2"/>
                </a:solidFill>
              </a:rPr>
              <a:t>Scores</a:t>
            </a:r>
          </a:p>
        </p:txBody>
      </p:sp>
      <p:sp>
        <p:nvSpPr>
          <p:cNvPr id="22" name="TextBox 21">
            <a:extLst>
              <a:ext uri="{FF2B5EF4-FFF2-40B4-BE49-F238E27FC236}">
                <a16:creationId xmlns:a16="http://schemas.microsoft.com/office/drawing/2014/main" id="{E159AC87-F2AE-0247-8CC1-C597E9A41EDA}"/>
              </a:ext>
            </a:extLst>
          </p:cNvPr>
          <p:cNvSpPr txBox="1"/>
          <p:nvPr/>
        </p:nvSpPr>
        <p:spPr>
          <a:xfrm>
            <a:off x="7550445" y="3468081"/>
            <a:ext cx="1462260" cy="369332"/>
          </a:xfrm>
          <a:prstGeom prst="rect">
            <a:avLst/>
          </a:prstGeom>
          <a:noFill/>
        </p:spPr>
        <p:txBody>
          <a:bodyPr wrap="none" rtlCol="0">
            <a:spAutoFit/>
          </a:bodyPr>
          <a:lstStyle/>
          <a:p>
            <a:r>
              <a:rPr lang="en-US">
                <a:solidFill>
                  <a:schemeClr val="bg2"/>
                </a:solidFill>
              </a:rPr>
              <a:t>New samples</a:t>
            </a:r>
          </a:p>
        </p:txBody>
      </p:sp>
      <p:grpSp>
        <p:nvGrpSpPr>
          <p:cNvPr id="4" name="Group 3">
            <a:extLst>
              <a:ext uri="{FF2B5EF4-FFF2-40B4-BE49-F238E27FC236}">
                <a16:creationId xmlns:a16="http://schemas.microsoft.com/office/drawing/2014/main" id="{D5F19150-9E67-D748-8192-04E395CAB2B8}"/>
              </a:ext>
            </a:extLst>
          </p:cNvPr>
          <p:cNvGrpSpPr/>
          <p:nvPr/>
        </p:nvGrpSpPr>
        <p:grpSpPr>
          <a:xfrm>
            <a:off x="643189" y="1097709"/>
            <a:ext cx="2403200" cy="3026531"/>
            <a:chOff x="558764" y="1081223"/>
            <a:chExt cx="2403200" cy="3026531"/>
          </a:xfrm>
        </p:grpSpPr>
        <p:grpSp>
          <p:nvGrpSpPr>
            <p:cNvPr id="40" name="Group 39">
              <a:extLst>
                <a:ext uri="{FF2B5EF4-FFF2-40B4-BE49-F238E27FC236}">
                  <a16:creationId xmlns:a16="http://schemas.microsoft.com/office/drawing/2014/main" id="{BD27D624-4166-7243-9E54-490ACF54073D}"/>
                </a:ext>
              </a:extLst>
            </p:cNvPr>
            <p:cNvGrpSpPr/>
            <p:nvPr/>
          </p:nvGrpSpPr>
          <p:grpSpPr>
            <a:xfrm>
              <a:off x="558764" y="1081223"/>
              <a:ext cx="2382946" cy="2756190"/>
              <a:chOff x="558764" y="1081223"/>
              <a:chExt cx="2382946" cy="2756190"/>
            </a:xfrm>
          </p:grpSpPr>
          <p:sp>
            <p:nvSpPr>
              <p:cNvPr id="7" name="TextBox 6">
                <a:extLst>
                  <a:ext uri="{FF2B5EF4-FFF2-40B4-BE49-F238E27FC236}">
                    <a16:creationId xmlns:a16="http://schemas.microsoft.com/office/drawing/2014/main" id="{3F4F1973-B5E0-F74E-AF1C-6C816D3440AB}"/>
                  </a:ext>
                </a:extLst>
              </p:cNvPr>
              <p:cNvSpPr txBox="1"/>
              <p:nvPr/>
            </p:nvSpPr>
            <p:spPr>
              <a:xfrm>
                <a:off x="1003879" y="3468081"/>
                <a:ext cx="1492716" cy="369332"/>
              </a:xfrm>
              <a:prstGeom prst="rect">
                <a:avLst/>
              </a:prstGeom>
              <a:noFill/>
            </p:spPr>
            <p:txBody>
              <a:bodyPr wrap="none" rtlCol="0">
                <a:spAutoFit/>
              </a:bodyPr>
              <a:lstStyle/>
              <a:p>
                <a:r>
                  <a:rPr lang="en-US">
                    <a:solidFill>
                      <a:schemeClr val="bg2"/>
                    </a:solidFill>
                  </a:rPr>
                  <a:t>Data samples</a:t>
                </a:r>
              </a:p>
            </p:txBody>
          </p:sp>
          <p:grpSp>
            <p:nvGrpSpPr>
              <p:cNvPr id="39" name="Group 38">
                <a:extLst>
                  <a:ext uri="{FF2B5EF4-FFF2-40B4-BE49-F238E27FC236}">
                    <a16:creationId xmlns:a16="http://schemas.microsoft.com/office/drawing/2014/main" id="{16B55CF8-BEC1-334F-9607-5E00CEFE24FC}"/>
                  </a:ext>
                </a:extLst>
              </p:cNvPr>
              <p:cNvGrpSpPr/>
              <p:nvPr/>
            </p:nvGrpSpPr>
            <p:grpSpPr>
              <a:xfrm>
                <a:off x="558764" y="1081223"/>
                <a:ext cx="2382946" cy="2386858"/>
                <a:chOff x="558764" y="1081223"/>
                <a:chExt cx="2382946" cy="2386858"/>
              </a:xfrm>
            </p:grpSpPr>
            <p:pic>
              <p:nvPicPr>
                <p:cNvPr id="16" name="Picture 15">
                  <a:extLst>
                    <a:ext uri="{FF2B5EF4-FFF2-40B4-BE49-F238E27FC236}">
                      <a16:creationId xmlns:a16="http://schemas.microsoft.com/office/drawing/2014/main" id="{569264F2-0245-B046-90C0-5474F79D2614}"/>
                    </a:ext>
                  </a:extLst>
                </p:cNvPr>
                <p:cNvPicPr>
                  <a:picLocks noChangeAspect="1"/>
                </p:cNvPicPr>
                <p:nvPr/>
              </p:nvPicPr>
              <p:blipFill rotWithShape="1">
                <a:blip r:embed="rId5"/>
                <a:srcRect l="17936" t="4798" r="17619" b="9136"/>
                <a:stretch/>
              </p:blipFill>
              <p:spPr>
                <a:xfrm>
                  <a:off x="558764" y="1081223"/>
                  <a:ext cx="2382946" cy="2386858"/>
                </a:xfrm>
                <a:prstGeom prst="rect">
                  <a:avLst/>
                </a:prstGeom>
              </p:spPr>
            </p:pic>
            <p:pic>
              <p:nvPicPr>
                <p:cNvPr id="15" name="Picture 14">
                  <a:extLst>
                    <a:ext uri="{FF2B5EF4-FFF2-40B4-BE49-F238E27FC236}">
                      <a16:creationId xmlns:a16="http://schemas.microsoft.com/office/drawing/2014/main" id="{05063E05-3013-CB49-8856-3B5BDB5E4296}"/>
                    </a:ext>
                  </a:extLst>
                </p:cNvPr>
                <p:cNvPicPr>
                  <a:picLocks noChangeAspect="1"/>
                </p:cNvPicPr>
                <p:nvPr/>
              </p:nvPicPr>
              <p:blipFill>
                <a:blip r:embed="rId6"/>
                <a:stretch>
                  <a:fillRect/>
                </a:stretch>
              </p:blipFill>
              <p:spPr>
                <a:xfrm>
                  <a:off x="1816120" y="1373236"/>
                  <a:ext cx="266700" cy="266700"/>
                </a:xfrm>
                <a:prstGeom prst="rect">
                  <a:avLst/>
                </a:prstGeom>
              </p:spPr>
            </p:pic>
            <p:pic>
              <p:nvPicPr>
                <p:cNvPr id="21" name="Picture 20">
                  <a:extLst>
                    <a:ext uri="{FF2B5EF4-FFF2-40B4-BE49-F238E27FC236}">
                      <a16:creationId xmlns:a16="http://schemas.microsoft.com/office/drawing/2014/main" id="{02ED5B45-7D23-B846-9B79-18020D3527BF}"/>
                    </a:ext>
                  </a:extLst>
                </p:cNvPr>
                <p:cNvPicPr>
                  <a:picLocks noChangeAspect="1"/>
                </p:cNvPicPr>
                <p:nvPr/>
              </p:nvPicPr>
              <p:blipFill>
                <a:blip r:embed="rId7"/>
                <a:stretch>
                  <a:fillRect/>
                </a:stretch>
              </p:blipFill>
              <p:spPr>
                <a:xfrm>
                  <a:off x="2670321" y="1859926"/>
                  <a:ext cx="266700" cy="266700"/>
                </a:xfrm>
                <a:prstGeom prst="rect">
                  <a:avLst/>
                </a:prstGeom>
              </p:spPr>
            </p:pic>
            <p:pic>
              <p:nvPicPr>
                <p:cNvPr id="24" name="Picture 23">
                  <a:extLst>
                    <a:ext uri="{FF2B5EF4-FFF2-40B4-BE49-F238E27FC236}">
                      <a16:creationId xmlns:a16="http://schemas.microsoft.com/office/drawing/2014/main" id="{1E1C3A72-6930-BC44-9F70-0D750E1F3CE9}"/>
                    </a:ext>
                  </a:extLst>
                </p:cNvPr>
                <p:cNvPicPr>
                  <a:picLocks noChangeAspect="1"/>
                </p:cNvPicPr>
                <p:nvPr/>
              </p:nvPicPr>
              <p:blipFill>
                <a:blip r:embed="rId8"/>
                <a:stretch>
                  <a:fillRect/>
                </a:stretch>
              </p:blipFill>
              <p:spPr>
                <a:xfrm>
                  <a:off x="2005247" y="1121415"/>
                  <a:ext cx="266700" cy="266700"/>
                </a:xfrm>
                <a:prstGeom prst="rect">
                  <a:avLst/>
                </a:prstGeom>
              </p:spPr>
            </p:pic>
            <p:pic>
              <p:nvPicPr>
                <p:cNvPr id="26" name="Picture 25">
                  <a:extLst>
                    <a:ext uri="{FF2B5EF4-FFF2-40B4-BE49-F238E27FC236}">
                      <a16:creationId xmlns:a16="http://schemas.microsoft.com/office/drawing/2014/main" id="{C98C030C-D128-B344-8F2C-FF991F176410}"/>
                    </a:ext>
                  </a:extLst>
                </p:cNvPr>
                <p:cNvPicPr>
                  <a:picLocks noChangeAspect="1"/>
                </p:cNvPicPr>
                <p:nvPr/>
              </p:nvPicPr>
              <p:blipFill>
                <a:blip r:embed="rId9"/>
                <a:stretch>
                  <a:fillRect/>
                </a:stretch>
              </p:blipFill>
              <p:spPr>
                <a:xfrm>
                  <a:off x="595223" y="3059007"/>
                  <a:ext cx="254000" cy="254000"/>
                </a:xfrm>
                <a:prstGeom prst="rect">
                  <a:avLst/>
                </a:prstGeom>
              </p:spPr>
            </p:pic>
            <p:pic>
              <p:nvPicPr>
                <p:cNvPr id="28" name="Picture 27">
                  <a:extLst>
                    <a:ext uri="{FF2B5EF4-FFF2-40B4-BE49-F238E27FC236}">
                      <a16:creationId xmlns:a16="http://schemas.microsoft.com/office/drawing/2014/main" id="{BA79BCCD-4A3D-E948-A4A6-4C42B9651D24}"/>
                    </a:ext>
                  </a:extLst>
                </p:cNvPr>
                <p:cNvPicPr>
                  <a:picLocks noChangeAspect="1"/>
                </p:cNvPicPr>
                <p:nvPr/>
              </p:nvPicPr>
              <p:blipFill>
                <a:blip r:embed="rId10"/>
                <a:stretch>
                  <a:fillRect/>
                </a:stretch>
              </p:blipFill>
              <p:spPr>
                <a:xfrm>
                  <a:off x="1125713" y="3162230"/>
                  <a:ext cx="254000" cy="254000"/>
                </a:xfrm>
                <a:prstGeom prst="rect">
                  <a:avLst/>
                </a:prstGeom>
              </p:spPr>
            </p:pic>
            <p:pic>
              <p:nvPicPr>
                <p:cNvPr id="30" name="Picture 29">
                  <a:extLst>
                    <a:ext uri="{FF2B5EF4-FFF2-40B4-BE49-F238E27FC236}">
                      <a16:creationId xmlns:a16="http://schemas.microsoft.com/office/drawing/2014/main" id="{F945F818-A5C6-A441-9D29-D7BC6614AB12}"/>
                    </a:ext>
                  </a:extLst>
                </p:cNvPr>
                <p:cNvPicPr>
                  <a:picLocks noChangeAspect="1"/>
                </p:cNvPicPr>
                <p:nvPr/>
              </p:nvPicPr>
              <p:blipFill>
                <a:blip r:embed="rId11"/>
                <a:stretch>
                  <a:fillRect/>
                </a:stretch>
              </p:blipFill>
              <p:spPr>
                <a:xfrm>
                  <a:off x="715873" y="2409500"/>
                  <a:ext cx="266700" cy="266700"/>
                </a:xfrm>
                <a:prstGeom prst="rect">
                  <a:avLst/>
                </a:prstGeom>
              </p:spPr>
            </p:pic>
            <p:pic>
              <p:nvPicPr>
                <p:cNvPr id="32" name="Picture 31">
                  <a:extLst>
                    <a:ext uri="{FF2B5EF4-FFF2-40B4-BE49-F238E27FC236}">
                      <a16:creationId xmlns:a16="http://schemas.microsoft.com/office/drawing/2014/main" id="{FE8DB12E-2856-1F4B-B04D-5F7F7244B339}"/>
                    </a:ext>
                  </a:extLst>
                </p:cNvPr>
                <p:cNvPicPr>
                  <a:picLocks noChangeAspect="1"/>
                </p:cNvPicPr>
                <p:nvPr/>
              </p:nvPicPr>
              <p:blipFill>
                <a:blip r:embed="rId12"/>
                <a:stretch>
                  <a:fillRect/>
                </a:stretch>
              </p:blipFill>
              <p:spPr>
                <a:xfrm>
                  <a:off x="1175825" y="2564612"/>
                  <a:ext cx="254000" cy="254000"/>
                </a:xfrm>
                <a:prstGeom prst="rect">
                  <a:avLst/>
                </a:prstGeom>
              </p:spPr>
            </p:pic>
            <p:pic>
              <p:nvPicPr>
                <p:cNvPr id="34" name="Picture 33">
                  <a:extLst>
                    <a:ext uri="{FF2B5EF4-FFF2-40B4-BE49-F238E27FC236}">
                      <a16:creationId xmlns:a16="http://schemas.microsoft.com/office/drawing/2014/main" id="{912644B9-B04A-C342-ADCF-054602E1D478}"/>
                    </a:ext>
                  </a:extLst>
                </p:cNvPr>
                <p:cNvPicPr>
                  <a:picLocks noChangeAspect="1"/>
                </p:cNvPicPr>
                <p:nvPr/>
              </p:nvPicPr>
              <p:blipFill>
                <a:blip r:embed="rId13"/>
                <a:stretch>
                  <a:fillRect/>
                </a:stretch>
              </p:blipFill>
              <p:spPr>
                <a:xfrm>
                  <a:off x="1943508" y="1691158"/>
                  <a:ext cx="254000" cy="254000"/>
                </a:xfrm>
                <a:prstGeom prst="rect">
                  <a:avLst/>
                </a:prstGeom>
              </p:spPr>
            </p:pic>
            <p:pic>
              <p:nvPicPr>
                <p:cNvPr id="36" name="Picture 35">
                  <a:extLst>
                    <a:ext uri="{FF2B5EF4-FFF2-40B4-BE49-F238E27FC236}">
                      <a16:creationId xmlns:a16="http://schemas.microsoft.com/office/drawing/2014/main" id="{12B99C0B-B967-AF4A-8D2C-0698E84978EB}"/>
                    </a:ext>
                  </a:extLst>
                </p:cNvPr>
                <p:cNvPicPr>
                  <a:picLocks noChangeAspect="1"/>
                </p:cNvPicPr>
                <p:nvPr/>
              </p:nvPicPr>
              <p:blipFill>
                <a:blip r:embed="rId14"/>
                <a:stretch>
                  <a:fillRect/>
                </a:stretch>
              </p:blipFill>
              <p:spPr>
                <a:xfrm>
                  <a:off x="2396061" y="1828181"/>
                  <a:ext cx="254000" cy="254000"/>
                </a:xfrm>
                <a:prstGeom prst="rect">
                  <a:avLst/>
                </a:prstGeom>
              </p:spPr>
            </p:pic>
            <p:pic>
              <p:nvPicPr>
                <p:cNvPr id="38" name="Picture 37">
                  <a:extLst>
                    <a:ext uri="{FF2B5EF4-FFF2-40B4-BE49-F238E27FC236}">
                      <a16:creationId xmlns:a16="http://schemas.microsoft.com/office/drawing/2014/main" id="{C0CEC0DF-8261-854A-A758-153C8ED05B0A}"/>
                    </a:ext>
                  </a:extLst>
                </p:cNvPr>
                <p:cNvPicPr>
                  <a:picLocks noChangeAspect="1"/>
                </p:cNvPicPr>
                <p:nvPr/>
              </p:nvPicPr>
              <p:blipFill>
                <a:blip r:embed="rId15"/>
                <a:stretch>
                  <a:fillRect/>
                </a:stretch>
              </p:blipFill>
              <p:spPr>
                <a:xfrm>
                  <a:off x="2081145" y="1828181"/>
                  <a:ext cx="266700" cy="292100"/>
                </a:xfrm>
                <a:prstGeom prst="rect">
                  <a:avLst/>
                </a:prstGeom>
              </p:spPr>
            </p:pic>
          </p:grpSp>
        </p:grpSp>
        <p:pic>
          <p:nvPicPr>
            <p:cNvPr id="3" name="Picture 2">
              <a:extLst>
                <a:ext uri="{FF2B5EF4-FFF2-40B4-BE49-F238E27FC236}">
                  <a16:creationId xmlns:a16="http://schemas.microsoft.com/office/drawing/2014/main" id="{2FF69E2B-AC02-A841-B15B-3D7079FDDD5D}"/>
                </a:ext>
              </a:extLst>
            </p:cNvPr>
            <p:cNvPicPr>
              <a:picLocks noChangeAspect="1"/>
            </p:cNvPicPr>
            <p:nvPr/>
          </p:nvPicPr>
          <p:blipFill>
            <a:blip r:embed="rId16"/>
            <a:srcRect/>
            <a:stretch/>
          </p:blipFill>
          <p:spPr>
            <a:xfrm>
              <a:off x="670274" y="3895242"/>
              <a:ext cx="2291690" cy="212512"/>
            </a:xfrm>
            <a:prstGeom prst="rect">
              <a:avLst/>
            </a:prstGeom>
          </p:spPr>
        </p:pic>
      </p:grpSp>
      <p:pic>
        <p:nvPicPr>
          <p:cNvPr id="5" name="Picture 4">
            <a:extLst>
              <a:ext uri="{FF2B5EF4-FFF2-40B4-BE49-F238E27FC236}">
                <a16:creationId xmlns:a16="http://schemas.microsoft.com/office/drawing/2014/main" id="{17387893-3677-6842-B407-6AC948D6DB44}"/>
              </a:ext>
            </a:extLst>
          </p:cNvPr>
          <p:cNvPicPr>
            <a:picLocks noChangeAspect="1"/>
          </p:cNvPicPr>
          <p:nvPr/>
        </p:nvPicPr>
        <p:blipFill>
          <a:blip r:embed="rId17"/>
          <a:srcRect/>
          <a:stretch/>
        </p:blipFill>
        <p:spPr>
          <a:xfrm>
            <a:off x="4339178" y="3932981"/>
            <a:ext cx="1921217" cy="205448"/>
          </a:xfrm>
          <a:prstGeom prst="rect">
            <a:avLst/>
          </a:prstGeom>
        </p:spPr>
      </p:pic>
      <p:sp>
        <p:nvSpPr>
          <p:cNvPr id="29" name="TextBox 28">
            <a:extLst>
              <a:ext uri="{FF2B5EF4-FFF2-40B4-BE49-F238E27FC236}">
                <a16:creationId xmlns:a16="http://schemas.microsoft.com/office/drawing/2014/main" id="{EB1AB82F-933D-2E42-ACAA-CE33489ABB7E}"/>
              </a:ext>
            </a:extLst>
          </p:cNvPr>
          <p:cNvSpPr txBox="1"/>
          <p:nvPr/>
        </p:nvSpPr>
        <p:spPr>
          <a:xfrm>
            <a:off x="6554586" y="2384932"/>
            <a:ext cx="1109599" cy="646331"/>
          </a:xfrm>
          <a:prstGeom prst="rect">
            <a:avLst/>
          </a:prstGeom>
          <a:noFill/>
        </p:spPr>
        <p:txBody>
          <a:bodyPr wrap="none" rtlCol="0">
            <a:spAutoFit/>
          </a:bodyPr>
          <a:lstStyle/>
          <a:p>
            <a:pPr algn="ctr"/>
            <a:r>
              <a:rPr lang="en-US">
                <a:solidFill>
                  <a:schemeClr val="bg2"/>
                </a:solidFill>
              </a:rPr>
              <a:t>Langevin </a:t>
            </a:r>
          </a:p>
          <a:p>
            <a:pPr algn="ctr"/>
            <a:r>
              <a:rPr lang="en-US">
                <a:solidFill>
                  <a:schemeClr val="bg2"/>
                </a:solidFill>
              </a:rPr>
              <a:t>dynamics</a:t>
            </a:r>
          </a:p>
        </p:txBody>
      </p:sp>
      <p:pic>
        <p:nvPicPr>
          <p:cNvPr id="31" name="Picture 30">
            <a:extLst>
              <a:ext uri="{FF2B5EF4-FFF2-40B4-BE49-F238E27FC236}">
                <a16:creationId xmlns:a16="http://schemas.microsoft.com/office/drawing/2014/main" id="{95B696A2-9BFD-4D43-8096-C58F2E657565}"/>
              </a:ext>
            </a:extLst>
          </p:cNvPr>
          <p:cNvPicPr>
            <a:picLocks noChangeAspect="1"/>
          </p:cNvPicPr>
          <p:nvPr/>
        </p:nvPicPr>
        <p:blipFill>
          <a:blip r:embed="rId18"/>
          <a:stretch>
            <a:fillRect/>
          </a:stretch>
        </p:blipFill>
        <p:spPr>
          <a:xfrm>
            <a:off x="6691527" y="1267303"/>
            <a:ext cx="835715" cy="845433"/>
          </a:xfrm>
          <a:prstGeom prst="rect">
            <a:avLst/>
          </a:prstGeom>
        </p:spPr>
      </p:pic>
    </p:spTree>
    <p:extLst>
      <p:ext uri="{BB962C8B-B14F-4D97-AF65-F5344CB8AC3E}">
        <p14:creationId xmlns:p14="http://schemas.microsoft.com/office/powerpoint/2010/main" val="2008026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9FF2-1D0D-3246-9F04-AE8202BA2ED2}"/>
              </a:ext>
            </a:extLst>
          </p:cNvPr>
          <p:cNvSpPr>
            <a:spLocks noGrp="1"/>
          </p:cNvSpPr>
          <p:nvPr>
            <p:ph type="title"/>
          </p:nvPr>
        </p:nvSpPr>
        <p:spPr/>
        <p:txBody>
          <a:bodyPr/>
          <a:lstStyle/>
          <a:p>
            <a:r>
              <a:rPr lang="en-US"/>
              <a:t>Score-based generative modeling: results</a:t>
            </a:r>
          </a:p>
        </p:txBody>
      </p:sp>
      <p:pic>
        <p:nvPicPr>
          <p:cNvPr id="4" name="Content Placeholder 3">
            <a:extLst>
              <a:ext uri="{FF2B5EF4-FFF2-40B4-BE49-F238E27FC236}">
                <a16:creationId xmlns:a16="http://schemas.microsoft.com/office/drawing/2014/main" id="{4FE199B9-1EC7-F04A-BADA-7F37863108B1}"/>
              </a:ext>
            </a:extLst>
          </p:cNvPr>
          <p:cNvPicPr>
            <a:picLocks noGrp="1" noChangeAspect="1"/>
          </p:cNvPicPr>
          <p:nvPr>
            <p:ph sz="quarter" idx="10"/>
          </p:nvPr>
        </p:nvPicPr>
        <p:blipFill>
          <a:blip r:embed="rId2"/>
          <a:stretch>
            <a:fillRect/>
          </a:stretch>
        </p:blipFill>
        <p:spPr>
          <a:xfrm>
            <a:off x="796999" y="1070480"/>
            <a:ext cx="8011415" cy="3002539"/>
          </a:xfrm>
          <a:prstGeom prst="rect">
            <a:avLst/>
          </a:prstGeom>
        </p:spPr>
      </p:pic>
      <p:sp>
        <p:nvSpPr>
          <p:cNvPr id="5" name="TextBox 4">
            <a:extLst>
              <a:ext uri="{FF2B5EF4-FFF2-40B4-BE49-F238E27FC236}">
                <a16:creationId xmlns:a16="http://schemas.microsoft.com/office/drawing/2014/main" id="{4B8965DC-27B5-AA4B-BDEC-99A8F621A510}"/>
              </a:ext>
            </a:extLst>
          </p:cNvPr>
          <p:cNvSpPr txBox="1"/>
          <p:nvPr/>
        </p:nvSpPr>
        <p:spPr>
          <a:xfrm>
            <a:off x="4111363" y="4159489"/>
            <a:ext cx="1508746" cy="369332"/>
          </a:xfrm>
          <a:prstGeom prst="rect">
            <a:avLst/>
          </a:prstGeom>
          <a:noFill/>
        </p:spPr>
        <p:txBody>
          <a:bodyPr wrap="none" rtlCol="0">
            <a:spAutoFit/>
          </a:bodyPr>
          <a:lstStyle/>
          <a:p>
            <a:r>
              <a:rPr lang="en-US"/>
              <a:t>Final samples</a:t>
            </a:r>
          </a:p>
        </p:txBody>
      </p:sp>
    </p:spTree>
    <p:extLst>
      <p:ext uri="{BB962C8B-B14F-4D97-AF65-F5344CB8AC3E}">
        <p14:creationId xmlns:p14="http://schemas.microsoft.com/office/powerpoint/2010/main" val="1942559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9FF2-1D0D-3246-9F04-AE8202BA2ED2}"/>
              </a:ext>
            </a:extLst>
          </p:cNvPr>
          <p:cNvSpPr>
            <a:spLocks noGrp="1"/>
          </p:cNvSpPr>
          <p:nvPr>
            <p:ph type="title"/>
          </p:nvPr>
        </p:nvSpPr>
        <p:spPr/>
        <p:txBody>
          <a:bodyPr/>
          <a:lstStyle/>
          <a:p>
            <a:r>
              <a:rPr lang="en-US"/>
              <a:t>Score-based generative modeling: results</a:t>
            </a:r>
          </a:p>
        </p:txBody>
      </p:sp>
      <p:pic>
        <p:nvPicPr>
          <p:cNvPr id="4" name="Content Placeholder 3">
            <a:extLst>
              <a:ext uri="{FF2B5EF4-FFF2-40B4-BE49-F238E27FC236}">
                <a16:creationId xmlns:a16="http://schemas.microsoft.com/office/drawing/2014/main" id="{4FE199B9-1EC7-F04A-BADA-7F37863108B1}"/>
              </a:ext>
            </a:extLst>
          </p:cNvPr>
          <p:cNvPicPr>
            <a:picLocks noGrp="1" noChangeAspect="1"/>
          </p:cNvPicPr>
          <p:nvPr>
            <p:ph sz="quarter" idx="10"/>
          </p:nvPr>
        </p:nvPicPr>
        <p:blipFill>
          <a:blip r:embed="rId2"/>
          <a:srcRect/>
          <a:stretch/>
        </p:blipFill>
        <p:spPr>
          <a:xfrm>
            <a:off x="874727" y="1070480"/>
            <a:ext cx="7855958" cy="3002539"/>
          </a:xfrm>
          <a:prstGeom prst="rect">
            <a:avLst/>
          </a:prstGeom>
        </p:spPr>
      </p:pic>
      <p:sp>
        <p:nvSpPr>
          <p:cNvPr id="5" name="TextBox 4">
            <a:extLst>
              <a:ext uri="{FF2B5EF4-FFF2-40B4-BE49-F238E27FC236}">
                <a16:creationId xmlns:a16="http://schemas.microsoft.com/office/drawing/2014/main" id="{4B8965DC-27B5-AA4B-BDEC-99A8F621A510}"/>
              </a:ext>
            </a:extLst>
          </p:cNvPr>
          <p:cNvSpPr txBox="1"/>
          <p:nvPr/>
        </p:nvSpPr>
        <p:spPr>
          <a:xfrm>
            <a:off x="3405528" y="4111267"/>
            <a:ext cx="2794355" cy="369332"/>
          </a:xfrm>
          <a:prstGeom prst="rect">
            <a:avLst/>
          </a:prstGeom>
          <a:noFill/>
        </p:spPr>
        <p:txBody>
          <a:bodyPr wrap="none" rtlCol="0">
            <a:spAutoFit/>
          </a:bodyPr>
          <a:lstStyle/>
          <a:p>
            <a:r>
              <a:rPr lang="en-US"/>
              <a:t>Langevin sampling process</a:t>
            </a:r>
          </a:p>
        </p:txBody>
      </p:sp>
    </p:spTree>
    <p:extLst>
      <p:ext uri="{BB962C8B-B14F-4D97-AF65-F5344CB8AC3E}">
        <p14:creationId xmlns:p14="http://schemas.microsoft.com/office/powerpoint/2010/main" val="1244687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1BDD-74C4-904F-9FEF-B21009B460E2}"/>
              </a:ext>
            </a:extLst>
          </p:cNvPr>
          <p:cNvSpPr>
            <a:spLocks noGrp="1"/>
          </p:cNvSpPr>
          <p:nvPr>
            <p:ph type="title"/>
          </p:nvPr>
        </p:nvSpPr>
        <p:spPr/>
        <p:txBody>
          <a:bodyPr/>
          <a:lstStyle/>
          <a:p>
            <a:r>
              <a:rPr lang="en-US"/>
              <a:t>Pitfall 1: manifold hypothesis</a:t>
            </a:r>
          </a:p>
        </p:txBody>
      </p:sp>
      <p:sp>
        <p:nvSpPr>
          <p:cNvPr id="3" name="Content Placeholder 2">
            <a:extLst>
              <a:ext uri="{FF2B5EF4-FFF2-40B4-BE49-F238E27FC236}">
                <a16:creationId xmlns:a16="http://schemas.microsoft.com/office/drawing/2014/main" id="{FED46E4F-C726-7F4F-A1F7-FD44D4D8C808}"/>
              </a:ext>
            </a:extLst>
          </p:cNvPr>
          <p:cNvSpPr>
            <a:spLocks noGrp="1"/>
          </p:cNvSpPr>
          <p:nvPr>
            <p:ph sz="quarter" idx="10"/>
          </p:nvPr>
        </p:nvSpPr>
        <p:spPr/>
        <p:txBody>
          <a:bodyPr/>
          <a:lstStyle/>
          <a:p>
            <a:pPr>
              <a:buFont typeface="Arial" panose="020B0604020202020204" pitchFamily="34" charset="0"/>
              <a:buChar char="•"/>
            </a:pPr>
            <a:r>
              <a:rPr lang="en-US"/>
              <a:t>Manifold hypothesis.</a:t>
            </a:r>
          </a:p>
          <a:p>
            <a:pPr>
              <a:buFont typeface="Arial" panose="020B0604020202020204" pitchFamily="34" charset="0"/>
              <a:buChar char="•"/>
            </a:pPr>
            <a:endParaRPr lang="en-US"/>
          </a:p>
          <a:p>
            <a:pPr>
              <a:buFont typeface="Arial" panose="020B0604020202020204" pitchFamily="34" charset="0"/>
              <a:buChar char="•"/>
            </a:pPr>
            <a:endParaRPr lang="en-US"/>
          </a:p>
          <a:p>
            <a:pPr marL="0" indent="0"/>
            <a:endParaRPr lang="en-US"/>
          </a:p>
          <a:p>
            <a:pPr>
              <a:buFont typeface="Arial" panose="020B0604020202020204" pitchFamily="34" charset="0"/>
              <a:buChar char="•"/>
            </a:pPr>
            <a:r>
              <a:rPr lang="en-US"/>
              <a:t>Data score is undefined.</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grpSp>
        <p:nvGrpSpPr>
          <p:cNvPr id="12" name="Group 11">
            <a:extLst>
              <a:ext uri="{FF2B5EF4-FFF2-40B4-BE49-F238E27FC236}">
                <a16:creationId xmlns:a16="http://schemas.microsoft.com/office/drawing/2014/main" id="{0C126C88-5250-B64A-9A30-73A939697F1D}"/>
              </a:ext>
            </a:extLst>
          </p:cNvPr>
          <p:cNvGrpSpPr/>
          <p:nvPr/>
        </p:nvGrpSpPr>
        <p:grpSpPr>
          <a:xfrm>
            <a:off x="4802708" y="618185"/>
            <a:ext cx="3430786" cy="2080008"/>
            <a:chOff x="4098170" y="830763"/>
            <a:chExt cx="3430786" cy="2080008"/>
          </a:xfrm>
        </p:grpSpPr>
        <p:pic>
          <p:nvPicPr>
            <p:cNvPr id="4" name="Picture 3">
              <a:extLst>
                <a:ext uri="{FF2B5EF4-FFF2-40B4-BE49-F238E27FC236}">
                  <a16:creationId xmlns:a16="http://schemas.microsoft.com/office/drawing/2014/main" id="{2F68D31B-ED77-B244-BD0B-3BAAE22F4DFC}"/>
                </a:ext>
              </a:extLst>
            </p:cNvPr>
            <p:cNvPicPr>
              <a:picLocks noChangeAspect="1"/>
            </p:cNvPicPr>
            <p:nvPr/>
          </p:nvPicPr>
          <p:blipFill>
            <a:blip r:embed="rId3"/>
            <a:stretch>
              <a:fillRect/>
            </a:stretch>
          </p:blipFill>
          <p:spPr>
            <a:xfrm>
              <a:off x="4098170" y="830763"/>
              <a:ext cx="2314334" cy="2080008"/>
            </a:xfrm>
            <a:prstGeom prst="rect">
              <a:avLst/>
            </a:prstGeom>
          </p:spPr>
        </p:pic>
        <p:sp>
          <p:nvSpPr>
            <p:cNvPr id="5" name="Oval 4">
              <a:extLst>
                <a:ext uri="{FF2B5EF4-FFF2-40B4-BE49-F238E27FC236}">
                  <a16:creationId xmlns:a16="http://schemas.microsoft.com/office/drawing/2014/main" id="{4C462817-9B39-5C46-B93B-830030D18352}"/>
                </a:ext>
              </a:extLst>
            </p:cNvPr>
            <p:cNvSpPr/>
            <p:nvPr/>
          </p:nvSpPr>
          <p:spPr>
            <a:xfrm>
              <a:off x="5988570" y="150651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C31E506-9306-AF4E-987D-77D0D252D7BB}"/>
                </a:ext>
              </a:extLst>
            </p:cNvPr>
            <p:cNvSpPr/>
            <p:nvPr/>
          </p:nvSpPr>
          <p:spPr>
            <a:xfrm>
              <a:off x="6140970" y="165891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65CC7A-215E-4747-9D27-8173FF404C59}"/>
                </a:ext>
              </a:extLst>
            </p:cNvPr>
            <p:cNvSpPr/>
            <p:nvPr/>
          </p:nvSpPr>
          <p:spPr>
            <a:xfrm>
              <a:off x="6018550" y="168889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FECFF8-41CF-2D43-82A5-02D183B094D5}"/>
                </a:ext>
              </a:extLst>
            </p:cNvPr>
            <p:cNvSpPr/>
            <p:nvPr/>
          </p:nvSpPr>
          <p:spPr>
            <a:xfrm>
              <a:off x="5886994" y="1643597"/>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489227-2432-964B-B53D-7ACF8485AAA2}"/>
                </a:ext>
              </a:extLst>
            </p:cNvPr>
            <p:cNvSpPr/>
            <p:nvPr/>
          </p:nvSpPr>
          <p:spPr>
            <a:xfrm>
              <a:off x="6110989" y="1865769"/>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F47FB1-B985-5B44-BB25-2BDD7650CCDF}"/>
                </a:ext>
              </a:extLst>
            </p:cNvPr>
            <p:cNvSpPr/>
            <p:nvPr/>
          </p:nvSpPr>
          <p:spPr>
            <a:xfrm>
              <a:off x="5881927" y="1835788"/>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4ABE24-CD13-D04C-A812-50C460F7E18A}"/>
                </a:ext>
              </a:extLst>
            </p:cNvPr>
            <p:cNvSpPr txBox="1"/>
            <p:nvPr/>
          </p:nvSpPr>
          <p:spPr>
            <a:xfrm>
              <a:off x="6233409" y="1506511"/>
              <a:ext cx="1295547" cy="369332"/>
            </a:xfrm>
            <a:prstGeom prst="rect">
              <a:avLst/>
            </a:prstGeom>
            <a:noFill/>
          </p:spPr>
          <p:txBody>
            <a:bodyPr wrap="none" rtlCol="0">
              <a:spAutoFit/>
            </a:bodyPr>
            <a:lstStyle/>
            <a:p>
              <a:r>
                <a:rPr lang="en-US">
                  <a:solidFill>
                    <a:schemeClr val="bg2"/>
                  </a:solidFill>
                </a:rPr>
                <a:t>Data points</a:t>
              </a:r>
            </a:p>
          </p:txBody>
        </p:sp>
      </p:grpSp>
      <p:pic>
        <p:nvPicPr>
          <p:cNvPr id="13" name="Picture 12">
            <a:extLst>
              <a:ext uri="{FF2B5EF4-FFF2-40B4-BE49-F238E27FC236}">
                <a16:creationId xmlns:a16="http://schemas.microsoft.com/office/drawing/2014/main" id="{3452FD5B-E6D6-EB4E-ADE0-95F4D4094E02}"/>
              </a:ext>
            </a:extLst>
          </p:cNvPr>
          <p:cNvPicPr>
            <a:picLocks noChangeAspect="1"/>
          </p:cNvPicPr>
          <p:nvPr/>
        </p:nvPicPr>
        <p:blipFill>
          <a:blip r:embed="rId4"/>
          <a:stretch>
            <a:fillRect/>
          </a:stretch>
        </p:blipFill>
        <p:spPr>
          <a:xfrm>
            <a:off x="2404673" y="2691101"/>
            <a:ext cx="1950072" cy="316459"/>
          </a:xfrm>
          <a:prstGeom prst="rect">
            <a:avLst/>
          </a:prstGeom>
        </p:spPr>
      </p:pic>
      <p:grpSp>
        <p:nvGrpSpPr>
          <p:cNvPr id="46" name="score1">
            <a:extLst>
              <a:ext uri="{FF2B5EF4-FFF2-40B4-BE49-F238E27FC236}">
                <a16:creationId xmlns:a16="http://schemas.microsoft.com/office/drawing/2014/main" id="{F9C02FCD-30B2-2F47-8E80-AF8D2802EBC2}"/>
              </a:ext>
            </a:extLst>
          </p:cNvPr>
          <p:cNvGrpSpPr/>
          <p:nvPr/>
        </p:nvGrpSpPr>
        <p:grpSpPr>
          <a:xfrm>
            <a:off x="3854540" y="3276978"/>
            <a:ext cx="1787992" cy="1781298"/>
            <a:chOff x="1214037" y="3219128"/>
            <a:chExt cx="1787992" cy="1781298"/>
          </a:xfrm>
        </p:grpSpPr>
        <p:pic>
          <p:nvPicPr>
            <p:cNvPr id="15" name="Picture 14">
              <a:extLst>
                <a:ext uri="{FF2B5EF4-FFF2-40B4-BE49-F238E27FC236}">
                  <a16:creationId xmlns:a16="http://schemas.microsoft.com/office/drawing/2014/main" id="{2EE307D2-7F62-AC4B-958C-EC9A070DCA5E}"/>
                </a:ext>
              </a:extLst>
            </p:cNvPr>
            <p:cNvPicPr>
              <a:picLocks noChangeAspect="1"/>
            </p:cNvPicPr>
            <p:nvPr/>
          </p:nvPicPr>
          <p:blipFill rotWithShape="1">
            <a:blip r:embed="rId5"/>
            <a:srcRect l="17345" t="3918" r="17286" b="9249"/>
            <a:stretch/>
          </p:blipFill>
          <p:spPr>
            <a:xfrm>
              <a:off x="1214037" y="3219128"/>
              <a:ext cx="1787992" cy="1781298"/>
            </a:xfrm>
            <a:prstGeom prst="rect">
              <a:avLst/>
            </a:prstGeom>
          </p:spPr>
        </p:pic>
        <p:cxnSp>
          <p:nvCxnSpPr>
            <p:cNvPr id="17" name="Straight Arrow Connector 16">
              <a:extLst>
                <a:ext uri="{FF2B5EF4-FFF2-40B4-BE49-F238E27FC236}">
                  <a16:creationId xmlns:a16="http://schemas.microsoft.com/office/drawing/2014/main" id="{6410DFDC-862B-4143-B677-5DEB0150B240}"/>
                </a:ext>
              </a:extLst>
            </p:cNvPr>
            <p:cNvCxnSpPr>
              <a:cxnSpLocks/>
              <a:stCxn id="15" idx="1"/>
            </p:cNvCxnSpPr>
            <p:nvPr/>
          </p:nvCxnSpPr>
          <p:spPr>
            <a:xfrm>
              <a:off x="1214037" y="4109777"/>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9502566C-7DEB-BA43-B248-84FA65EDCF8C}"/>
                </a:ext>
              </a:extLst>
            </p:cNvPr>
            <p:cNvCxnSpPr>
              <a:cxnSpLocks/>
            </p:cNvCxnSpPr>
            <p:nvPr/>
          </p:nvCxnSpPr>
          <p:spPr>
            <a:xfrm rot="2700000">
              <a:off x="1386009" y="3535586"/>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491FBB8-5F01-1540-B037-204037D3724E}"/>
                </a:ext>
              </a:extLst>
            </p:cNvPr>
            <p:cNvCxnSpPr>
              <a:cxnSpLocks/>
            </p:cNvCxnSpPr>
            <p:nvPr/>
          </p:nvCxnSpPr>
          <p:spPr>
            <a:xfrm rot="5400000">
              <a:off x="2001082" y="3319867"/>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EF0A68A8-6DEB-C94A-94F3-C69C3733F4F8}"/>
                </a:ext>
              </a:extLst>
            </p:cNvPr>
            <p:cNvCxnSpPr>
              <a:cxnSpLocks/>
            </p:cNvCxnSpPr>
            <p:nvPr/>
          </p:nvCxnSpPr>
          <p:spPr>
            <a:xfrm rot="8100000">
              <a:off x="2579687" y="3526510"/>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A675AA16-68D6-734C-A9F7-5BAA7AB34B66}"/>
                </a:ext>
              </a:extLst>
            </p:cNvPr>
            <p:cNvCxnSpPr>
              <a:cxnSpLocks/>
            </p:cNvCxnSpPr>
            <p:nvPr/>
          </p:nvCxnSpPr>
          <p:spPr>
            <a:xfrm rot="10800000">
              <a:off x="2800551" y="4107051"/>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F9FAD21C-B00B-B249-9A1B-2CBCD4F6A2E1}"/>
                </a:ext>
              </a:extLst>
            </p:cNvPr>
            <p:cNvCxnSpPr>
              <a:cxnSpLocks/>
            </p:cNvCxnSpPr>
            <p:nvPr/>
          </p:nvCxnSpPr>
          <p:spPr>
            <a:xfrm rot="13500000">
              <a:off x="2581181" y="4685652"/>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0423D07B-3BCF-5440-BF5D-DD458286211A}"/>
                </a:ext>
              </a:extLst>
            </p:cNvPr>
            <p:cNvCxnSpPr>
              <a:cxnSpLocks/>
            </p:cNvCxnSpPr>
            <p:nvPr/>
          </p:nvCxnSpPr>
          <p:spPr>
            <a:xfrm rot="16200000">
              <a:off x="1981758" y="4895599"/>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A654F856-CF1E-084D-8FA5-959BA7605644}"/>
                </a:ext>
              </a:extLst>
            </p:cNvPr>
            <p:cNvCxnSpPr>
              <a:cxnSpLocks/>
            </p:cNvCxnSpPr>
            <p:nvPr/>
          </p:nvCxnSpPr>
          <p:spPr>
            <a:xfrm rot="18900000">
              <a:off x="1458205" y="4679975"/>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CBB2EDBF-BDEE-144E-8688-2F8DC69A9677}"/>
                </a:ext>
              </a:extLst>
            </p:cNvPr>
            <p:cNvCxnSpPr>
              <a:cxnSpLocks/>
            </p:cNvCxnSpPr>
            <p:nvPr/>
          </p:nvCxnSpPr>
          <p:spPr>
            <a:xfrm rot="10800000">
              <a:off x="1663419" y="4104325"/>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E7806AFB-11C8-C149-BD41-DA4CD4846E7E}"/>
                </a:ext>
              </a:extLst>
            </p:cNvPr>
            <p:cNvCxnSpPr>
              <a:cxnSpLocks/>
            </p:cNvCxnSpPr>
            <p:nvPr/>
          </p:nvCxnSpPr>
          <p:spPr>
            <a:xfrm rot="18900000" flipH="1">
              <a:off x="1764159" y="4316155"/>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B4C84AB1-1775-1348-BCC5-9B43EF8455CC}"/>
                </a:ext>
              </a:extLst>
            </p:cNvPr>
            <p:cNvCxnSpPr>
              <a:cxnSpLocks/>
            </p:cNvCxnSpPr>
            <p:nvPr/>
          </p:nvCxnSpPr>
          <p:spPr>
            <a:xfrm rot="5400000">
              <a:off x="2001082" y="4416894"/>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587810B1-E806-8E4C-ABEC-ACED698086D7}"/>
                </a:ext>
              </a:extLst>
            </p:cNvPr>
            <p:cNvCxnSpPr>
              <a:cxnSpLocks/>
            </p:cNvCxnSpPr>
            <p:nvPr/>
          </p:nvCxnSpPr>
          <p:spPr>
            <a:xfrm rot="2700000">
              <a:off x="2248314" y="4345661"/>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D1D0C2A1-7BFA-A140-AE7C-3CF513C887D9}"/>
                </a:ext>
              </a:extLst>
            </p:cNvPr>
            <p:cNvCxnSpPr>
              <a:cxnSpLocks/>
            </p:cNvCxnSpPr>
            <p:nvPr/>
          </p:nvCxnSpPr>
          <p:spPr>
            <a:xfrm rot="16200000">
              <a:off x="1999719" y="3803692"/>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60E3DD4A-57D3-A84B-94DD-A79C23F8D123}"/>
                </a:ext>
              </a:extLst>
            </p:cNvPr>
            <p:cNvCxnSpPr>
              <a:cxnSpLocks/>
            </p:cNvCxnSpPr>
            <p:nvPr/>
          </p:nvCxnSpPr>
          <p:spPr>
            <a:xfrm rot="18900000">
              <a:off x="2249277" y="3904431"/>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7427285F-FDCE-0344-A207-CDD2A3BD5AAB}"/>
                </a:ext>
              </a:extLst>
            </p:cNvPr>
            <p:cNvCxnSpPr>
              <a:cxnSpLocks/>
            </p:cNvCxnSpPr>
            <p:nvPr/>
          </p:nvCxnSpPr>
          <p:spPr>
            <a:xfrm>
              <a:off x="2349053" y="4114438"/>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75E2F7E4-3669-3A4D-A14A-957654F357AA}"/>
                </a:ext>
              </a:extLst>
            </p:cNvPr>
            <p:cNvCxnSpPr>
              <a:cxnSpLocks/>
            </p:cNvCxnSpPr>
            <p:nvPr/>
          </p:nvCxnSpPr>
          <p:spPr>
            <a:xfrm rot="13500000">
              <a:off x="1763197" y="3886268"/>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4" name="Multiply 13">
            <a:extLst>
              <a:ext uri="{FF2B5EF4-FFF2-40B4-BE49-F238E27FC236}">
                <a16:creationId xmlns:a16="http://schemas.microsoft.com/office/drawing/2014/main" id="{17ED0DA0-7A5C-E343-A965-3F79788E4C9F}"/>
              </a:ext>
            </a:extLst>
          </p:cNvPr>
          <p:cNvSpPr/>
          <p:nvPr/>
        </p:nvSpPr>
        <p:spPr>
          <a:xfrm>
            <a:off x="2764125" y="2358398"/>
            <a:ext cx="981856" cy="981856"/>
          </a:xfrm>
          <a:prstGeom prst="mathMultiply">
            <a:avLst>
              <a:gd name="adj1" fmla="val 74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3" name="score2">
            <a:extLst>
              <a:ext uri="{FF2B5EF4-FFF2-40B4-BE49-F238E27FC236}">
                <a16:creationId xmlns:a16="http://schemas.microsoft.com/office/drawing/2014/main" id="{E34DC6DF-48E9-C947-BDDA-1A9B99CFBD19}"/>
              </a:ext>
            </a:extLst>
          </p:cNvPr>
          <p:cNvGrpSpPr/>
          <p:nvPr/>
        </p:nvGrpSpPr>
        <p:grpSpPr>
          <a:xfrm>
            <a:off x="3833074" y="3265312"/>
            <a:ext cx="1813046" cy="1807365"/>
            <a:chOff x="4016288" y="3216401"/>
            <a:chExt cx="1813046" cy="1807365"/>
          </a:xfrm>
        </p:grpSpPr>
        <p:pic>
          <p:nvPicPr>
            <p:cNvPr id="45" name="Picture 44">
              <a:extLst>
                <a:ext uri="{FF2B5EF4-FFF2-40B4-BE49-F238E27FC236}">
                  <a16:creationId xmlns:a16="http://schemas.microsoft.com/office/drawing/2014/main" id="{491B1A95-1119-C743-A466-AA599CBC5A98}"/>
                </a:ext>
              </a:extLst>
            </p:cNvPr>
            <p:cNvPicPr>
              <a:picLocks noChangeAspect="1"/>
            </p:cNvPicPr>
            <p:nvPr/>
          </p:nvPicPr>
          <p:blipFill rotWithShape="1">
            <a:blip r:embed="rId6"/>
            <a:srcRect l="17458" t="4370" r="17323" b="9250"/>
            <a:stretch/>
          </p:blipFill>
          <p:spPr>
            <a:xfrm>
              <a:off x="4016288" y="3222793"/>
              <a:ext cx="1813046" cy="1800973"/>
            </a:xfrm>
            <a:prstGeom prst="rect">
              <a:avLst/>
            </a:prstGeom>
          </p:spPr>
        </p:pic>
        <p:cxnSp>
          <p:nvCxnSpPr>
            <p:cNvPr id="47" name="Straight Arrow Connector 46">
              <a:extLst>
                <a:ext uri="{FF2B5EF4-FFF2-40B4-BE49-F238E27FC236}">
                  <a16:creationId xmlns:a16="http://schemas.microsoft.com/office/drawing/2014/main" id="{0C8C2613-C489-B84D-99AA-B76F5631554F}"/>
                </a:ext>
              </a:extLst>
            </p:cNvPr>
            <p:cNvCxnSpPr>
              <a:cxnSpLocks/>
            </p:cNvCxnSpPr>
            <p:nvPr/>
          </p:nvCxnSpPr>
          <p:spPr>
            <a:xfrm>
              <a:off x="4028905" y="4107051"/>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7E0834E7-A746-8D49-9326-9BA9210C39BB}"/>
                </a:ext>
              </a:extLst>
            </p:cNvPr>
            <p:cNvCxnSpPr>
              <a:cxnSpLocks/>
            </p:cNvCxnSpPr>
            <p:nvPr/>
          </p:nvCxnSpPr>
          <p:spPr>
            <a:xfrm rot="2700000">
              <a:off x="4186124" y="3568476"/>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2E793F33-F783-6D4D-AB9C-2C22FFA8D571}"/>
                </a:ext>
              </a:extLst>
            </p:cNvPr>
            <p:cNvCxnSpPr>
              <a:cxnSpLocks/>
            </p:cNvCxnSpPr>
            <p:nvPr/>
          </p:nvCxnSpPr>
          <p:spPr>
            <a:xfrm rot="5400000">
              <a:off x="4765581" y="3367510"/>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32F90EFF-861C-564E-9AB4-37CE0EEC7FA3}"/>
                </a:ext>
              </a:extLst>
            </p:cNvPr>
            <p:cNvCxnSpPr>
              <a:cxnSpLocks/>
            </p:cNvCxnSpPr>
            <p:nvPr/>
          </p:nvCxnSpPr>
          <p:spPr>
            <a:xfrm rot="8100000">
              <a:off x="5308570" y="3559400"/>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2A1ED663-56D6-E14B-8991-E5BD0F66E272}"/>
                </a:ext>
              </a:extLst>
            </p:cNvPr>
            <p:cNvCxnSpPr>
              <a:cxnSpLocks/>
            </p:cNvCxnSpPr>
            <p:nvPr/>
          </p:nvCxnSpPr>
          <p:spPr>
            <a:xfrm rot="10800000">
              <a:off x="5514681" y="4104325"/>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9779184C-D4B8-C943-B040-88CEF345E1A7}"/>
                </a:ext>
              </a:extLst>
            </p:cNvPr>
            <p:cNvCxnSpPr>
              <a:cxnSpLocks/>
            </p:cNvCxnSpPr>
            <p:nvPr/>
          </p:nvCxnSpPr>
          <p:spPr>
            <a:xfrm rot="13500000">
              <a:off x="5310064" y="4647310"/>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631F9011-14AE-A841-A862-FDEB471899B1}"/>
                </a:ext>
              </a:extLst>
            </p:cNvPr>
            <p:cNvCxnSpPr>
              <a:cxnSpLocks/>
            </p:cNvCxnSpPr>
            <p:nvPr/>
          </p:nvCxnSpPr>
          <p:spPr>
            <a:xfrm rot="16200000">
              <a:off x="4761492" y="4852732"/>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60878D38-DB12-F343-9C6E-42FE864101D7}"/>
                </a:ext>
              </a:extLst>
            </p:cNvPr>
            <p:cNvCxnSpPr>
              <a:cxnSpLocks/>
            </p:cNvCxnSpPr>
            <p:nvPr/>
          </p:nvCxnSpPr>
          <p:spPr>
            <a:xfrm rot="18900000">
              <a:off x="4258320" y="4641633"/>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5013C3E4-0F54-2B46-91DE-A2B767191F05}"/>
                </a:ext>
              </a:extLst>
            </p:cNvPr>
            <p:cNvCxnSpPr>
              <a:cxnSpLocks/>
            </p:cNvCxnSpPr>
            <p:nvPr/>
          </p:nvCxnSpPr>
          <p:spPr>
            <a:xfrm rot="10800000">
              <a:off x="4377549" y="4101599"/>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9F9D679F-D7F6-A849-9B01-481D23D3A2C9}"/>
                </a:ext>
              </a:extLst>
            </p:cNvPr>
            <p:cNvCxnSpPr>
              <a:cxnSpLocks/>
            </p:cNvCxnSpPr>
            <p:nvPr/>
          </p:nvCxnSpPr>
          <p:spPr>
            <a:xfrm rot="18900000" flipH="1">
              <a:off x="4502328" y="4361419"/>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D8DA2FDC-E0FA-C64D-8EB5-C8AB9848CD68}"/>
                </a:ext>
              </a:extLst>
            </p:cNvPr>
            <p:cNvCxnSpPr>
              <a:cxnSpLocks/>
            </p:cNvCxnSpPr>
            <p:nvPr/>
          </p:nvCxnSpPr>
          <p:spPr>
            <a:xfrm rot="5400000">
              <a:off x="4765581" y="4464537"/>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8" name="Straight Arrow Connector 57">
              <a:extLst>
                <a:ext uri="{FF2B5EF4-FFF2-40B4-BE49-F238E27FC236}">
                  <a16:creationId xmlns:a16="http://schemas.microsoft.com/office/drawing/2014/main" id="{419C2F9B-FB4B-734B-9D60-A282066A97EA}"/>
                </a:ext>
              </a:extLst>
            </p:cNvPr>
            <p:cNvCxnSpPr>
              <a:cxnSpLocks/>
            </p:cNvCxnSpPr>
            <p:nvPr/>
          </p:nvCxnSpPr>
          <p:spPr>
            <a:xfrm rot="2700000">
              <a:off x="5048429" y="4378551"/>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7B293316-FCB5-3E44-A3CC-3405175CE4C3}"/>
                </a:ext>
              </a:extLst>
            </p:cNvPr>
            <p:cNvCxnSpPr>
              <a:cxnSpLocks/>
            </p:cNvCxnSpPr>
            <p:nvPr/>
          </p:nvCxnSpPr>
          <p:spPr>
            <a:xfrm rot="16200000">
              <a:off x="4764218" y="3750597"/>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C4EDE623-9838-5845-A608-8E0BC6CC980B}"/>
                </a:ext>
              </a:extLst>
            </p:cNvPr>
            <p:cNvCxnSpPr>
              <a:cxnSpLocks/>
            </p:cNvCxnSpPr>
            <p:nvPr/>
          </p:nvCxnSpPr>
          <p:spPr>
            <a:xfrm rot="18900000">
              <a:off x="5049392" y="3866089"/>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id="{E0A0FE18-7DA7-D448-A288-B4095ADCA8BA}"/>
                </a:ext>
              </a:extLst>
            </p:cNvPr>
            <p:cNvCxnSpPr>
              <a:cxnSpLocks/>
            </p:cNvCxnSpPr>
            <p:nvPr/>
          </p:nvCxnSpPr>
          <p:spPr>
            <a:xfrm>
              <a:off x="5163921" y="4111712"/>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02AC509B-EC93-D043-B51A-8B4BCDC5096A}"/>
                </a:ext>
              </a:extLst>
            </p:cNvPr>
            <p:cNvCxnSpPr>
              <a:cxnSpLocks/>
            </p:cNvCxnSpPr>
            <p:nvPr/>
          </p:nvCxnSpPr>
          <p:spPr>
            <a:xfrm rot="13500000">
              <a:off x="4492080" y="3847926"/>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81" name="score3">
            <a:extLst>
              <a:ext uri="{FF2B5EF4-FFF2-40B4-BE49-F238E27FC236}">
                <a16:creationId xmlns:a16="http://schemas.microsoft.com/office/drawing/2014/main" id="{1300D067-B52A-854E-B693-A97E33BF9B9C}"/>
              </a:ext>
            </a:extLst>
          </p:cNvPr>
          <p:cNvGrpSpPr/>
          <p:nvPr/>
        </p:nvGrpSpPr>
        <p:grpSpPr>
          <a:xfrm>
            <a:off x="3818728" y="3190822"/>
            <a:ext cx="1957749" cy="1948167"/>
            <a:chOff x="4583870" y="3150273"/>
            <a:chExt cx="1957749" cy="1948167"/>
          </a:xfrm>
        </p:grpSpPr>
        <p:pic>
          <p:nvPicPr>
            <p:cNvPr id="64" name="Picture 63">
              <a:extLst>
                <a:ext uri="{FF2B5EF4-FFF2-40B4-BE49-F238E27FC236}">
                  <a16:creationId xmlns:a16="http://schemas.microsoft.com/office/drawing/2014/main" id="{A6070680-1ACE-A442-A1FB-7DA440142B1F}"/>
                </a:ext>
              </a:extLst>
            </p:cNvPr>
            <p:cNvPicPr>
              <a:picLocks noChangeAspect="1"/>
            </p:cNvPicPr>
            <p:nvPr/>
          </p:nvPicPr>
          <p:blipFill rotWithShape="1">
            <a:blip r:embed="rId7"/>
            <a:srcRect l="17587" t="3766" r="17286" b="9250"/>
            <a:stretch/>
          </p:blipFill>
          <p:spPr>
            <a:xfrm>
              <a:off x="4663348" y="3219128"/>
              <a:ext cx="1791178" cy="1794196"/>
            </a:xfrm>
            <a:prstGeom prst="rect">
              <a:avLst/>
            </a:prstGeom>
          </p:spPr>
        </p:pic>
        <p:cxnSp>
          <p:nvCxnSpPr>
            <p:cNvPr id="65" name="Straight Arrow Connector 64">
              <a:extLst>
                <a:ext uri="{FF2B5EF4-FFF2-40B4-BE49-F238E27FC236}">
                  <a16:creationId xmlns:a16="http://schemas.microsoft.com/office/drawing/2014/main" id="{5983D663-0EEF-BC47-AEA8-4DE582DB311B}"/>
                </a:ext>
              </a:extLst>
            </p:cNvPr>
            <p:cNvCxnSpPr>
              <a:cxnSpLocks/>
            </p:cNvCxnSpPr>
            <p:nvPr/>
          </p:nvCxnSpPr>
          <p:spPr>
            <a:xfrm>
              <a:off x="4583870" y="4132053"/>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6" name="Straight Arrow Connector 65">
              <a:extLst>
                <a:ext uri="{FF2B5EF4-FFF2-40B4-BE49-F238E27FC236}">
                  <a16:creationId xmlns:a16="http://schemas.microsoft.com/office/drawing/2014/main" id="{D7817E39-C2BA-D346-9977-8D051E80D44B}"/>
                </a:ext>
              </a:extLst>
            </p:cNvPr>
            <p:cNvCxnSpPr>
              <a:cxnSpLocks/>
            </p:cNvCxnSpPr>
            <p:nvPr/>
          </p:nvCxnSpPr>
          <p:spPr>
            <a:xfrm rot="2700000">
              <a:off x="4771646" y="3597742"/>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F70DB1BC-22F7-204F-B2F6-DE540FF54E5E}"/>
                </a:ext>
              </a:extLst>
            </p:cNvPr>
            <p:cNvCxnSpPr>
              <a:cxnSpLocks/>
            </p:cNvCxnSpPr>
            <p:nvPr/>
          </p:nvCxnSpPr>
          <p:spPr>
            <a:xfrm rot="5400000">
              <a:off x="5344202" y="3351751"/>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54F3C049-FEE4-F540-ABA7-FF30410619A2}"/>
                </a:ext>
              </a:extLst>
            </p:cNvPr>
            <p:cNvCxnSpPr>
              <a:cxnSpLocks/>
            </p:cNvCxnSpPr>
            <p:nvPr/>
          </p:nvCxnSpPr>
          <p:spPr>
            <a:xfrm rot="8100000">
              <a:off x="5900863" y="3552716"/>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25A39F9C-0FCC-EC41-B9CC-AF96EE696701}"/>
                </a:ext>
              </a:extLst>
            </p:cNvPr>
            <p:cNvCxnSpPr>
              <a:cxnSpLocks/>
            </p:cNvCxnSpPr>
            <p:nvPr/>
          </p:nvCxnSpPr>
          <p:spPr>
            <a:xfrm rot="10800000">
              <a:off x="6138663" y="4128538"/>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186DEDB6-4401-794C-930A-E7A30879A265}"/>
                </a:ext>
              </a:extLst>
            </p:cNvPr>
            <p:cNvCxnSpPr>
              <a:cxnSpLocks/>
            </p:cNvCxnSpPr>
            <p:nvPr/>
          </p:nvCxnSpPr>
          <p:spPr>
            <a:xfrm rot="13500000">
              <a:off x="5916037" y="4679976"/>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186C7CDC-8572-3F43-AF07-D30092B72D47}"/>
                </a:ext>
              </a:extLst>
            </p:cNvPr>
            <p:cNvCxnSpPr>
              <a:cxnSpLocks/>
            </p:cNvCxnSpPr>
            <p:nvPr/>
          </p:nvCxnSpPr>
          <p:spPr>
            <a:xfrm rot="16200000">
              <a:off x="5345565" y="4895599"/>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2" name="Straight Arrow Connector 71">
              <a:extLst>
                <a:ext uri="{FF2B5EF4-FFF2-40B4-BE49-F238E27FC236}">
                  <a16:creationId xmlns:a16="http://schemas.microsoft.com/office/drawing/2014/main" id="{03CB1491-35F8-C243-9F1F-29F90E4CBE7E}"/>
                </a:ext>
              </a:extLst>
            </p:cNvPr>
            <p:cNvCxnSpPr>
              <a:cxnSpLocks/>
            </p:cNvCxnSpPr>
            <p:nvPr/>
          </p:nvCxnSpPr>
          <p:spPr>
            <a:xfrm rot="18900000">
              <a:off x="4804850" y="4685652"/>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3" name="Straight Arrow Connector 72">
              <a:extLst>
                <a:ext uri="{FF2B5EF4-FFF2-40B4-BE49-F238E27FC236}">
                  <a16:creationId xmlns:a16="http://schemas.microsoft.com/office/drawing/2014/main" id="{E81F7E1C-C648-4045-A7E3-3FAC4226D884}"/>
                </a:ext>
              </a:extLst>
            </p:cNvPr>
            <p:cNvCxnSpPr>
              <a:cxnSpLocks/>
            </p:cNvCxnSpPr>
            <p:nvPr/>
          </p:nvCxnSpPr>
          <p:spPr>
            <a:xfrm rot="10800000">
              <a:off x="5038556" y="4125811"/>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4" name="Straight Arrow Connector 73">
              <a:extLst>
                <a:ext uri="{FF2B5EF4-FFF2-40B4-BE49-F238E27FC236}">
                  <a16:creationId xmlns:a16="http://schemas.microsoft.com/office/drawing/2014/main" id="{40B71DB4-6BEA-6F4E-B93E-5645242DE5C3}"/>
                </a:ext>
              </a:extLst>
            </p:cNvPr>
            <p:cNvCxnSpPr>
              <a:cxnSpLocks/>
            </p:cNvCxnSpPr>
            <p:nvPr/>
          </p:nvCxnSpPr>
          <p:spPr>
            <a:xfrm rot="18900000" flipH="1">
              <a:off x="5117705" y="4359760"/>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5" name="Straight Arrow Connector 74">
              <a:extLst>
                <a:ext uri="{FF2B5EF4-FFF2-40B4-BE49-F238E27FC236}">
                  <a16:creationId xmlns:a16="http://schemas.microsoft.com/office/drawing/2014/main" id="{49EDBB78-DC3F-6B4F-B0D7-07B159241D84}"/>
                </a:ext>
              </a:extLst>
            </p:cNvPr>
            <p:cNvCxnSpPr>
              <a:cxnSpLocks/>
            </p:cNvCxnSpPr>
            <p:nvPr/>
          </p:nvCxnSpPr>
          <p:spPr>
            <a:xfrm rot="5400000">
              <a:off x="5346941" y="4469642"/>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6" name="Straight Arrow Connector 75">
              <a:extLst>
                <a:ext uri="{FF2B5EF4-FFF2-40B4-BE49-F238E27FC236}">
                  <a16:creationId xmlns:a16="http://schemas.microsoft.com/office/drawing/2014/main" id="{AF1C4CCB-788C-044F-A117-88FE91081F8F}"/>
                </a:ext>
              </a:extLst>
            </p:cNvPr>
            <p:cNvCxnSpPr>
              <a:cxnSpLocks/>
            </p:cNvCxnSpPr>
            <p:nvPr/>
          </p:nvCxnSpPr>
          <p:spPr>
            <a:xfrm rot="2700000">
              <a:off x="5576177" y="4350264"/>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7" name="Straight Arrow Connector 76">
              <a:extLst>
                <a:ext uri="{FF2B5EF4-FFF2-40B4-BE49-F238E27FC236}">
                  <a16:creationId xmlns:a16="http://schemas.microsoft.com/office/drawing/2014/main" id="{AA80570C-D1E9-1943-8078-8EB1F7358F2D}"/>
                </a:ext>
              </a:extLst>
            </p:cNvPr>
            <p:cNvCxnSpPr>
              <a:cxnSpLocks/>
            </p:cNvCxnSpPr>
            <p:nvPr/>
          </p:nvCxnSpPr>
          <p:spPr>
            <a:xfrm rot="16200000">
              <a:off x="5348188" y="3797859"/>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8FBA4B38-3AA9-1A48-A8A3-4513989BE250}"/>
                </a:ext>
              </a:extLst>
            </p:cNvPr>
            <p:cNvCxnSpPr>
              <a:cxnSpLocks/>
            </p:cNvCxnSpPr>
            <p:nvPr/>
          </p:nvCxnSpPr>
          <p:spPr>
            <a:xfrm rot="18900000">
              <a:off x="5583392" y="3869315"/>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9" name="Straight Arrow Connector 78">
              <a:extLst>
                <a:ext uri="{FF2B5EF4-FFF2-40B4-BE49-F238E27FC236}">
                  <a16:creationId xmlns:a16="http://schemas.microsoft.com/office/drawing/2014/main" id="{F4624BC5-7E87-0C49-85F0-BE14389D997A}"/>
                </a:ext>
              </a:extLst>
            </p:cNvPr>
            <p:cNvCxnSpPr>
              <a:cxnSpLocks/>
            </p:cNvCxnSpPr>
            <p:nvPr/>
          </p:nvCxnSpPr>
          <p:spPr>
            <a:xfrm>
              <a:off x="5714560" y="4121150"/>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0" name="Straight Arrow Connector 79">
              <a:extLst>
                <a:ext uri="{FF2B5EF4-FFF2-40B4-BE49-F238E27FC236}">
                  <a16:creationId xmlns:a16="http://schemas.microsoft.com/office/drawing/2014/main" id="{DBD25DAD-CE12-4344-8C59-A16728226C4B}"/>
                </a:ext>
              </a:extLst>
            </p:cNvPr>
            <p:cNvCxnSpPr>
              <a:cxnSpLocks/>
            </p:cNvCxnSpPr>
            <p:nvPr/>
          </p:nvCxnSpPr>
          <p:spPr>
            <a:xfrm rot="13500000">
              <a:off x="5091711" y="3913694"/>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6177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EB00-B930-854E-9F58-06E0ECCA4DA2}"/>
              </a:ext>
            </a:extLst>
          </p:cNvPr>
          <p:cNvSpPr>
            <a:spLocks noGrp="1"/>
          </p:cNvSpPr>
          <p:nvPr>
            <p:ph type="title"/>
          </p:nvPr>
        </p:nvSpPr>
        <p:spPr/>
        <p:txBody>
          <a:bodyPr/>
          <a:lstStyle/>
          <a:p>
            <a:r>
              <a:rPr lang="en-US"/>
              <a:t>How to represent probability distributions?</a:t>
            </a:r>
          </a:p>
        </p:txBody>
      </p:sp>
      <p:sp>
        <p:nvSpPr>
          <p:cNvPr id="3" name="Content Placeholder 2">
            <a:extLst>
              <a:ext uri="{FF2B5EF4-FFF2-40B4-BE49-F238E27FC236}">
                <a16:creationId xmlns:a16="http://schemas.microsoft.com/office/drawing/2014/main" id="{4125481F-AE8B-E14E-920E-FA4AFDDD262D}"/>
              </a:ext>
            </a:extLst>
          </p:cNvPr>
          <p:cNvSpPr>
            <a:spLocks noGrp="1"/>
          </p:cNvSpPr>
          <p:nvPr>
            <p:ph sz="quarter" idx="10"/>
          </p:nvPr>
        </p:nvSpPr>
        <p:spPr/>
        <p:txBody>
          <a:bodyPr>
            <a:normAutofit/>
          </a:bodyPr>
          <a:lstStyle/>
          <a:p>
            <a:pPr>
              <a:buFont typeface="Arial" panose="020B0604020202020204" pitchFamily="34" charset="0"/>
              <a:buChar char="•"/>
            </a:pPr>
            <a:r>
              <a:rPr lang="en-US"/>
              <a:t>Probability density function (p.d.f.) or probability mass function (p.m.f.)</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Variational autoencoders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Energy-based models</a:t>
            </a:r>
          </a:p>
          <a:p>
            <a:pPr>
              <a:buFont typeface="Arial" panose="020B0604020202020204" pitchFamily="34" charset="0"/>
              <a:buChar char="•"/>
            </a:pPr>
            <a:endParaRPr lang="en-US"/>
          </a:p>
          <a:p>
            <a:pPr>
              <a:buFont typeface="Arial" panose="020B0604020202020204" pitchFamily="34" charset="0"/>
              <a:buChar char="•"/>
            </a:pPr>
            <a:endParaRPr lang="en-US"/>
          </a:p>
          <a:p>
            <a:pPr marL="0" indent="0"/>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388A0C2D-A50F-4F45-B39A-82C3D2CBE7C9}"/>
              </a:ext>
            </a:extLst>
          </p:cNvPr>
          <p:cNvPicPr>
            <a:picLocks noChangeAspect="1"/>
          </p:cNvPicPr>
          <p:nvPr/>
        </p:nvPicPr>
        <p:blipFill>
          <a:blip r:embed="rId3"/>
          <a:srcRect/>
          <a:stretch/>
        </p:blipFill>
        <p:spPr>
          <a:xfrm>
            <a:off x="5574731" y="2248398"/>
            <a:ext cx="3395937" cy="1079607"/>
          </a:xfrm>
          <a:prstGeom prst="rect">
            <a:avLst/>
          </a:prstGeom>
        </p:spPr>
      </p:pic>
      <p:pic>
        <p:nvPicPr>
          <p:cNvPr id="13" name="Picture 12">
            <a:extLst>
              <a:ext uri="{FF2B5EF4-FFF2-40B4-BE49-F238E27FC236}">
                <a16:creationId xmlns:a16="http://schemas.microsoft.com/office/drawing/2014/main" id="{D0DD8038-2AC6-474F-9CD5-2BF166E3EAB5}"/>
              </a:ext>
            </a:extLst>
          </p:cNvPr>
          <p:cNvPicPr>
            <a:picLocks noChangeAspect="1"/>
          </p:cNvPicPr>
          <p:nvPr/>
        </p:nvPicPr>
        <p:blipFill>
          <a:blip r:embed="rId4"/>
          <a:srcRect/>
          <a:stretch/>
        </p:blipFill>
        <p:spPr>
          <a:xfrm>
            <a:off x="6218589" y="3621695"/>
            <a:ext cx="1558910" cy="1226240"/>
          </a:xfrm>
          <a:prstGeom prst="rect">
            <a:avLst/>
          </a:prstGeom>
        </p:spPr>
      </p:pic>
      <p:pic>
        <p:nvPicPr>
          <p:cNvPr id="7" name="Picture 6">
            <a:extLst>
              <a:ext uri="{FF2B5EF4-FFF2-40B4-BE49-F238E27FC236}">
                <a16:creationId xmlns:a16="http://schemas.microsoft.com/office/drawing/2014/main" id="{DCC74119-3381-4149-9FD9-25742C10F338}"/>
              </a:ext>
            </a:extLst>
          </p:cNvPr>
          <p:cNvPicPr>
            <a:picLocks noChangeAspect="1"/>
          </p:cNvPicPr>
          <p:nvPr/>
        </p:nvPicPr>
        <p:blipFill>
          <a:blip r:embed="rId5"/>
          <a:stretch>
            <a:fillRect/>
          </a:stretch>
        </p:blipFill>
        <p:spPr>
          <a:xfrm>
            <a:off x="4467783" y="1360456"/>
            <a:ext cx="628709" cy="352458"/>
          </a:xfrm>
          <a:prstGeom prst="rect">
            <a:avLst/>
          </a:prstGeom>
        </p:spPr>
      </p:pic>
      <p:pic>
        <p:nvPicPr>
          <p:cNvPr id="4" name="Picture 3">
            <a:extLst>
              <a:ext uri="{FF2B5EF4-FFF2-40B4-BE49-F238E27FC236}">
                <a16:creationId xmlns:a16="http://schemas.microsoft.com/office/drawing/2014/main" id="{055069EA-7B13-8E48-9CCE-E8A7773146AF}"/>
              </a:ext>
            </a:extLst>
          </p:cNvPr>
          <p:cNvPicPr>
            <a:picLocks noChangeAspect="1"/>
          </p:cNvPicPr>
          <p:nvPr/>
        </p:nvPicPr>
        <p:blipFill>
          <a:blip r:embed="rId6"/>
          <a:srcRect/>
          <a:stretch/>
        </p:blipFill>
        <p:spPr>
          <a:xfrm>
            <a:off x="2108064" y="2543205"/>
            <a:ext cx="2419354" cy="489995"/>
          </a:xfrm>
          <a:prstGeom prst="rect">
            <a:avLst/>
          </a:prstGeom>
        </p:spPr>
      </p:pic>
      <p:pic>
        <p:nvPicPr>
          <p:cNvPr id="6" name="Picture 5">
            <a:extLst>
              <a:ext uri="{FF2B5EF4-FFF2-40B4-BE49-F238E27FC236}">
                <a16:creationId xmlns:a16="http://schemas.microsoft.com/office/drawing/2014/main" id="{27725465-0835-9641-8C08-C6E5496C489D}"/>
              </a:ext>
            </a:extLst>
          </p:cNvPr>
          <p:cNvPicPr>
            <a:picLocks noChangeAspect="1"/>
          </p:cNvPicPr>
          <p:nvPr/>
        </p:nvPicPr>
        <p:blipFill>
          <a:blip r:embed="rId7"/>
          <a:srcRect/>
          <a:stretch/>
        </p:blipFill>
        <p:spPr>
          <a:xfrm>
            <a:off x="2757193" y="3967578"/>
            <a:ext cx="1659887" cy="700142"/>
          </a:xfrm>
          <a:prstGeom prst="rect">
            <a:avLst/>
          </a:prstGeom>
        </p:spPr>
      </p:pic>
    </p:spTree>
    <p:extLst>
      <p:ext uri="{BB962C8B-B14F-4D97-AF65-F5344CB8AC3E}">
        <p14:creationId xmlns:p14="http://schemas.microsoft.com/office/powerpoint/2010/main" val="7640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B759-3B60-F44D-A9F6-2AFD90F460A8}"/>
              </a:ext>
            </a:extLst>
          </p:cNvPr>
          <p:cNvSpPr>
            <a:spLocks noGrp="1"/>
          </p:cNvSpPr>
          <p:nvPr>
            <p:ph type="title"/>
          </p:nvPr>
        </p:nvSpPr>
        <p:spPr/>
        <p:txBody>
          <a:bodyPr/>
          <a:lstStyle/>
          <a:p>
            <a:r>
              <a:rPr lang="en-US"/>
              <a:t>Pitfall 1: manifold hypothesis</a:t>
            </a:r>
          </a:p>
        </p:txBody>
      </p:sp>
      <p:sp>
        <p:nvSpPr>
          <p:cNvPr id="3" name="Content Placeholder 2">
            <a:extLst>
              <a:ext uri="{FF2B5EF4-FFF2-40B4-BE49-F238E27FC236}">
                <a16:creationId xmlns:a16="http://schemas.microsoft.com/office/drawing/2014/main" id="{0D9F70A1-EA14-5046-8E2C-301ADE9067B6}"/>
              </a:ext>
            </a:extLst>
          </p:cNvPr>
          <p:cNvSpPr>
            <a:spLocks noGrp="1"/>
          </p:cNvSpPr>
          <p:nvPr>
            <p:ph sz="quarter" idx="10"/>
          </p:nvPr>
        </p:nvSpPr>
        <p:spPr/>
        <p:txBody>
          <a:bodyPr/>
          <a:lstStyle/>
          <a:p>
            <a:pPr>
              <a:buFont typeface="Arial" panose="020B0604020202020204" pitchFamily="34" charset="0"/>
              <a:buChar char="•"/>
            </a:pPr>
            <a:r>
              <a:rPr lang="en-US"/>
              <a:t>Fitting the data with a low-dimensional linear manifold (PCA)</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Score estimation on CIFAR-10.</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grpSp>
        <p:nvGrpSpPr>
          <p:cNvPr id="12" name="Group 11">
            <a:extLst>
              <a:ext uri="{FF2B5EF4-FFF2-40B4-BE49-F238E27FC236}">
                <a16:creationId xmlns:a16="http://schemas.microsoft.com/office/drawing/2014/main" id="{8CEA34B4-4DFD-5845-8927-E70BEB5E0D84}"/>
              </a:ext>
            </a:extLst>
          </p:cNvPr>
          <p:cNvGrpSpPr/>
          <p:nvPr/>
        </p:nvGrpSpPr>
        <p:grpSpPr>
          <a:xfrm>
            <a:off x="2343255" y="1437702"/>
            <a:ext cx="4292600" cy="885774"/>
            <a:chOff x="2470671" y="1362751"/>
            <a:chExt cx="4292600" cy="885774"/>
          </a:xfrm>
        </p:grpSpPr>
        <p:pic>
          <p:nvPicPr>
            <p:cNvPr id="5" name="Picture 4">
              <a:extLst>
                <a:ext uri="{FF2B5EF4-FFF2-40B4-BE49-F238E27FC236}">
                  <a16:creationId xmlns:a16="http://schemas.microsoft.com/office/drawing/2014/main" id="{886D8CF1-163B-484B-8EF9-EBF7643D9CAC}"/>
                </a:ext>
              </a:extLst>
            </p:cNvPr>
            <p:cNvPicPr>
              <a:picLocks noChangeAspect="1"/>
            </p:cNvPicPr>
            <p:nvPr/>
          </p:nvPicPr>
          <p:blipFill rotWithShape="1">
            <a:blip r:embed="rId3"/>
            <a:srcRect b="50883"/>
            <a:stretch/>
          </p:blipFill>
          <p:spPr>
            <a:xfrm>
              <a:off x="2470671" y="1362751"/>
              <a:ext cx="4292600" cy="885774"/>
            </a:xfrm>
            <a:prstGeom prst="rect">
              <a:avLst/>
            </a:prstGeom>
          </p:spPr>
        </p:pic>
        <p:cxnSp>
          <p:nvCxnSpPr>
            <p:cNvPr id="8" name="Straight Connector 7">
              <a:extLst>
                <a:ext uri="{FF2B5EF4-FFF2-40B4-BE49-F238E27FC236}">
                  <a16:creationId xmlns:a16="http://schemas.microsoft.com/office/drawing/2014/main" id="{9711E562-487C-1946-AE0E-412FB1CB97D2}"/>
                </a:ext>
              </a:extLst>
            </p:cNvPr>
            <p:cNvCxnSpPr>
              <a:cxnSpLocks/>
              <a:stCxn id="5" idx="1"/>
            </p:cNvCxnSpPr>
            <p:nvPr/>
          </p:nvCxnSpPr>
          <p:spPr>
            <a:xfrm>
              <a:off x="2470671" y="1805638"/>
              <a:ext cx="4292600" cy="8172"/>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13" name="Group 12">
            <a:extLst>
              <a:ext uri="{FF2B5EF4-FFF2-40B4-BE49-F238E27FC236}">
                <a16:creationId xmlns:a16="http://schemas.microsoft.com/office/drawing/2014/main" id="{5C5EDFC0-A9BD-6846-BD75-1D64B97D438A}"/>
              </a:ext>
            </a:extLst>
          </p:cNvPr>
          <p:cNvGrpSpPr/>
          <p:nvPr/>
        </p:nvGrpSpPr>
        <p:grpSpPr>
          <a:xfrm>
            <a:off x="2343255" y="1437703"/>
            <a:ext cx="4292600" cy="887072"/>
            <a:chOff x="2470671" y="2908093"/>
            <a:chExt cx="4292600" cy="887072"/>
          </a:xfrm>
        </p:grpSpPr>
        <p:pic>
          <p:nvPicPr>
            <p:cNvPr id="6" name="Picture 5">
              <a:extLst>
                <a:ext uri="{FF2B5EF4-FFF2-40B4-BE49-F238E27FC236}">
                  <a16:creationId xmlns:a16="http://schemas.microsoft.com/office/drawing/2014/main" id="{6368B25F-E672-A343-A876-F6C95DEBD95C}"/>
                </a:ext>
              </a:extLst>
            </p:cNvPr>
            <p:cNvPicPr>
              <a:picLocks noChangeAspect="1"/>
            </p:cNvPicPr>
            <p:nvPr/>
          </p:nvPicPr>
          <p:blipFill rotWithShape="1">
            <a:blip r:embed="rId3"/>
            <a:srcRect t="50811"/>
            <a:stretch/>
          </p:blipFill>
          <p:spPr>
            <a:xfrm>
              <a:off x="2470671" y="2908093"/>
              <a:ext cx="4292600" cy="887072"/>
            </a:xfrm>
            <a:prstGeom prst="rect">
              <a:avLst/>
            </a:prstGeom>
          </p:spPr>
        </p:pic>
        <p:cxnSp>
          <p:nvCxnSpPr>
            <p:cNvPr id="10" name="Straight Connector 9">
              <a:extLst>
                <a:ext uri="{FF2B5EF4-FFF2-40B4-BE49-F238E27FC236}">
                  <a16:creationId xmlns:a16="http://schemas.microsoft.com/office/drawing/2014/main" id="{BD0B3629-942D-8C48-850B-75D76A61C3F7}"/>
                </a:ext>
              </a:extLst>
            </p:cNvPr>
            <p:cNvCxnSpPr>
              <a:cxnSpLocks/>
            </p:cNvCxnSpPr>
            <p:nvPr/>
          </p:nvCxnSpPr>
          <p:spPr>
            <a:xfrm>
              <a:off x="2470671" y="3351629"/>
              <a:ext cx="4292600" cy="0"/>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20" name="Group 19">
            <a:extLst>
              <a:ext uri="{FF2B5EF4-FFF2-40B4-BE49-F238E27FC236}">
                <a16:creationId xmlns:a16="http://schemas.microsoft.com/office/drawing/2014/main" id="{E5788B23-EBCB-794F-89B6-4E8B3120347B}"/>
              </a:ext>
            </a:extLst>
          </p:cNvPr>
          <p:cNvGrpSpPr/>
          <p:nvPr/>
        </p:nvGrpSpPr>
        <p:grpSpPr>
          <a:xfrm>
            <a:off x="6678956" y="1511257"/>
            <a:ext cx="1115972" cy="746836"/>
            <a:chOff x="6678958" y="1511257"/>
            <a:chExt cx="1115972" cy="746836"/>
          </a:xfrm>
        </p:grpSpPr>
        <p:sp>
          <p:nvSpPr>
            <p:cNvPr id="14" name="TextBox 13">
              <a:extLst>
                <a:ext uri="{FF2B5EF4-FFF2-40B4-BE49-F238E27FC236}">
                  <a16:creationId xmlns:a16="http://schemas.microsoft.com/office/drawing/2014/main" id="{A78CCC8B-7D53-4448-B028-039097C2315D}"/>
                </a:ext>
              </a:extLst>
            </p:cNvPr>
            <p:cNvSpPr txBox="1"/>
            <p:nvPr/>
          </p:nvSpPr>
          <p:spPr>
            <a:xfrm>
              <a:off x="6678958" y="1511257"/>
              <a:ext cx="530915" cy="369332"/>
            </a:xfrm>
            <a:prstGeom prst="rect">
              <a:avLst/>
            </a:prstGeom>
            <a:noFill/>
          </p:spPr>
          <p:txBody>
            <a:bodyPr wrap="none" rtlCol="0">
              <a:spAutoFit/>
            </a:bodyPr>
            <a:lstStyle/>
            <a:p>
              <a:r>
                <a:rPr lang="en-US">
                  <a:solidFill>
                    <a:schemeClr val="bg2"/>
                  </a:solidFill>
                </a:rPr>
                <a:t>784</a:t>
              </a:r>
            </a:p>
          </p:txBody>
        </p:sp>
        <p:sp>
          <p:nvSpPr>
            <p:cNvPr id="15" name="TextBox 14">
              <a:extLst>
                <a:ext uri="{FF2B5EF4-FFF2-40B4-BE49-F238E27FC236}">
                  <a16:creationId xmlns:a16="http://schemas.microsoft.com/office/drawing/2014/main" id="{55B2A8AF-B5FC-714B-8DB1-8A717E79216B}"/>
                </a:ext>
              </a:extLst>
            </p:cNvPr>
            <p:cNvSpPr txBox="1"/>
            <p:nvPr/>
          </p:nvSpPr>
          <p:spPr>
            <a:xfrm>
              <a:off x="6678958" y="1888761"/>
              <a:ext cx="530915" cy="369332"/>
            </a:xfrm>
            <a:prstGeom prst="rect">
              <a:avLst/>
            </a:prstGeom>
            <a:noFill/>
          </p:spPr>
          <p:txBody>
            <a:bodyPr wrap="none" rtlCol="0">
              <a:spAutoFit/>
            </a:bodyPr>
            <a:lstStyle/>
            <a:p>
              <a:r>
                <a:rPr lang="en-US">
                  <a:solidFill>
                    <a:schemeClr val="bg2"/>
                  </a:solidFill>
                </a:rPr>
                <a:t>595</a:t>
              </a:r>
            </a:p>
          </p:txBody>
        </p:sp>
        <p:sp>
          <p:nvSpPr>
            <p:cNvPr id="18" name="TextBox 17">
              <a:extLst>
                <a:ext uri="{FF2B5EF4-FFF2-40B4-BE49-F238E27FC236}">
                  <a16:creationId xmlns:a16="http://schemas.microsoft.com/office/drawing/2014/main" id="{AD540CCC-C3D1-BB4B-B1CC-F694CD42D793}"/>
                </a:ext>
              </a:extLst>
            </p:cNvPr>
            <p:cNvSpPr txBox="1"/>
            <p:nvPr/>
          </p:nvSpPr>
          <p:spPr>
            <a:xfrm>
              <a:off x="7220734" y="1698732"/>
              <a:ext cx="574196" cy="369332"/>
            </a:xfrm>
            <a:prstGeom prst="rect">
              <a:avLst/>
            </a:prstGeom>
            <a:noFill/>
          </p:spPr>
          <p:txBody>
            <a:bodyPr wrap="none" rtlCol="0">
              <a:spAutoFit/>
            </a:bodyPr>
            <a:lstStyle/>
            <a:p>
              <a:r>
                <a:rPr lang="en-US">
                  <a:solidFill>
                    <a:schemeClr val="bg2"/>
                  </a:solidFill>
                </a:rPr>
                <a:t>Dim</a:t>
              </a:r>
            </a:p>
          </p:txBody>
        </p:sp>
      </p:grpSp>
      <p:grpSp>
        <p:nvGrpSpPr>
          <p:cNvPr id="21" name="Group 20">
            <a:extLst>
              <a:ext uri="{FF2B5EF4-FFF2-40B4-BE49-F238E27FC236}">
                <a16:creationId xmlns:a16="http://schemas.microsoft.com/office/drawing/2014/main" id="{5496202D-6517-574E-95BB-CCDFC1D864B0}"/>
              </a:ext>
            </a:extLst>
          </p:cNvPr>
          <p:cNvGrpSpPr/>
          <p:nvPr/>
        </p:nvGrpSpPr>
        <p:grpSpPr>
          <a:xfrm>
            <a:off x="6635852" y="1485080"/>
            <a:ext cx="1115972" cy="791025"/>
            <a:chOff x="6678958" y="2788206"/>
            <a:chExt cx="1115972" cy="791025"/>
          </a:xfrm>
        </p:grpSpPr>
        <p:sp>
          <p:nvSpPr>
            <p:cNvPr id="16" name="TextBox 15">
              <a:extLst>
                <a:ext uri="{FF2B5EF4-FFF2-40B4-BE49-F238E27FC236}">
                  <a16:creationId xmlns:a16="http://schemas.microsoft.com/office/drawing/2014/main" id="{28304CAF-71B8-1E42-AF49-2B55B593792E}"/>
                </a:ext>
              </a:extLst>
            </p:cNvPr>
            <p:cNvSpPr txBox="1"/>
            <p:nvPr/>
          </p:nvSpPr>
          <p:spPr>
            <a:xfrm>
              <a:off x="6678958" y="2788206"/>
              <a:ext cx="646331" cy="369332"/>
            </a:xfrm>
            <a:prstGeom prst="rect">
              <a:avLst/>
            </a:prstGeom>
            <a:noFill/>
          </p:spPr>
          <p:txBody>
            <a:bodyPr wrap="none" rtlCol="0">
              <a:spAutoFit/>
            </a:bodyPr>
            <a:lstStyle/>
            <a:p>
              <a:r>
                <a:rPr lang="en-US">
                  <a:solidFill>
                    <a:schemeClr val="bg2"/>
                  </a:solidFill>
                </a:rPr>
                <a:t>3072</a:t>
              </a:r>
            </a:p>
          </p:txBody>
        </p:sp>
        <p:sp>
          <p:nvSpPr>
            <p:cNvPr id="17" name="TextBox 16">
              <a:extLst>
                <a:ext uri="{FF2B5EF4-FFF2-40B4-BE49-F238E27FC236}">
                  <a16:creationId xmlns:a16="http://schemas.microsoft.com/office/drawing/2014/main" id="{BDCD5F3D-4703-DA4D-B029-AAC2E32E68B9}"/>
                </a:ext>
              </a:extLst>
            </p:cNvPr>
            <p:cNvSpPr txBox="1"/>
            <p:nvPr/>
          </p:nvSpPr>
          <p:spPr>
            <a:xfrm>
              <a:off x="6678958" y="3209899"/>
              <a:ext cx="646331" cy="369332"/>
            </a:xfrm>
            <a:prstGeom prst="rect">
              <a:avLst/>
            </a:prstGeom>
            <a:noFill/>
          </p:spPr>
          <p:txBody>
            <a:bodyPr wrap="none" rtlCol="0">
              <a:spAutoFit/>
            </a:bodyPr>
            <a:lstStyle/>
            <a:p>
              <a:r>
                <a:rPr lang="en-US">
                  <a:solidFill>
                    <a:schemeClr val="bg2"/>
                  </a:solidFill>
                </a:rPr>
                <a:t>2165</a:t>
              </a:r>
            </a:p>
          </p:txBody>
        </p:sp>
        <p:sp>
          <p:nvSpPr>
            <p:cNvPr id="19" name="TextBox 18">
              <a:extLst>
                <a:ext uri="{FF2B5EF4-FFF2-40B4-BE49-F238E27FC236}">
                  <a16:creationId xmlns:a16="http://schemas.microsoft.com/office/drawing/2014/main" id="{57DF54C1-6D0E-FE4F-AF1B-FEDCDB56F9DB}"/>
                </a:ext>
              </a:extLst>
            </p:cNvPr>
            <p:cNvSpPr txBox="1"/>
            <p:nvPr/>
          </p:nvSpPr>
          <p:spPr>
            <a:xfrm>
              <a:off x="7220734" y="2972872"/>
              <a:ext cx="574196" cy="369332"/>
            </a:xfrm>
            <a:prstGeom prst="rect">
              <a:avLst/>
            </a:prstGeom>
            <a:noFill/>
          </p:spPr>
          <p:txBody>
            <a:bodyPr wrap="none" rtlCol="0">
              <a:spAutoFit/>
            </a:bodyPr>
            <a:lstStyle/>
            <a:p>
              <a:r>
                <a:rPr lang="en-US">
                  <a:solidFill>
                    <a:schemeClr val="bg2"/>
                  </a:solidFill>
                </a:rPr>
                <a:t>Dim</a:t>
              </a:r>
            </a:p>
          </p:txBody>
        </p:sp>
      </p:grpSp>
      <p:pic>
        <p:nvPicPr>
          <p:cNvPr id="23" name="Picture 22">
            <a:extLst>
              <a:ext uri="{FF2B5EF4-FFF2-40B4-BE49-F238E27FC236}">
                <a16:creationId xmlns:a16="http://schemas.microsoft.com/office/drawing/2014/main" id="{AF31C45B-616A-2340-9604-144C56D21F8A}"/>
              </a:ext>
            </a:extLst>
          </p:cNvPr>
          <p:cNvPicPr>
            <a:picLocks noChangeAspect="1"/>
          </p:cNvPicPr>
          <p:nvPr/>
        </p:nvPicPr>
        <p:blipFill>
          <a:blip r:embed="rId4"/>
          <a:stretch>
            <a:fillRect/>
          </a:stretch>
        </p:blipFill>
        <p:spPr>
          <a:xfrm>
            <a:off x="3159749" y="2957778"/>
            <a:ext cx="2425596" cy="1771070"/>
          </a:xfrm>
          <a:prstGeom prst="rect">
            <a:avLst/>
          </a:prstGeom>
        </p:spPr>
      </p:pic>
    </p:spTree>
    <p:extLst>
      <p:ext uri="{BB962C8B-B14F-4D97-AF65-F5344CB8AC3E}">
        <p14:creationId xmlns:p14="http://schemas.microsoft.com/office/powerpoint/2010/main" val="231821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p:txBody>
          <a:bodyPr/>
          <a:lstStyle/>
          <a:p>
            <a:r>
              <a:rPr lang="en-US"/>
              <a:t>Challenge in low data density regions</a:t>
            </a:r>
          </a:p>
        </p:txBody>
      </p:sp>
      <p:pic>
        <p:nvPicPr>
          <p:cNvPr id="5" name="Content Placeholder 4">
            <a:extLst>
              <a:ext uri="{FF2B5EF4-FFF2-40B4-BE49-F238E27FC236}">
                <a16:creationId xmlns:a16="http://schemas.microsoft.com/office/drawing/2014/main" id="{8249D2D2-05A7-E647-9064-1B35460B83BD}"/>
              </a:ext>
            </a:extLst>
          </p:cNvPr>
          <p:cNvPicPr>
            <a:picLocks noGrp="1" noChangeAspect="1"/>
          </p:cNvPicPr>
          <p:nvPr>
            <p:ph sz="quarter" idx="10"/>
          </p:nvPr>
        </p:nvPicPr>
        <p:blipFill>
          <a:blip r:embed="rId3"/>
          <a:stretch>
            <a:fillRect/>
          </a:stretch>
        </p:blipFill>
        <p:spPr>
          <a:xfrm>
            <a:off x="551875" y="1059796"/>
            <a:ext cx="2673253" cy="2825245"/>
          </a:xfrm>
        </p:spPr>
      </p:pic>
      <p:pic>
        <p:nvPicPr>
          <p:cNvPr id="7" name="Picture 6">
            <a:extLst>
              <a:ext uri="{FF2B5EF4-FFF2-40B4-BE49-F238E27FC236}">
                <a16:creationId xmlns:a16="http://schemas.microsoft.com/office/drawing/2014/main" id="{B465CE17-E8AA-5D4D-B683-700152E2791D}"/>
              </a:ext>
            </a:extLst>
          </p:cNvPr>
          <p:cNvPicPr>
            <a:picLocks noChangeAspect="1"/>
          </p:cNvPicPr>
          <p:nvPr/>
        </p:nvPicPr>
        <p:blipFill>
          <a:blip r:embed="rId4"/>
          <a:stretch>
            <a:fillRect/>
          </a:stretch>
        </p:blipFill>
        <p:spPr>
          <a:xfrm>
            <a:off x="3228723" y="964348"/>
            <a:ext cx="2872967" cy="3016139"/>
          </a:xfrm>
          <a:prstGeom prst="rect">
            <a:avLst/>
          </a:prstGeom>
        </p:spPr>
      </p:pic>
      <p:pic>
        <p:nvPicPr>
          <p:cNvPr id="9" name="Picture 8">
            <a:extLst>
              <a:ext uri="{FF2B5EF4-FFF2-40B4-BE49-F238E27FC236}">
                <a16:creationId xmlns:a16="http://schemas.microsoft.com/office/drawing/2014/main" id="{4E8505E3-6934-3440-8B80-D72FE7CB5465}"/>
              </a:ext>
            </a:extLst>
          </p:cNvPr>
          <p:cNvPicPr>
            <a:picLocks noChangeAspect="1"/>
          </p:cNvPicPr>
          <p:nvPr/>
        </p:nvPicPr>
        <p:blipFill>
          <a:blip r:embed="rId5"/>
          <a:stretch>
            <a:fillRect/>
          </a:stretch>
        </p:blipFill>
        <p:spPr>
          <a:xfrm>
            <a:off x="6039347" y="964348"/>
            <a:ext cx="2872967" cy="3016139"/>
          </a:xfrm>
          <a:prstGeom prst="rect">
            <a:avLst/>
          </a:prstGeom>
        </p:spPr>
      </p:pic>
      <p:grpSp>
        <p:nvGrpSpPr>
          <p:cNvPr id="47" name="scores">
            <a:extLst>
              <a:ext uri="{FF2B5EF4-FFF2-40B4-BE49-F238E27FC236}">
                <a16:creationId xmlns:a16="http://schemas.microsoft.com/office/drawing/2014/main" id="{2A426830-851A-1949-ACED-794E50DC395B}"/>
              </a:ext>
            </a:extLst>
          </p:cNvPr>
          <p:cNvGrpSpPr/>
          <p:nvPr/>
        </p:nvGrpSpPr>
        <p:grpSpPr>
          <a:xfrm>
            <a:off x="784157" y="1278285"/>
            <a:ext cx="2388314" cy="2372443"/>
            <a:chOff x="1167192" y="2005601"/>
            <a:chExt cx="2796944" cy="2778358"/>
          </a:xfrm>
        </p:grpSpPr>
        <p:pic>
          <p:nvPicPr>
            <p:cNvPr id="57" name="Picture 56">
              <a:extLst>
                <a:ext uri="{FF2B5EF4-FFF2-40B4-BE49-F238E27FC236}">
                  <a16:creationId xmlns:a16="http://schemas.microsoft.com/office/drawing/2014/main" id="{6B05832D-8ACB-FD48-9BE8-4C67CB4206A7}"/>
                </a:ext>
              </a:extLst>
            </p:cNvPr>
            <p:cNvPicPr>
              <a:picLocks noChangeAspect="1"/>
            </p:cNvPicPr>
            <p:nvPr/>
          </p:nvPicPr>
          <p:blipFill rotWithShape="1">
            <a:blip r:embed="rId6"/>
            <a:srcRect l="17213" t="3643" r="16995" b="9216"/>
            <a:stretch/>
          </p:blipFill>
          <p:spPr>
            <a:xfrm>
              <a:off x="1167192" y="2005601"/>
              <a:ext cx="2796944" cy="2778358"/>
            </a:xfrm>
            <a:prstGeom prst="rect">
              <a:avLst/>
            </a:prstGeom>
          </p:spPr>
        </p:pic>
        <p:cxnSp>
          <p:nvCxnSpPr>
            <p:cNvPr id="58" name="score1">
              <a:extLst>
                <a:ext uri="{FF2B5EF4-FFF2-40B4-BE49-F238E27FC236}">
                  <a16:creationId xmlns:a16="http://schemas.microsoft.com/office/drawing/2014/main" id="{BCB1E4AE-73D6-8F4C-B9A9-BC5748982ED0}"/>
                </a:ext>
              </a:extLst>
            </p:cNvPr>
            <p:cNvCxnSpPr>
              <a:cxnSpLocks/>
            </p:cNvCxnSpPr>
            <p:nvPr/>
          </p:nvCxnSpPr>
          <p:spPr>
            <a:xfrm>
              <a:off x="3190550" y="2440146"/>
              <a:ext cx="193728" cy="1150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core2">
              <a:extLst>
                <a:ext uri="{FF2B5EF4-FFF2-40B4-BE49-F238E27FC236}">
                  <a16:creationId xmlns:a16="http://schemas.microsoft.com/office/drawing/2014/main" id="{6874A2D9-4D25-2D4A-A821-CAEA9B4B07D2}"/>
                </a:ext>
              </a:extLst>
            </p:cNvPr>
            <p:cNvCxnSpPr>
              <a:cxnSpLocks/>
            </p:cNvCxnSpPr>
            <p:nvPr/>
          </p:nvCxnSpPr>
          <p:spPr>
            <a:xfrm flipV="1">
              <a:off x="3117902" y="2615712"/>
              <a:ext cx="266376" cy="968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core3">
              <a:extLst>
                <a:ext uri="{FF2B5EF4-FFF2-40B4-BE49-F238E27FC236}">
                  <a16:creationId xmlns:a16="http://schemas.microsoft.com/office/drawing/2014/main" id="{FB451C3A-70EE-A941-ADB7-22466C94C427}"/>
                </a:ext>
              </a:extLst>
            </p:cNvPr>
            <p:cNvCxnSpPr>
              <a:cxnSpLocks/>
            </p:cNvCxnSpPr>
            <p:nvPr/>
          </p:nvCxnSpPr>
          <p:spPr>
            <a:xfrm>
              <a:off x="1588261" y="3990813"/>
              <a:ext cx="100900" cy="1565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core4">
              <a:extLst>
                <a:ext uri="{FF2B5EF4-FFF2-40B4-BE49-F238E27FC236}">
                  <a16:creationId xmlns:a16="http://schemas.microsoft.com/office/drawing/2014/main" id="{7C986269-0D54-1948-88EF-B571A0D0A945}"/>
                </a:ext>
              </a:extLst>
            </p:cNvPr>
            <p:cNvCxnSpPr>
              <a:cxnSpLocks/>
            </p:cNvCxnSpPr>
            <p:nvPr/>
          </p:nvCxnSpPr>
          <p:spPr>
            <a:xfrm flipH="1">
              <a:off x="3578007" y="2440146"/>
              <a:ext cx="259866" cy="575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score5">
              <a:extLst>
                <a:ext uri="{FF2B5EF4-FFF2-40B4-BE49-F238E27FC236}">
                  <a16:creationId xmlns:a16="http://schemas.microsoft.com/office/drawing/2014/main" id="{7F469123-D1B3-C446-B6B8-B968FC8BBE87}"/>
                </a:ext>
              </a:extLst>
            </p:cNvPr>
            <p:cNvCxnSpPr>
              <a:cxnSpLocks/>
            </p:cNvCxnSpPr>
            <p:nvPr/>
          </p:nvCxnSpPr>
          <p:spPr>
            <a:xfrm flipH="1" flipV="1">
              <a:off x="3470483" y="2587412"/>
              <a:ext cx="107524" cy="125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3" name="score6">
              <a:extLst>
                <a:ext uri="{FF2B5EF4-FFF2-40B4-BE49-F238E27FC236}">
                  <a16:creationId xmlns:a16="http://schemas.microsoft.com/office/drawing/2014/main" id="{8B414FD1-5CFC-F840-8A03-BC382813E31B}"/>
                </a:ext>
              </a:extLst>
            </p:cNvPr>
            <p:cNvCxnSpPr>
              <a:cxnSpLocks/>
            </p:cNvCxnSpPr>
            <p:nvPr/>
          </p:nvCxnSpPr>
          <p:spPr>
            <a:xfrm flipH="1" flipV="1">
              <a:off x="1828498" y="4405429"/>
              <a:ext cx="150592" cy="2180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4" name="score4">
              <a:extLst>
                <a:ext uri="{FF2B5EF4-FFF2-40B4-BE49-F238E27FC236}">
                  <a16:creationId xmlns:a16="http://schemas.microsoft.com/office/drawing/2014/main" id="{77892B88-8897-D944-B5ED-323C4753A5FE}"/>
                </a:ext>
              </a:extLst>
            </p:cNvPr>
            <p:cNvCxnSpPr>
              <a:cxnSpLocks/>
            </p:cNvCxnSpPr>
            <p:nvPr/>
          </p:nvCxnSpPr>
          <p:spPr>
            <a:xfrm>
              <a:off x="3448073" y="2077313"/>
              <a:ext cx="1" cy="2705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5" name="score5">
              <a:extLst>
                <a:ext uri="{FF2B5EF4-FFF2-40B4-BE49-F238E27FC236}">
                  <a16:creationId xmlns:a16="http://schemas.microsoft.com/office/drawing/2014/main" id="{8984DD6D-5467-5944-BC5F-9D7AC18209D1}"/>
                </a:ext>
              </a:extLst>
            </p:cNvPr>
            <p:cNvCxnSpPr>
              <a:cxnSpLocks/>
            </p:cNvCxnSpPr>
            <p:nvPr/>
          </p:nvCxnSpPr>
          <p:spPr>
            <a:xfrm flipH="1" flipV="1">
              <a:off x="3429492" y="2618080"/>
              <a:ext cx="15449" cy="1277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66" name="points">
            <a:extLst>
              <a:ext uri="{FF2B5EF4-FFF2-40B4-BE49-F238E27FC236}">
                <a16:creationId xmlns:a16="http://schemas.microsoft.com/office/drawing/2014/main" id="{442A6C64-F5B4-9547-A99D-52D57B20BD6B}"/>
              </a:ext>
            </a:extLst>
          </p:cNvPr>
          <p:cNvGrpSpPr/>
          <p:nvPr/>
        </p:nvGrpSpPr>
        <p:grpSpPr>
          <a:xfrm>
            <a:off x="1120030" y="1307992"/>
            <a:ext cx="1967523" cy="2228662"/>
            <a:chOff x="1127846" y="1657633"/>
            <a:chExt cx="1967523" cy="2228662"/>
          </a:xfrm>
        </p:grpSpPr>
        <p:sp>
          <p:nvSpPr>
            <p:cNvPr id="49" name="Oval 48">
              <a:extLst>
                <a:ext uri="{FF2B5EF4-FFF2-40B4-BE49-F238E27FC236}">
                  <a16:creationId xmlns:a16="http://schemas.microsoft.com/office/drawing/2014/main" id="{6F16AB80-360F-554E-B6E5-B589A9DFD160}"/>
                </a:ext>
              </a:extLst>
            </p:cNvPr>
            <p:cNvSpPr/>
            <p:nvPr/>
          </p:nvSpPr>
          <p:spPr>
            <a:xfrm>
              <a:off x="2709483" y="224396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CAC249-479C-4F4D-A9C6-DB1ACE3DF72B}"/>
                </a:ext>
              </a:extLst>
            </p:cNvPr>
            <p:cNvSpPr/>
            <p:nvPr/>
          </p:nvSpPr>
          <p:spPr>
            <a:xfrm>
              <a:off x="2839234" y="221604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1AC3B6C-72C4-7247-953D-17E0884B30A1}"/>
                </a:ext>
              </a:extLst>
            </p:cNvPr>
            <p:cNvSpPr/>
            <p:nvPr/>
          </p:nvSpPr>
          <p:spPr>
            <a:xfrm>
              <a:off x="2714411" y="1657633"/>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6BD5914-2CA2-3A43-8E8C-1D9FB2C3121B}"/>
                </a:ext>
              </a:extLst>
            </p:cNvPr>
            <p:cNvSpPr/>
            <p:nvPr/>
          </p:nvSpPr>
          <p:spPr>
            <a:xfrm>
              <a:off x="2433559" y="2209475"/>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D53D2F-9A1D-054C-B061-CC9059E511AD}"/>
                </a:ext>
              </a:extLst>
            </p:cNvPr>
            <p:cNvSpPr/>
            <p:nvPr/>
          </p:nvSpPr>
          <p:spPr>
            <a:xfrm>
              <a:off x="2502545" y="1977894"/>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8BB63DF-42FA-F540-AB11-6AA6053BB480}"/>
                </a:ext>
              </a:extLst>
            </p:cNvPr>
            <p:cNvSpPr/>
            <p:nvPr/>
          </p:nvSpPr>
          <p:spPr>
            <a:xfrm>
              <a:off x="3049462" y="1972968"/>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EF4C810-63F5-FF46-BA6F-32125BECF560}"/>
                </a:ext>
              </a:extLst>
            </p:cNvPr>
            <p:cNvSpPr/>
            <p:nvPr/>
          </p:nvSpPr>
          <p:spPr>
            <a:xfrm>
              <a:off x="1462899" y="3840388"/>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9372740-CB1B-5940-A53B-D2A495157B16}"/>
                </a:ext>
              </a:extLst>
            </p:cNvPr>
            <p:cNvSpPr/>
            <p:nvPr/>
          </p:nvSpPr>
          <p:spPr>
            <a:xfrm>
              <a:off x="1127846" y="3298393"/>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questions">
            <a:extLst>
              <a:ext uri="{FF2B5EF4-FFF2-40B4-BE49-F238E27FC236}">
                <a16:creationId xmlns:a16="http://schemas.microsoft.com/office/drawing/2014/main" id="{502225F7-FF6F-DA41-A2B9-CCCCEE4EDA15}"/>
              </a:ext>
            </a:extLst>
          </p:cNvPr>
          <p:cNvGrpSpPr/>
          <p:nvPr/>
        </p:nvGrpSpPr>
        <p:grpSpPr>
          <a:xfrm>
            <a:off x="956211" y="1455015"/>
            <a:ext cx="2126462" cy="1982020"/>
            <a:chOff x="964027" y="1804656"/>
            <a:chExt cx="2126462" cy="1982020"/>
          </a:xfrm>
        </p:grpSpPr>
        <p:pic>
          <p:nvPicPr>
            <p:cNvPr id="67" name="?1" descr="Question mark">
              <a:extLst>
                <a:ext uri="{FF2B5EF4-FFF2-40B4-BE49-F238E27FC236}">
                  <a16:creationId xmlns:a16="http://schemas.microsoft.com/office/drawing/2014/main" id="{3227048A-131B-3144-A8AB-4901E7EEB37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64027" y="1804656"/>
              <a:ext cx="456605" cy="456605"/>
            </a:xfrm>
            <a:prstGeom prst="rect">
              <a:avLst/>
            </a:prstGeom>
          </p:spPr>
        </p:pic>
        <p:pic>
          <p:nvPicPr>
            <p:cNvPr id="68" name="?2" descr="Question mark">
              <a:extLst>
                <a:ext uri="{FF2B5EF4-FFF2-40B4-BE49-F238E27FC236}">
                  <a16:creationId xmlns:a16="http://schemas.microsoft.com/office/drawing/2014/main" id="{E013DB4B-D924-9C48-93A9-DF6567995E3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42404" y="2409608"/>
              <a:ext cx="456605" cy="456605"/>
            </a:xfrm>
            <a:prstGeom prst="rect">
              <a:avLst/>
            </a:prstGeom>
          </p:spPr>
        </p:pic>
        <p:pic>
          <p:nvPicPr>
            <p:cNvPr id="69" name="?3" descr="Question mark">
              <a:extLst>
                <a:ext uri="{FF2B5EF4-FFF2-40B4-BE49-F238E27FC236}">
                  <a16:creationId xmlns:a16="http://schemas.microsoft.com/office/drawing/2014/main" id="{AE41CDF4-35B5-D44A-88DE-E3AE520125D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33884" y="3330071"/>
              <a:ext cx="456605" cy="456605"/>
            </a:xfrm>
            <a:prstGeom prst="rect">
              <a:avLst/>
            </a:prstGeom>
          </p:spPr>
        </p:pic>
      </p:grpSp>
      <p:grpSp>
        <p:nvGrpSpPr>
          <p:cNvPr id="81" name="Group 80">
            <a:extLst>
              <a:ext uri="{FF2B5EF4-FFF2-40B4-BE49-F238E27FC236}">
                <a16:creationId xmlns:a16="http://schemas.microsoft.com/office/drawing/2014/main" id="{6B8CE3A5-B63F-7B4F-80F7-E569D2DC41B8}"/>
              </a:ext>
            </a:extLst>
          </p:cNvPr>
          <p:cNvGrpSpPr/>
          <p:nvPr/>
        </p:nvGrpSpPr>
        <p:grpSpPr>
          <a:xfrm>
            <a:off x="3563031" y="2748551"/>
            <a:ext cx="921624" cy="907331"/>
            <a:chOff x="3570847" y="3098192"/>
            <a:chExt cx="921624" cy="907331"/>
          </a:xfrm>
        </p:grpSpPr>
        <p:sp>
          <p:nvSpPr>
            <p:cNvPr id="18" name="Rectangle 17">
              <a:extLst>
                <a:ext uri="{FF2B5EF4-FFF2-40B4-BE49-F238E27FC236}">
                  <a16:creationId xmlns:a16="http://schemas.microsoft.com/office/drawing/2014/main" id="{B9ABFCE6-79E4-B345-9A1C-030D874234BA}"/>
                </a:ext>
              </a:extLst>
            </p:cNvPr>
            <p:cNvSpPr/>
            <p:nvPr/>
          </p:nvSpPr>
          <p:spPr>
            <a:xfrm>
              <a:off x="3570847"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78" name="Rectangle 77">
              <a:extLst>
                <a:ext uri="{FF2B5EF4-FFF2-40B4-BE49-F238E27FC236}">
                  <a16:creationId xmlns:a16="http://schemas.microsoft.com/office/drawing/2014/main" id="{5F768823-EB0E-4C4A-93E8-D655E779CFB9}"/>
                </a:ext>
              </a:extLst>
            </p:cNvPr>
            <p:cNvSpPr/>
            <p:nvPr/>
          </p:nvSpPr>
          <p:spPr>
            <a:xfrm>
              <a:off x="3604916" y="3392854"/>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2" name="Group 81">
            <a:extLst>
              <a:ext uri="{FF2B5EF4-FFF2-40B4-BE49-F238E27FC236}">
                <a16:creationId xmlns:a16="http://schemas.microsoft.com/office/drawing/2014/main" id="{60C25821-17F5-FC43-A7B5-8E42639E36DC}"/>
              </a:ext>
            </a:extLst>
          </p:cNvPr>
          <p:cNvGrpSpPr/>
          <p:nvPr/>
        </p:nvGrpSpPr>
        <p:grpSpPr>
          <a:xfrm>
            <a:off x="5040245" y="1302609"/>
            <a:ext cx="921624" cy="907331"/>
            <a:chOff x="5048061" y="1652250"/>
            <a:chExt cx="921624" cy="907331"/>
          </a:xfrm>
        </p:grpSpPr>
        <p:sp>
          <p:nvSpPr>
            <p:cNvPr id="17" name="Rectangle 16">
              <a:extLst>
                <a:ext uri="{FF2B5EF4-FFF2-40B4-BE49-F238E27FC236}">
                  <a16:creationId xmlns:a16="http://schemas.microsoft.com/office/drawing/2014/main" id="{E263D314-D3CC-144A-B4DE-6F0CC941D258}"/>
                </a:ext>
              </a:extLst>
            </p:cNvPr>
            <p:cNvSpPr/>
            <p:nvPr/>
          </p:nvSpPr>
          <p:spPr>
            <a:xfrm>
              <a:off x="5048061" y="1652250"/>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0" name="Rectangle 79">
              <a:extLst>
                <a:ext uri="{FF2B5EF4-FFF2-40B4-BE49-F238E27FC236}">
                  <a16:creationId xmlns:a16="http://schemas.microsoft.com/office/drawing/2014/main" id="{001C282F-CB12-8B4F-A5FF-47E114FEBBAB}"/>
                </a:ext>
              </a:extLst>
            </p:cNvPr>
            <p:cNvSpPr/>
            <p:nvPr/>
          </p:nvSpPr>
          <p:spPr>
            <a:xfrm>
              <a:off x="5057361" y="1923070"/>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4" name="Group 83">
            <a:extLst>
              <a:ext uri="{FF2B5EF4-FFF2-40B4-BE49-F238E27FC236}">
                <a16:creationId xmlns:a16="http://schemas.microsoft.com/office/drawing/2014/main" id="{057147F4-F883-8345-A90D-7ED33F8F8936}"/>
              </a:ext>
            </a:extLst>
          </p:cNvPr>
          <p:cNvGrpSpPr/>
          <p:nvPr/>
        </p:nvGrpSpPr>
        <p:grpSpPr>
          <a:xfrm>
            <a:off x="6393260" y="2748551"/>
            <a:ext cx="921624" cy="907331"/>
            <a:chOff x="6401076" y="3098192"/>
            <a:chExt cx="921624" cy="907331"/>
          </a:xfrm>
        </p:grpSpPr>
        <p:sp>
          <p:nvSpPr>
            <p:cNvPr id="16" name="Rectangle 15">
              <a:extLst>
                <a:ext uri="{FF2B5EF4-FFF2-40B4-BE49-F238E27FC236}">
                  <a16:creationId xmlns:a16="http://schemas.microsoft.com/office/drawing/2014/main" id="{D0D0DAEB-B7E8-D843-8700-35630450198B}"/>
                </a:ext>
              </a:extLst>
            </p:cNvPr>
            <p:cNvSpPr/>
            <p:nvPr/>
          </p:nvSpPr>
          <p:spPr>
            <a:xfrm>
              <a:off x="6401076"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3" name="Rectangle 82">
              <a:extLst>
                <a:ext uri="{FF2B5EF4-FFF2-40B4-BE49-F238E27FC236}">
                  <a16:creationId xmlns:a16="http://schemas.microsoft.com/office/drawing/2014/main" id="{90E2D4FE-8325-884F-A330-A8F568AAF59F}"/>
                </a:ext>
              </a:extLst>
            </p:cNvPr>
            <p:cNvSpPr/>
            <p:nvPr/>
          </p:nvSpPr>
          <p:spPr>
            <a:xfrm>
              <a:off x="6424033" y="3392854"/>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6" name="Group 85">
            <a:extLst>
              <a:ext uri="{FF2B5EF4-FFF2-40B4-BE49-F238E27FC236}">
                <a16:creationId xmlns:a16="http://schemas.microsoft.com/office/drawing/2014/main" id="{F8BCDB95-6353-F145-A8CE-71DDD7176669}"/>
              </a:ext>
            </a:extLst>
          </p:cNvPr>
          <p:cNvGrpSpPr/>
          <p:nvPr/>
        </p:nvGrpSpPr>
        <p:grpSpPr>
          <a:xfrm>
            <a:off x="7846635" y="1302610"/>
            <a:ext cx="921624" cy="907331"/>
            <a:chOff x="7854451" y="1652251"/>
            <a:chExt cx="921624" cy="907331"/>
          </a:xfrm>
        </p:grpSpPr>
        <p:sp>
          <p:nvSpPr>
            <p:cNvPr id="12" name="Rectangle 11">
              <a:extLst>
                <a:ext uri="{FF2B5EF4-FFF2-40B4-BE49-F238E27FC236}">
                  <a16:creationId xmlns:a16="http://schemas.microsoft.com/office/drawing/2014/main" id="{6C6F43F9-6439-AC4E-807D-0813EAE78591}"/>
                </a:ext>
              </a:extLst>
            </p:cNvPr>
            <p:cNvSpPr/>
            <p:nvPr/>
          </p:nvSpPr>
          <p:spPr>
            <a:xfrm>
              <a:off x="7854451" y="1652251"/>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5" name="Rectangle 84">
              <a:extLst>
                <a:ext uri="{FF2B5EF4-FFF2-40B4-BE49-F238E27FC236}">
                  <a16:creationId xmlns:a16="http://schemas.microsoft.com/office/drawing/2014/main" id="{E65C6656-D88F-2146-805E-FF5FC89CB482}"/>
                </a:ext>
              </a:extLst>
            </p:cNvPr>
            <p:cNvSpPr/>
            <p:nvPr/>
          </p:nvSpPr>
          <p:spPr>
            <a:xfrm>
              <a:off x="7867425" y="1923835"/>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9" name="Group 88">
            <a:extLst>
              <a:ext uri="{FF2B5EF4-FFF2-40B4-BE49-F238E27FC236}">
                <a16:creationId xmlns:a16="http://schemas.microsoft.com/office/drawing/2014/main" id="{E49461C2-8BE3-FF40-812A-FC523C45C14F}"/>
              </a:ext>
            </a:extLst>
          </p:cNvPr>
          <p:cNvGrpSpPr/>
          <p:nvPr/>
        </p:nvGrpSpPr>
        <p:grpSpPr>
          <a:xfrm>
            <a:off x="3567503" y="1264509"/>
            <a:ext cx="2394366" cy="2399687"/>
            <a:chOff x="3575319" y="1614150"/>
            <a:chExt cx="2394366" cy="2399687"/>
          </a:xfrm>
        </p:grpSpPr>
        <p:sp>
          <p:nvSpPr>
            <p:cNvPr id="74" name="Freeform 73">
              <a:extLst>
                <a:ext uri="{FF2B5EF4-FFF2-40B4-BE49-F238E27FC236}">
                  <a16:creationId xmlns:a16="http://schemas.microsoft.com/office/drawing/2014/main" id="{D6C63A82-FE06-6C4A-8192-876A07A318FB}"/>
                </a:ext>
              </a:extLst>
            </p:cNvPr>
            <p:cNvSpPr/>
            <p:nvPr/>
          </p:nvSpPr>
          <p:spPr>
            <a:xfrm>
              <a:off x="3575319" y="1614150"/>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621A0C41-512D-3C4E-932A-256E8EE9989D}"/>
                </a:ext>
              </a:extLst>
            </p:cNvPr>
            <p:cNvSpPr/>
            <p:nvPr/>
          </p:nvSpPr>
          <p:spPr>
            <a:xfrm>
              <a:off x="3953421" y="2504773"/>
              <a:ext cx="1560042"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Inaccurate</a:t>
              </a:r>
            </a:p>
          </p:txBody>
        </p:sp>
      </p:grpSp>
      <p:grpSp>
        <p:nvGrpSpPr>
          <p:cNvPr id="90" name="Group 89">
            <a:extLst>
              <a:ext uri="{FF2B5EF4-FFF2-40B4-BE49-F238E27FC236}">
                <a16:creationId xmlns:a16="http://schemas.microsoft.com/office/drawing/2014/main" id="{ADFC3013-E033-C84B-AD37-4C9C0B067C29}"/>
              </a:ext>
            </a:extLst>
          </p:cNvPr>
          <p:cNvGrpSpPr/>
          <p:nvPr/>
        </p:nvGrpSpPr>
        <p:grpSpPr>
          <a:xfrm>
            <a:off x="6386203" y="1272573"/>
            <a:ext cx="2394366" cy="2399687"/>
            <a:chOff x="6394019" y="1622214"/>
            <a:chExt cx="2394366" cy="2399687"/>
          </a:xfrm>
        </p:grpSpPr>
        <p:sp>
          <p:nvSpPr>
            <p:cNvPr id="76" name="Freeform 75">
              <a:extLst>
                <a:ext uri="{FF2B5EF4-FFF2-40B4-BE49-F238E27FC236}">
                  <a16:creationId xmlns:a16="http://schemas.microsoft.com/office/drawing/2014/main" id="{4D5637B6-C656-F048-8B7F-D8750C963F27}"/>
                </a:ext>
              </a:extLst>
            </p:cNvPr>
            <p:cNvSpPr/>
            <p:nvPr/>
          </p:nvSpPr>
          <p:spPr>
            <a:xfrm>
              <a:off x="6394019" y="1622214"/>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89EBC61A-BF02-4C4B-B214-18558A2C77D6}"/>
                </a:ext>
              </a:extLst>
            </p:cNvPr>
            <p:cNvSpPr/>
            <p:nvPr/>
          </p:nvSpPr>
          <p:spPr>
            <a:xfrm>
              <a:off x="6751356" y="2504853"/>
              <a:ext cx="1560042"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Inaccurate</a:t>
              </a:r>
            </a:p>
          </p:txBody>
        </p:sp>
      </p:grpSp>
      <p:sp>
        <p:nvSpPr>
          <p:cNvPr id="71" name="Rectangle 70">
            <a:extLst>
              <a:ext uri="{FF2B5EF4-FFF2-40B4-BE49-F238E27FC236}">
                <a16:creationId xmlns:a16="http://schemas.microsoft.com/office/drawing/2014/main" id="{DFC4A404-A193-6C4F-9321-56D6B72D7140}"/>
              </a:ext>
            </a:extLst>
          </p:cNvPr>
          <p:cNvSpPr/>
          <p:nvPr/>
        </p:nvSpPr>
        <p:spPr>
          <a:xfrm>
            <a:off x="721530" y="4631577"/>
            <a:ext cx="3810759" cy="400110"/>
          </a:xfrm>
          <a:prstGeom prst="rect">
            <a:avLst/>
          </a:prstGeom>
        </p:spPr>
        <p:txBody>
          <a:bodyPr wrap="square">
            <a:spAutoFit/>
          </a:bodyPr>
          <a:lstStyle/>
          <a:p>
            <a:r>
              <a:rPr lang="en-US" sz="1000" b="1" i="0">
                <a:solidFill>
                  <a:srgbClr val="222222"/>
                </a:solidFill>
                <a:effectLst/>
                <a:latin typeface="Arial" panose="020B0604020202020204" pitchFamily="34" charset="0"/>
              </a:rPr>
              <a:t>Song </a:t>
            </a:r>
            <a:r>
              <a:rPr lang="en-US" sz="1000" i="0">
                <a:solidFill>
                  <a:srgbClr val="222222"/>
                </a:solidFill>
                <a:effectLst/>
                <a:latin typeface="Arial" panose="020B0604020202020204" pitchFamily="34" charset="0"/>
              </a:rPr>
              <a:t>and</a:t>
            </a:r>
            <a:r>
              <a:rPr lang="en-US" sz="1000" b="0" i="0">
                <a:solidFill>
                  <a:srgbClr val="222222"/>
                </a:solidFill>
                <a:effectLst/>
                <a:latin typeface="Arial" panose="020B0604020202020204" pitchFamily="34" charset="0"/>
              </a:rPr>
              <a:t> Ermon. “Generative Modeling by Estimating Gradients of the Data Distribution.” NeurIPS 2019.</a:t>
            </a:r>
            <a:endParaRPr lang="en-US" sz="1000"/>
          </a:p>
        </p:txBody>
      </p:sp>
      <p:sp>
        <p:nvSpPr>
          <p:cNvPr id="3" name="TextBox 2">
            <a:extLst>
              <a:ext uri="{FF2B5EF4-FFF2-40B4-BE49-F238E27FC236}">
                <a16:creationId xmlns:a16="http://schemas.microsoft.com/office/drawing/2014/main" id="{254FEB6E-7E44-C746-B9A9-82702456D7CF}"/>
              </a:ext>
            </a:extLst>
          </p:cNvPr>
          <p:cNvSpPr txBox="1"/>
          <p:nvPr/>
        </p:nvSpPr>
        <p:spPr>
          <a:xfrm>
            <a:off x="2672717" y="3950570"/>
            <a:ext cx="4213189" cy="646331"/>
          </a:xfrm>
          <a:prstGeom prst="rect">
            <a:avLst/>
          </a:prstGeom>
          <a:noFill/>
        </p:spPr>
        <p:txBody>
          <a:bodyPr wrap="square" rtlCol="0">
            <a:spAutoFit/>
          </a:bodyPr>
          <a:lstStyle/>
          <a:p>
            <a:pPr algn="ctr"/>
            <a:r>
              <a:rPr lang="en-US" b="1">
                <a:solidFill>
                  <a:schemeClr val="bg2"/>
                </a:solidFill>
              </a:rPr>
              <a:t>Langevin MCMC will have trouble exploring low density regions</a:t>
            </a:r>
          </a:p>
        </p:txBody>
      </p:sp>
      <p:pic>
        <p:nvPicPr>
          <p:cNvPr id="4" name="Picture 3">
            <a:extLst>
              <a:ext uri="{FF2B5EF4-FFF2-40B4-BE49-F238E27FC236}">
                <a16:creationId xmlns:a16="http://schemas.microsoft.com/office/drawing/2014/main" id="{E74F95D1-3E09-9546-9733-483D271354DE}"/>
              </a:ext>
            </a:extLst>
          </p:cNvPr>
          <p:cNvPicPr>
            <a:picLocks noChangeAspect="1"/>
          </p:cNvPicPr>
          <p:nvPr/>
        </p:nvPicPr>
        <p:blipFill>
          <a:blip r:embed="rId9"/>
          <a:stretch>
            <a:fillRect/>
          </a:stretch>
        </p:blipFill>
        <p:spPr>
          <a:xfrm>
            <a:off x="716638" y="3702425"/>
            <a:ext cx="2585968" cy="329366"/>
          </a:xfrm>
          <a:prstGeom prst="rect">
            <a:avLst/>
          </a:prstGeom>
        </p:spPr>
      </p:pic>
    </p:spTree>
    <p:extLst>
      <p:ext uri="{BB962C8B-B14F-4D97-AF65-F5344CB8AC3E}">
        <p14:creationId xmlns:p14="http://schemas.microsoft.com/office/powerpoint/2010/main" val="327028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9" presetClass="emph" presetSubtype="0" nodeType="withEffect">
                                  <p:stCondLst>
                                    <p:cond delay="0"/>
                                  </p:stCondLst>
                                  <p:childTnLst>
                                    <p:set>
                                      <p:cBhvr>
                                        <p:cTn id="36" dur="indefinite"/>
                                        <p:tgtEl>
                                          <p:spTgt spid="4"/>
                                        </p:tgtEl>
                                        <p:attrNameLst>
                                          <p:attrName>style.opacity</p:attrName>
                                        </p:attrNameLst>
                                      </p:cBhvr>
                                      <p:to>
                                        <p:strVal val="0.15"/>
                                      </p:to>
                                    </p:set>
                                    <p:animEffect filter="image" prLst="opacity: 0.15">
                                      <p:cBhvr rctx="IE">
                                        <p:cTn id="37" dur="indefinite"/>
                                        <p:tgtEl>
                                          <p:spTgt spid="4"/>
                                        </p:tgtEl>
                                      </p:cBhvr>
                                    </p:animEffect>
                                  </p:childTnLst>
                                </p:cTn>
                              </p:par>
                              <p:par>
                                <p:cTn id="38" presetID="9" presetClass="emph" presetSubtype="0" nodeType="withEffect">
                                  <p:stCondLst>
                                    <p:cond delay="0"/>
                                  </p:stCondLst>
                                  <p:childTnLst>
                                    <p:set>
                                      <p:cBhvr>
                                        <p:cTn id="39" dur="indefinite"/>
                                        <p:tgtEl>
                                          <p:spTgt spid="90"/>
                                        </p:tgtEl>
                                        <p:attrNameLst>
                                          <p:attrName>style.opacity</p:attrName>
                                        </p:attrNameLst>
                                      </p:cBhvr>
                                      <p:to>
                                        <p:strVal val="0.15"/>
                                      </p:to>
                                    </p:set>
                                    <p:animEffect filter="image" prLst="opacity: 0.15">
                                      <p:cBhvr rctx="IE">
                                        <p:cTn id="40" dur="indefinite"/>
                                        <p:tgtEl>
                                          <p:spTgt spid="90"/>
                                        </p:tgtEl>
                                      </p:cBhvr>
                                    </p:animEffect>
                                  </p:childTnLst>
                                </p:cTn>
                              </p:par>
                              <p:par>
                                <p:cTn id="41" presetID="9" presetClass="emph" presetSubtype="0" nodeType="withEffect">
                                  <p:stCondLst>
                                    <p:cond delay="0"/>
                                  </p:stCondLst>
                                  <p:childTnLst>
                                    <p:set>
                                      <p:cBhvr>
                                        <p:cTn id="42" dur="indefinite"/>
                                        <p:tgtEl>
                                          <p:spTgt spid="89"/>
                                        </p:tgtEl>
                                        <p:attrNameLst>
                                          <p:attrName>style.opacity</p:attrName>
                                        </p:attrNameLst>
                                      </p:cBhvr>
                                      <p:to>
                                        <p:strVal val="0.15"/>
                                      </p:to>
                                    </p:set>
                                    <p:animEffect filter="image" prLst="opacity: 0.15">
                                      <p:cBhvr rctx="IE">
                                        <p:cTn id="43" dur="indefinite"/>
                                        <p:tgtEl>
                                          <p:spTgt spid="89"/>
                                        </p:tgtEl>
                                      </p:cBhvr>
                                    </p:animEffect>
                                  </p:childTnLst>
                                </p:cTn>
                              </p:par>
                              <p:par>
                                <p:cTn id="44" presetID="9" presetClass="emph" presetSubtype="0" nodeType="withEffect">
                                  <p:stCondLst>
                                    <p:cond delay="0"/>
                                  </p:stCondLst>
                                  <p:childTnLst>
                                    <p:set>
                                      <p:cBhvr>
                                        <p:cTn id="45" dur="indefinite"/>
                                        <p:tgtEl>
                                          <p:spTgt spid="86"/>
                                        </p:tgtEl>
                                        <p:attrNameLst>
                                          <p:attrName>style.opacity</p:attrName>
                                        </p:attrNameLst>
                                      </p:cBhvr>
                                      <p:to>
                                        <p:strVal val="0.15"/>
                                      </p:to>
                                    </p:set>
                                    <p:animEffect filter="image" prLst="opacity: 0.15">
                                      <p:cBhvr rctx="IE">
                                        <p:cTn id="46" dur="indefinite"/>
                                        <p:tgtEl>
                                          <p:spTgt spid="86"/>
                                        </p:tgtEl>
                                      </p:cBhvr>
                                    </p:animEffect>
                                  </p:childTnLst>
                                </p:cTn>
                              </p:par>
                              <p:par>
                                <p:cTn id="47" presetID="9" presetClass="emph" presetSubtype="0" nodeType="withEffect">
                                  <p:stCondLst>
                                    <p:cond delay="0"/>
                                  </p:stCondLst>
                                  <p:childTnLst>
                                    <p:set>
                                      <p:cBhvr>
                                        <p:cTn id="48" dur="indefinite"/>
                                        <p:tgtEl>
                                          <p:spTgt spid="84"/>
                                        </p:tgtEl>
                                        <p:attrNameLst>
                                          <p:attrName>style.opacity</p:attrName>
                                        </p:attrNameLst>
                                      </p:cBhvr>
                                      <p:to>
                                        <p:strVal val="0.15"/>
                                      </p:to>
                                    </p:set>
                                    <p:animEffect filter="image" prLst="opacity: 0.15">
                                      <p:cBhvr rctx="IE">
                                        <p:cTn id="49" dur="indefinite"/>
                                        <p:tgtEl>
                                          <p:spTgt spid="84"/>
                                        </p:tgtEl>
                                      </p:cBhvr>
                                    </p:animEffect>
                                  </p:childTnLst>
                                </p:cTn>
                              </p:par>
                              <p:par>
                                <p:cTn id="50" presetID="9" presetClass="emph" presetSubtype="0" nodeType="withEffect">
                                  <p:stCondLst>
                                    <p:cond delay="0"/>
                                  </p:stCondLst>
                                  <p:childTnLst>
                                    <p:set>
                                      <p:cBhvr>
                                        <p:cTn id="51" dur="indefinite"/>
                                        <p:tgtEl>
                                          <p:spTgt spid="82"/>
                                        </p:tgtEl>
                                        <p:attrNameLst>
                                          <p:attrName>style.opacity</p:attrName>
                                        </p:attrNameLst>
                                      </p:cBhvr>
                                      <p:to>
                                        <p:strVal val="0.15"/>
                                      </p:to>
                                    </p:set>
                                    <p:animEffect filter="image" prLst="opacity: 0.15">
                                      <p:cBhvr rctx="IE">
                                        <p:cTn id="52" dur="indefinite"/>
                                        <p:tgtEl>
                                          <p:spTgt spid="82"/>
                                        </p:tgtEl>
                                      </p:cBhvr>
                                    </p:animEffect>
                                  </p:childTnLst>
                                </p:cTn>
                              </p:par>
                              <p:par>
                                <p:cTn id="53" presetID="9" presetClass="emph" presetSubtype="0" nodeType="withEffect">
                                  <p:stCondLst>
                                    <p:cond delay="0"/>
                                  </p:stCondLst>
                                  <p:childTnLst>
                                    <p:set>
                                      <p:cBhvr>
                                        <p:cTn id="54" dur="indefinite"/>
                                        <p:tgtEl>
                                          <p:spTgt spid="81"/>
                                        </p:tgtEl>
                                        <p:attrNameLst>
                                          <p:attrName>style.opacity</p:attrName>
                                        </p:attrNameLst>
                                      </p:cBhvr>
                                      <p:to>
                                        <p:strVal val="0.15"/>
                                      </p:to>
                                    </p:set>
                                    <p:animEffect filter="image" prLst="opacity: 0.15">
                                      <p:cBhvr rctx="IE">
                                        <p:cTn id="55" dur="indefinite"/>
                                        <p:tgtEl>
                                          <p:spTgt spid="81"/>
                                        </p:tgtEl>
                                      </p:cBhvr>
                                    </p:animEffect>
                                  </p:childTnLst>
                                </p:cTn>
                              </p:par>
                              <p:par>
                                <p:cTn id="56" presetID="9" presetClass="emph" presetSubtype="0" nodeType="withEffect">
                                  <p:stCondLst>
                                    <p:cond delay="0"/>
                                  </p:stCondLst>
                                  <p:childTnLst>
                                    <p:set>
                                      <p:cBhvr>
                                        <p:cTn id="57" dur="indefinite"/>
                                        <p:tgtEl>
                                          <p:spTgt spid="70"/>
                                        </p:tgtEl>
                                        <p:attrNameLst>
                                          <p:attrName>style.opacity</p:attrName>
                                        </p:attrNameLst>
                                      </p:cBhvr>
                                      <p:to>
                                        <p:strVal val="0.15"/>
                                      </p:to>
                                    </p:set>
                                    <p:animEffect filter="image" prLst="opacity: 0.15">
                                      <p:cBhvr rctx="IE">
                                        <p:cTn id="58" dur="indefinite"/>
                                        <p:tgtEl>
                                          <p:spTgt spid="70"/>
                                        </p:tgtEl>
                                      </p:cBhvr>
                                    </p:animEffect>
                                  </p:childTnLst>
                                </p:cTn>
                              </p:par>
                              <p:par>
                                <p:cTn id="59" presetID="9" presetClass="emph" presetSubtype="0" nodeType="withEffect">
                                  <p:stCondLst>
                                    <p:cond delay="0"/>
                                  </p:stCondLst>
                                  <p:childTnLst>
                                    <p:set>
                                      <p:cBhvr>
                                        <p:cTn id="60" dur="indefinite"/>
                                        <p:tgtEl>
                                          <p:spTgt spid="66"/>
                                        </p:tgtEl>
                                        <p:attrNameLst>
                                          <p:attrName>style.opacity</p:attrName>
                                        </p:attrNameLst>
                                      </p:cBhvr>
                                      <p:to>
                                        <p:strVal val="0.15"/>
                                      </p:to>
                                    </p:set>
                                    <p:animEffect filter="image" prLst="opacity: 0.15">
                                      <p:cBhvr rctx="IE">
                                        <p:cTn id="61" dur="indefinite"/>
                                        <p:tgtEl>
                                          <p:spTgt spid="66"/>
                                        </p:tgtEl>
                                      </p:cBhvr>
                                    </p:animEffect>
                                  </p:childTnLst>
                                </p:cTn>
                              </p:par>
                              <p:par>
                                <p:cTn id="62" presetID="9" presetClass="emph" presetSubtype="0" nodeType="withEffect">
                                  <p:stCondLst>
                                    <p:cond delay="0"/>
                                  </p:stCondLst>
                                  <p:childTnLst>
                                    <p:set>
                                      <p:cBhvr>
                                        <p:cTn id="63" dur="indefinite"/>
                                        <p:tgtEl>
                                          <p:spTgt spid="47"/>
                                        </p:tgtEl>
                                        <p:attrNameLst>
                                          <p:attrName>style.opacity</p:attrName>
                                        </p:attrNameLst>
                                      </p:cBhvr>
                                      <p:to>
                                        <p:strVal val="0.15"/>
                                      </p:to>
                                    </p:set>
                                    <p:animEffect filter="image" prLst="opacity: 0.15">
                                      <p:cBhvr rctx="IE">
                                        <p:cTn id="64" dur="indefinite"/>
                                        <p:tgtEl>
                                          <p:spTgt spid="47"/>
                                        </p:tgtEl>
                                      </p:cBhvr>
                                    </p:animEffect>
                                  </p:childTnLst>
                                </p:cTn>
                              </p:par>
                              <p:par>
                                <p:cTn id="65" presetID="9" presetClass="emph" presetSubtype="0" nodeType="withEffect">
                                  <p:stCondLst>
                                    <p:cond delay="0"/>
                                  </p:stCondLst>
                                  <p:childTnLst>
                                    <p:set>
                                      <p:cBhvr>
                                        <p:cTn id="66" dur="indefinite"/>
                                        <p:tgtEl>
                                          <p:spTgt spid="9"/>
                                        </p:tgtEl>
                                        <p:attrNameLst>
                                          <p:attrName>style.opacity</p:attrName>
                                        </p:attrNameLst>
                                      </p:cBhvr>
                                      <p:to>
                                        <p:strVal val="0.15"/>
                                      </p:to>
                                    </p:set>
                                    <p:animEffect filter="image" prLst="opacity: 0.15">
                                      <p:cBhvr rctx="IE">
                                        <p:cTn id="67" dur="indefinite"/>
                                        <p:tgtEl>
                                          <p:spTgt spid="9"/>
                                        </p:tgtEl>
                                      </p:cBhvr>
                                    </p:animEffect>
                                  </p:childTnLst>
                                </p:cTn>
                              </p:par>
                              <p:par>
                                <p:cTn id="68" presetID="9" presetClass="emph" presetSubtype="0" nodeType="withEffect">
                                  <p:stCondLst>
                                    <p:cond delay="0"/>
                                  </p:stCondLst>
                                  <p:childTnLst>
                                    <p:set>
                                      <p:cBhvr>
                                        <p:cTn id="69" dur="indefinite"/>
                                        <p:tgtEl>
                                          <p:spTgt spid="7"/>
                                        </p:tgtEl>
                                        <p:attrNameLst>
                                          <p:attrName>style.opacity</p:attrName>
                                        </p:attrNameLst>
                                      </p:cBhvr>
                                      <p:to>
                                        <p:strVal val="0.15"/>
                                      </p:to>
                                    </p:set>
                                    <p:animEffect filter="image" prLst="opacity: 0.15">
                                      <p:cBhvr rctx="IE">
                                        <p:cTn id="70" dur="indefinite"/>
                                        <p:tgtEl>
                                          <p:spTgt spid="7"/>
                                        </p:tgtEl>
                                      </p:cBhvr>
                                    </p:animEffect>
                                  </p:childTnLst>
                                </p:cTn>
                              </p:par>
                              <p:par>
                                <p:cTn id="71" presetID="9" presetClass="emph" presetSubtype="0" nodeType="withEffect">
                                  <p:stCondLst>
                                    <p:cond delay="0"/>
                                  </p:stCondLst>
                                  <p:childTnLst>
                                    <p:set>
                                      <p:cBhvr>
                                        <p:cTn id="72" dur="indefinite"/>
                                        <p:tgtEl>
                                          <p:spTgt spid="5"/>
                                        </p:tgtEl>
                                        <p:attrNameLst>
                                          <p:attrName>style.opacity</p:attrName>
                                        </p:attrNameLst>
                                      </p:cBhvr>
                                      <p:to>
                                        <p:strVal val="0.15"/>
                                      </p:to>
                                    </p:set>
                                    <p:animEffect filter="image" prLst="opacity: 0.15">
                                      <p:cBhvr rctx="IE">
                                        <p:cTn id="7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6CE2-82AC-BD45-B43F-205A9F1302F2}"/>
              </a:ext>
            </a:extLst>
          </p:cNvPr>
          <p:cNvSpPr>
            <a:spLocks noGrp="1"/>
          </p:cNvSpPr>
          <p:nvPr>
            <p:ph type="title"/>
          </p:nvPr>
        </p:nvSpPr>
        <p:spPr/>
        <p:txBody>
          <a:bodyPr/>
          <a:lstStyle/>
          <a:p>
            <a:r>
              <a:rPr lang="en-US"/>
              <a:t>Pitfall 3: slow mixing of Langevin dynamics between data modes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5CA266A-980A-284F-8E26-170A462C8237}"/>
                  </a:ext>
                </a:extLst>
              </p:cNvPr>
              <p:cNvSpPr>
                <a:spLocks noGrp="1"/>
              </p:cNvSpPr>
              <p:nvPr>
                <p:ph sz="quarter" idx="10"/>
              </p:nvPr>
            </p:nvSpPr>
            <p:spPr>
              <a:xfrm>
                <a:off x="955683" y="908684"/>
                <a:ext cx="7920185" cy="4089577"/>
              </a:xfrm>
            </p:spPr>
            <p:txBody>
              <a:bodyPr>
                <a:normAutofit/>
              </a:bodyPr>
              <a:lstStyle/>
              <a:p>
                <a:pPr>
                  <a:buFont typeface="Arial" panose="020B0604020202020204" pitchFamily="34" charset="0"/>
                  <a:buChar char="•"/>
                </a:pPr>
                <a:r>
                  <a:rPr lang="en-US" dirty="0"/>
                  <a:t>Suppose the data distribution has </a:t>
                </a:r>
                <a:r>
                  <a:rPr lang="en-US" dirty="0" smtClean="0"/>
                  <a:t>two modes with disjoint supports:</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endParaRPr lang="en-US" dirty="0"/>
              </a:p>
              <a:p>
                <a:pPr>
                  <a:buFont typeface="Arial" panose="020B0604020202020204" pitchFamily="34" charset="0"/>
                  <a:buChar char="•"/>
                </a:pPr>
                <a:r>
                  <a:rPr lang="en-US" dirty="0"/>
                  <a:t>Data score function:</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The score function has no dependence on the mode weighting </a:t>
                </a:r>
                <a14:m>
                  <m:oMath xmlns:m="http://schemas.openxmlformats.org/officeDocument/2006/math">
                    <m:r>
                      <a:rPr lang="en-US" b="0" i="1">
                        <a:latin typeface="Cambria Math" panose="02040503050406030204" pitchFamily="18" charset="0"/>
                      </a:rPr>
                      <m:t>𝜋</m:t>
                    </m:r>
                  </m:oMath>
                </a14:m>
                <a:r>
                  <a:rPr lang="en-US" dirty="0"/>
                  <a:t> at all!</a:t>
                </a:r>
              </a:p>
              <a:p>
                <a:pPr>
                  <a:buFont typeface="Arial" panose="020B0604020202020204" pitchFamily="34" charset="0"/>
                  <a:buChar char="•"/>
                </a:pPr>
                <a:r>
                  <a:rPr lang="en-US" dirty="0" err="1"/>
                  <a:t>Langevin</a:t>
                </a:r>
                <a:r>
                  <a:rPr lang="en-US" dirty="0"/>
                  <a:t> sampling will not reflect </a:t>
                </a:r>
                <a14:m>
                  <m:oMath xmlns:m="http://schemas.openxmlformats.org/officeDocument/2006/math">
                    <m:r>
                      <a:rPr lang="en-US" b="0" i="1">
                        <a:latin typeface="Cambria Math" panose="02040503050406030204" pitchFamily="18" charset="0"/>
                      </a:rPr>
                      <m:t>𝜋</m:t>
                    </m:r>
                  </m:oMath>
                </a14:m>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mc:Choice>
        <mc:Fallback>
          <p:sp>
            <p:nvSpPr>
              <p:cNvPr id="3" name="Content Placeholder 2">
                <a:extLst>
                  <a:ext uri="{FF2B5EF4-FFF2-40B4-BE49-F238E27FC236}">
                    <a16:creationId xmlns:a16="http://schemas.microsoft.com/office/drawing/2014/main" id="{25CA266A-980A-284F-8E26-170A462C8237}"/>
                  </a:ext>
                </a:extLst>
              </p:cNvPr>
              <p:cNvSpPr>
                <a:spLocks noGrp="1" noRot="1" noChangeAspect="1" noMove="1" noResize="1" noEditPoints="1" noAdjustHandles="1" noChangeArrowheads="1" noChangeShapeType="1" noTextEdit="1"/>
              </p:cNvSpPr>
              <p:nvPr>
                <p:ph sz="quarter" idx="10"/>
              </p:nvPr>
            </p:nvSpPr>
            <p:spPr>
              <a:xfrm>
                <a:off x="955683" y="908684"/>
                <a:ext cx="7920185" cy="4089577"/>
              </a:xfrm>
              <a:blipFill>
                <a:blip r:embed="rId3"/>
                <a:stretch>
                  <a:fillRect l="-1694" t="-74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5C64820-0F5A-CD4F-A407-D1FB232CCF46}"/>
              </a:ext>
            </a:extLst>
          </p:cNvPr>
          <p:cNvPicPr>
            <a:picLocks noChangeAspect="1"/>
          </p:cNvPicPr>
          <p:nvPr/>
        </p:nvPicPr>
        <p:blipFill>
          <a:blip r:embed="rId4"/>
          <a:srcRect/>
          <a:stretch/>
        </p:blipFill>
        <p:spPr>
          <a:xfrm>
            <a:off x="2959559" y="1277434"/>
            <a:ext cx="3084014" cy="229595"/>
          </a:xfrm>
          <a:prstGeom prst="rect">
            <a:avLst/>
          </a:prstGeom>
        </p:spPr>
      </p:pic>
      <p:pic>
        <p:nvPicPr>
          <p:cNvPr id="10" name="Picture 9">
            <a:extLst>
              <a:ext uri="{FF2B5EF4-FFF2-40B4-BE49-F238E27FC236}">
                <a16:creationId xmlns:a16="http://schemas.microsoft.com/office/drawing/2014/main" id="{110C4EB8-FA94-424D-B7D3-545C1CA42FA0}"/>
              </a:ext>
            </a:extLst>
          </p:cNvPr>
          <p:cNvPicPr>
            <a:picLocks noChangeAspect="1"/>
          </p:cNvPicPr>
          <p:nvPr/>
        </p:nvPicPr>
        <p:blipFill>
          <a:blip r:embed="rId5"/>
          <a:stretch>
            <a:fillRect/>
          </a:stretch>
        </p:blipFill>
        <p:spPr>
          <a:xfrm>
            <a:off x="1691675" y="1846366"/>
            <a:ext cx="1358757" cy="256223"/>
          </a:xfrm>
          <a:prstGeom prst="rect">
            <a:avLst/>
          </a:prstGeom>
        </p:spPr>
      </p:pic>
      <p:pic>
        <p:nvPicPr>
          <p:cNvPr id="12" name="Picture 11">
            <a:extLst>
              <a:ext uri="{FF2B5EF4-FFF2-40B4-BE49-F238E27FC236}">
                <a16:creationId xmlns:a16="http://schemas.microsoft.com/office/drawing/2014/main" id="{E4941FE2-D10B-894E-B03A-A97985C6BC73}"/>
              </a:ext>
            </a:extLst>
          </p:cNvPr>
          <p:cNvPicPr>
            <a:picLocks noChangeAspect="1"/>
          </p:cNvPicPr>
          <p:nvPr/>
        </p:nvPicPr>
        <p:blipFill>
          <a:blip r:embed="rId6"/>
          <a:stretch>
            <a:fillRect/>
          </a:stretch>
        </p:blipFill>
        <p:spPr>
          <a:xfrm>
            <a:off x="3786424" y="1589494"/>
            <a:ext cx="3589551" cy="693509"/>
          </a:xfrm>
          <a:prstGeom prst="rect">
            <a:avLst/>
          </a:prstGeom>
        </p:spPr>
      </p:pic>
      <p:pic>
        <p:nvPicPr>
          <p:cNvPr id="15" name="Picture 14">
            <a:extLst>
              <a:ext uri="{FF2B5EF4-FFF2-40B4-BE49-F238E27FC236}">
                <a16:creationId xmlns:a16="http://schemas.microsoft.com/office/drawing/2014/main" id="{D00499BF-9189-5445-9368-72199C32301D}"/>
              </a:ext>
            </a:extLst>
          </p:cNvPr>
          <p:cNvPicPr>
            <a:picLocks noChangeAspect="1"/>
          </p:cNvPicPr>
          <p:nvPr/>
        </p:nvPicPr>
        <p:blipFill>
          <a:blip r:embed="rId7"/>
          <a:srcRect/>
          <a:stretch/>
        </p:blipFill>
        <p:spPr>
          <a:xfrm>
            <a:off x="1925053" y="2599280"/>
            <a:ext cx="5528806" cy="686334"/>
          </a:xfrm>
          <a:prstGeom prst="rect">
            <a:avLst/>
          </a:prstGeom>
        </p:spPr>
      </p:pic>
      <p:pic>
        <p:nvPicPr>
          <p:cNvPr id="16" name="Picture 15">
            <a:extLst>
              <a:ext uri="{FF2B5EF4-FFF2-40B4-BE49-F238E27FC236}">
                <a16:creationId xmlns:a16="http://schemas.microsoft.com/office/drawing/2014/main" id="{516A374B-FE01-A84F-9EE4-02532F7A745A}"/>
              </a:ext>
            </a:extLst>
          </p:cNvPr>
          <p:cNvPicPr>
            <a:picLocks noChangeAspect="1"/>
          </p:cNvPicPr>
          <p:nvPr/>
        </p:nvPicPr>
        <p:blipFill>
          <a:blip r:embed="rId8"/>
          <a:stretch>
            <a:fillRect/>
          </a:stretch>
        </p:blipFill>
        <p:spPr>
          <a:xfrm>
            <a:off x="3401271" y="3402047"/>
            <a:ext cx="2716245" cy="693509"/>
          </a:xfrm>
          <a:prstGeom prst="rect">
            <a:avLst/>
          </a:prstGeom>
        </p:spPr>
      </p:pic>
    </p:spTree>
    <p:extLst>
      <p:ext uri="{BB962C8B-B14F-4D97-AF65-F5344CB8AC3E}">
        <p14:creationId xmlns:p14="http://schemas.microsoft.com/office/powerpoint/2010/main" val="389649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0292-2B7D-8746-99D6-BF2E019FF5C7}"/>
              </a:ext>
            </a:extLst>
          </p:cNvPr>
          <p:cNvSpPr>
            <a:spLocks noGrp="1"/>
          </p:cNvSpPr>
          <p:nvPr>
            <p:ph type="title"/>
          </p:nvPr>
        </p:nvSpPr>
        <p:spPr/>
        <p:txBody>
          <a:bodyPr/>
          <a:lstStyle/>
          <a:p>
            <a:r>
              <a:rPr lang="en-US"/>
              <a:t>Pitfall 3: slow mixing of Langevin dynamics between data modes</a:t>
            </a:r>
          </a:p>
        </p:txBody>
      </p:sp>
      <p:pic>
        <p:nvPicPr>
          <p:cNvPr id="4" name="Content Placeholder 3">
            <a:extLst>
              <a:ext uri="{FF2B5EF4-FFF2-40B4-BE49-F238E27FC236}">
                <a16:creationId xmlns:a16="http://schemas.microsoft.com/office/drawing/2014/main" id="{4F1CC753-CA19-1B42-ADB4-D91368E59F26}"/>
              </a:ext>
            </a:extLst>
          </p:cNvPr>
          <p:cNvPicPr>
            <a:picLocks noGrp="1" noChangeAspect="1"/>
          </p:cNvPicPr>
          <p:nvPr>
            <p:ph sz="quarter" idx="10"/>
          </p:nvPr>
        </p:nvPicPr>
        <p:blipFill>
          <a:blip r:embed="rId2"/>
          <a:stretch>
            <a:fillRect/>
          </a:stretch>
        </p:blipFill>
        <p:spPr>
          <a:xfrm>
            <a:off x="1291496" y="908050"/>
            <a:ext cx="7029320" cy="3759200"/>
          </a:xfrm>
          <a:prstGeom prst="rect">
            <a:avLst/>
          </a:prstGeom>
        </p:spPr>
      </p:pic>
    </p:spTree>
    <p:extLst>
      <p:ext uri="{BB962C8B-B14F-4D97-AF65-F5344CB8AC3E}">
        <p14:creationId xmlns:p14="http://schemas.microsoft.com/office/powerpoint/2010/main" val="17545665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1F67-A0E3-0B4C-9F6A-A6BC1E338DD4}"/>
              </a:ext>
            </a:extLst>
          </p:cNvPr>
          <p:cNvSpPr>
            <a:spLocks noGrp="1"/>
          </p:cNvSpPr>
          <p:nvPr>
            <p:ph type="title"/>
          </p:nvPr>
        </p:nvSpPr>
        <p:spPr/>
        <p:txBody>
          <a:bodyPr/>
          <a:lstStyle/>
          <a:p>
            <a:r>
              <a:rPr lang="en-US"/>
              <a:t>After fixing these pitfalls (next lecture)</a:t>
            </a:r>
          </a:p>
        </p:txBody>
      </p:sp>
      <p:pic>
        <p:nvPicPr>
          <p:cNvPr id="4" name="Content Placeholder 4">
            <a:extLst>
              <a:ext uri="{FF2B5EF4-FFF2-40B4-BE49-F238E27FC236}">
                <a16:creationId xmlns:a16="http://schemas.microsoft.com/office/drawing/2014/main" id="{365ECC75-175E-384F-89B9-26BC0B12EAA7}"/>
              </a:ext>
            </a:extLst>
          </p:cNvPr>
          <p:cNvPicPr>
            <a:picLocks noChangeAspect="1"/>
          </p:cNvPicPr>
          <p:nvPr/>
        </p:nvPicPr>
        <p:blipFill>
          <a:blip r:embed="rId2"/>
          <a:stretch>
            <a:fillRect/>
          </a:stretch>
        </p:blipFill>
        <p:spPr>
          <a:xfrm>
            <a:off x="687770" y="1190110"/>
            <a:ext cx="8289840" cy="2763280"/>
          </a:xfrm>
          <a:prstGeom prst="rect">
            <a:avLst/>
          </a:prstGeom>
        </p:spPr>
      </p:pic>
      <p:sp>
        <p:nvSpPr>
          <p:cNvPr id="5" name="Rectangle 4">
            <a:extLst>
              <a:ext uri="{FF2B5EF4-FFF2-40B4-BE49-F238E27FC236}">
                <a16:creationId xmlns:a16="http://schemas.microsoft.com/office/drawing/2014/main" id="{E8F465FD-33FC-1F4E-B381-B35A84746946}"/>
              </a:ext>
            </a:extLst>
          </p:cNvPr>
          <p:cNvSpPr/>
          <p:nvPr/>
        </p:nvSpPr>
        <p:spPr>
          <a:xfrm>
            <a:off x="3613826" y="4121948"/>
            <a:ext cx="3004867" cy="553998"/>
          </a:xfrm>
          <a:prstGeom prst="rect">
            <a:avLst/>
          </a:prstGeom>
        </p:spPr>
        <p:txBody>
          <a:bodyPr wrap="square">
            <a:spAutoFit/>
          </a:bodyPr>
          <a:lstStyle/>
          <a:p>
            <a:r>
              <a:rPr lang="en-US" sz="1000"/>
              <a:t>Song, Yang, and Stefano Ermon. "Generative Modeling by Estimating Gradients of the Data Distribution.” NeurIPS 2019.</a:t>
            </a:r>
          </a:p>
        </p:txBody>
      </p:sp>
    </p:spTree>
    <p:extLst>
      <p:ext uri="{BB962C8B-B14F-4D97-AF65-F5344CB8AC3E}">
        <p14:creationId xmlns:p14="http://schemas.microsoft.com/office/powerpoint/2010/main" val="787634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EB00-B930-854E-9F58-06E0ECCA4DA2}"/>
              </a:ext>
            </a:extLst>
          </p:cNvPr>
          <p:cNvSpPr>
            <a:spLocks noGrp="1"/>
          </p:cNvSpPr>
          <p:nvPr>
            <p:ph type="title"/>
          </p:nvPr>
        </p:nvSpPr>
        <p:spPr/>
        <p:txBody>
          <a:bodyPr/>
          <a:lstStyle/>
          <a:p>
            <a:r>
              <a:rPr lang="en-US"/>
              <a:t>How to represent probability distributions?</a:t>
            </a:r>
          </a:p>
        </p:txBody>
      </p:sp>
      <p:sp>
        <p:nvSpPr>
          <p:cNvPr id="3" name="Content Placeholder 2">
            <a:extLst>
              <a:ext uri="{FF2B5EF4-FFF2-40B4-BE49-F238E27FC236}">
                <a16:creationId xmlns:a16="http://schemas.microsoft.com/office/drawing/2014/main" id="{4125481F-AE8B-E14E-920E-FA4AFDDD262D}"/>
              </a:ext>
            </a:extLst>
          </p:cNvPr>
          <p:cNvSpPr>
            <a:spLocks noGrp="1"/>
          </p:cNvSpPr>
          <p:nvPr>
            <p:ph sz="quarter" idx="10"/>
          </p:nvPr>
        </p:nvSpPr>
        <p:spPr/>
        <p:txBody>
          <a:bodyPr>
            <a:normAutofit/>
          </a:bodyPr>
          <a:lstStyle/>
          <a:p>
            <a:pPr>
              <a:buFont typeface="Arial" panose="020B0604020202020204" pitchFamily="34" charset="0"/>
              <a:buChar char="•"/>
            </a:pPr>
            <a:r>
              <a:rPr lang="en-US"/>
              <a:t>Probability density function (p.d.f.) or probability mass function (p.m.f.)</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Pros</a:t>
            </a:r>
          </a:p>
          <a:p>
            <a:pPr lvl="2">
              <a:buFont typeface="Arial" panose="020B0604020202020204" pitchFamily="34" charset="0"/>
              <a:buChar char="•"/>
            </a:pPr>
            <a:r>
              <a:rPr lang="en-US"/>
              <a:t>Maximum likelihood training</a:t>
            </a:r>
          </a:p>
          <a:p>
            <a:pPr lvl="2">
              <a:buFont typeface="Arial" panose="020B0604020202020204" pitchFamily="34" charset="0"/>
              <a:buChar char="•"/>
            </a:pPr>
            <a:r>
              <a:rPr lang="en-US"/>
              <a:t>Principled model comparison via likelihoods</a:t>
            </a:r>
          </a:p>
          <a:p>
            <a:pPr>
              <a:buFont typeface="Arial" panose="020B0604020202020204" pitchFamily="34" charset="0"/>
              <a:buChar char="•"/>
            </a:pPr>
            <a:endParaRPr lang="en-US"/>
          </a:p>
          <a:p>
            <a:pPr>
              <a:buFont typeface="Arial" panose="020B0604020202020204" pitchFamily="34" charset="0"/>
              <a:buChar char="•"/>
            </a:pPr>
            <a:r>
              <a:rPr lang="en-US"/>
              <a:t>Cons</a:t>
            </a:r>
          </a:p>
          <a:p>
            <a:pPr lvl="2">
              <a:buFont typeface="Arial" panose="020B0604020202020204" pitchFamily="34" charset="0"/>
              <a:buChar char="•"/>
            </a:pPr>
            <a:r>
              <a:rPr lang="en-US"/>
              <a:t>Special architectures or surrogate losses to deal with intractable partition functions</a:t>
            </a:r>
          </a:p>
          <a:p>
            <a:pPr>
              <a:buFont typeface="Arial" panose="020B0604020202020204" pitchFamily="34" charset="0"/>
              <a:buChar char="•"/>
            </a:pPr>
            <a:endParaRPr lang="en-US"/>
          </a:p>
          <a:p>
            <a:pPr>
              <a:buFont typeface="Arial" panose="020B0604020202020204" pitchFamily="34" charset="0"/>
              <a:buChar char="•"/>
            </a:pPr>
            <a:endParaRPr lang="en-US"/>
          </a:p>
          <a:p>
            <a:pPr marL="0" indent="0"/>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DCC74119-3381-4149-9FD9-25742C10F338}"/>
              </a:ext>
            </a:extLst>
          </p:cNvPr>
          <p:cNvPicPr>
            <a:picLocks noChangeAspect="1"/>
          </p:cNvPicPr>
          <p:nvPr/>
        </p:nvPicPr>
        <p:blipFill>
          <a:blip r:embed="rId3"/>
          <a:stretch>
            <a:fillRect/>
          </a:stretch>
        </p:blipFill>
        <p:spPr>
          <a:xfrm>
            <a:off x="4467783" y="1360456"/>
            <a:ext cx="628709" cy="352458"/>
          </a:xfrm>
          <a:prstGeom prst="rect">
            <a:avLst/>
          </a:prstGeom>
        </p:spPr>
      </p:pic>
    </p:spTree>
    <p:extLst>
      <p:ext uri="{BB962C8B-B14F-4D97-AF65-F5344CB8AC3E}">
        <p14:creationId xmlns:p14="http://schemas.microsoft.com/office/powerpoint/2010/main" val="26875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6325-7A3A-DE47-98A7-DAF136F07E79}"/>
              </a:ext>
            </a:extLst>
          </p:cNvPr>
          <p:cNvSpPr>
            <a:spLocks noGrp="1"/>
          </p:cNvSpPr>
          <p:nvPr>
            <p:ph type="title"/>
          </p:nvPr>
        </p:nvSpPr>
        <p:spPr/>
        <p:txBody>
          <a:bodyPr/>
          <a:lstStyle/>
          <a:p>
            <a:r>
              <a:rPr lang="en-US"/>
              <a:t>How to represent probability distributions?</a:t>
            </a:r>
          </a:p>
        </p:txBody>
      </p:sp>
      <p:sp>
        <p:nvSpPr>
          <p:cNvPr id="3" name="Content Placeholder 2">
            <a:extLst>
              <a:ext uri="{FF2B5EF4-FFF2-40B4-BE49-F238E27FC236}">
                <a16:creationId xmlns:a16="http://schemas.microsoft.com/office/drawing/2014/main" id="{9CA50C23-E0AD-AD41-ABE2-CD341854B968}"/>
              </a:ext>
            </a:extLst>
          </p:cNvPr>
          <p:cNvSpPr>
            <a:spLocks noGrp="1"/>
          </p:cNvSpPr>
          <p:nvPr>
            <p:ph sz="quarter" idx="10"/>
          </p:nvPr>
        </p:nvSpPr>
        <p:spPr/>
        <p:txBody>
          <a:bodyPr/>
          <a:lstStyle/>
          <a:p>
            <a:pPr>
              <a:buFont typeface="Arial" panose="020B0604020202020204" pitchFamily="34" charset="0"/>
              <a:buChar char="•"/>
            </a:pPr>
            <a:r>
              <a:rPr lang="en-US"/>
              <a:t>Sampling process</a:t>
            </a:r>
          </a:p>
          <a:p>
            <a:pPr marL="0" indent="0"/>
            <a:endParaRPr lang="en-US"/>
          </a:p>
          <a:p>
            <a:pPr>
              <a:buFont typeface="Arial" panose="020B0604020202020204" pitchFamily="34" charset="0"/>
              <a:buChar char="•"/>
            </a:pPr>
            <a:r>
              <a:rPr lang="en-US"/>
              <a:t>Generative adversarial networks (GANs)</a:t>
            </a:r>
          </a:p>
          <a:p>
            <a:pPr>
              <a:buFont typeface="Arial" panose="020B0604020202020204" pitchFamily="34" charset="0"/>
              <a:buChar char="•"/>
            </a:pPr>
            <a:endParaRPr lang="en-US"/>
          </a:p>
        </p:txBody>
      </p:sp>
      <p:grpSp>
        <p:nvGrpSpPr>
          <p:cNvPr id="4" name="Group 3">
            <a:extLst>
              <a:ext uri="{FF2B5EF4-FFF2-40B4-BE49-F238E27FC236}">
                <a16:creationId xmlns:a16="http://schemas.microsoft.com/office/drawing/2014/main" id="{4A69EE5D-E3A6-5C4A-BDB5-1A3E4DC6DD49}"/>
              </a:ext>
            </a:extLst>
          </p:cNvPr>
          <p:cNvGrpSpPr/>
          <p:nvPr/>
        </p:nvGrpSpPr>
        <p:grpSpPr>
          <a:xfrm>
            <a:off x="4706267" y="2279328"/>
            <a:ext cx="3781893" cy="1884756"/>
            <a:chOff x="1353195" y="1321356"/>
            <a:chExt cx="7429500" cy="3702589"/>
          </a:xfrm>
        </p:grpSpPr>
        <p:pic>
          <p:nvPicPr>
            <p:cNvPr id="7" name="Picture 6">
              <a:extLst>
                <a:ext uri="{FF2B5EF4-FFF2-40B4-BE49-F238E27FC236}">
                  <a16:creationId xmlns:a16="http://schemas.microsoft.com/office/drawing/2014/main" id="{62EC445B-E637-C845-8F8E-364D5BCADA41}"/>
                </a:ext>
              </a:extLst>
            </p:cNvPr>
            <p:cNvPicPr>
              <a:picLocks noChangeAspect="1"/>
            </p:cNvPicPr>
            <p:nvPr/>
          </p:nvPicPr>
          <p:blipFill>
            <a:blip r:embed="rId3"/>
            <a:stretch>
              <a:fillRect/>
            </a:stretch>
          </p:blipFill>
          <p:spPr>
            <a:xfrm>
              <a:off x="1353195" y="1321356"/>
              <a:ext cx="7429500" cy="2933700"/>
            </a:xfrm>
            <a:prstGeom prst="rect">
              <a:avLst/>
            </a:prstGeom>
          </p:spPr>
        </p:pic>
        <p:sp>
          <p:nvSpPr>
            <p:cNvPr id="5" name="TextBox 4">
              <a:extLst>
                <a:ext uri="{FF2B5EF4-FFF2-40B4-BE49-F238E27FC236}">
                  <a16:creationId xmlns:a16="http://schemas.microsoft.com/office/drawing/2014/main" id="{E0BADA6A-A976-8846-AF86-B70DA051D348}"/>
                </a:ext>
              </a:extLst>
            </p:cNvPr>
            <p:cNvSpPr txBox="1"/>
            <p:nvPr/>
          </p:nvSpPr>
          <p:spPr>
            <a:xfrm>
              <a:off x="4398300" y="4298395"/>
              <a:ext cx="1181538" cy="725550"/>
            </a:xfrm>
            <a:prstGeom prst="rect">
              <a:avLst/>
            </a:prstGeom>
            <a:noFill/>
          </p:spPr>
          <p:txBody>
            <a:bodyPr wrap="none" rtlCol="0">
              <a:spAutoFit/>
            </a:bodyPr>
            <a:lstStyle/>
            <a:p>
              <a:r>
                <a:rPr lang="en-US"/>
                <a:t>GAN</a:t>
              </a:r>
            </a:p>
          </p:txBody>
        </p:sp>
      </p:grpSp>
      <p:grpSp>
        <p:nvGrpSpPr>
          <p:cNvPr id="10" name="Group 9">
            <a:extLst>
              <a:ext uri="{FF2B5EF4-FFF2-40B4-BE49-F238E27FC236}">
                <a16:creationId xmlns:a16="http://schemas.microsoft.com/office/drawing/2014/main" id="{24C2F178-ED97-7B47-A387-FE5737A90172}"/>
              </a:ext>
            </a:extLst>
          </p:cNvPr>
          <p:cNvGrpSpPr/>
          <p:nvPr/>
        </p:nvGrpSpPr>
        <p:grpSpPr>
          <a:xfrm>
            <a:off x="2314693" y="2695061"/>
            <a:ext cx="1032565" cy="661896"/>
            <a:chOff x="1541509" y="2660943"/>
            <a:chExt cx="1032565" cy="661896"/>
          </a:xfrm>
        </p:grpSpPr>
        <p:pic>
          <p:nvPicPr>
            <p:cNvPr id="6" name="Picture 5">
              <a:extLst>
                <a:ext uri="{FF2B5EF4-FFF2-40B4-BE49-F238E27FC236}">
                  <a16:creationId xmlns:a16="http://schemas.microsoft.com/office/drawing/2014/main" id="{C095CE29-A6B5-BA4D-A6B7-3D56C6493643}"/>
                </a:ext>
              </a:extLst>
            </p:cNvPr>
            <p:cNvPicPr>
              <a:picLocks noChangeAspect="1"/>
            </p:cNvPicPr>
            <p:nvPr/>
          </p:nvPicPr>
          <p:blipFill>
            <a:blip r:embed="rId4"/>
            <a:stretch>
              <a:fillRect/>
            </a:stretch>
          </p:blipFill>
          <p:spPr>
            <a:xfrm>
              <a:off x="1541509" y="2660943"/>
              <a:ext cx="906669" cy="270538"/>
            </a:xfrm>
            <a:prstGeom prst="rect">
              <a:avLst/>
            </a:prstGeom>
          </p:spPr>
        </p:pic>
        <p:pic>
          <p:nvPicPr>
            <p:cNvPr id="9" name="Picture 8">
              <a:extLst>
                <a:ext uri="{FF2B5EF4-FFF2-40B4-BE49-F238E27FC236}">
                  <a16:creationId xmlns:a16="http://schemas.microsoft.com/office/drawing/2014/main" id="{D99169CC-7B85-5E4F-8386-539F9EA622E4}"/>
                </a:ext>
              </a:extLst>
            </p:cNvPr>
            <p:cNvPicPr>
              <a:picLocks noChangeAspect="1"/>
            </p:cNvPicPr>
            <p:nvPr/>
          </p:nvPicPr>
          <p:blipFill>
            <a:blip r:embed="rId5"/>
            <a:stretch>
              <a:fillRect/>
            </a:stretch>
          </p:blipFill>
          <p:spPr>
            <a:xfrm>
              <a:off x="1541509" y="3051882"/>
              <a:ext cx="1032565" cy="270957"/>
            </a:xfrm>
            <a:prstGeom prst="rect">
              <a:avLst/>
            </a:prstGeom>
          </p:spPr>
        </p:pic>
      </p:grpSp>
    </p:spTree>
    <p:extLst>
      <p:ext uri="{BB962C8B-B14F-4D97-AF65-F5344CB8AC3E}">
        <p14:creationId xmlns:p14="http://schemas.microsoft.com/office/powerpoint/2010/main" val="17288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6325-7A3A-DE47-98A7-DAF136F07E79}"/>
              </a:ext>
            </a:extLst>
          </p:cNvPr>
          <p:cNvSpPr>
            <a:spLocks noGrp="1"/>
          </p:cNvSpPr>
          <p:nvPr>
            <p:ph type="title"/>
          </p:nvPr>
        </p:nvSpPr>
        <p:spPr/>
        <p:txBody>
          <a:bodyPr/>
          <a:lstStyle/>
          <a:p>
            <a:r>
              <a:rPr lang="en-US"/>
              <a:t>How to represent probability distributions?</a:t>
            </a:r>
          </a:p>
        </p:txBody>
      </p:sp>
      <p:sp>
        <p:nvSpPr>
          <p:cNvPr id="3" name="Content Placeholder 2">
            <a:extLst>
              <a:ext uri="{FF2B5EF4-FFF2-40B4-BE49-F238E27FC236}">
                <a16:creationId xmlns:a16="http://schemas.microsoft.com/office/drawing/2014/main" id="{9CA50C23-E0AD-AD41-ABE2-CD341854B968}"/>
              </a:ext>
            </a:extLst>
          </p:cNvPr>
          <p:cNvSpPr>
            <a:spLocks noGrp="1"/>
          </p:cNvSpPr>
          <p:nvPr>
            <p:ph sz="quarter" idx="10"/>
          </p:nvPr>
        </p:nvSpPr>
        <p:spPr/>
        <p:txBody>
          <a:bodyPr/>
          <a:lstStyle/>
          <a:p>
            <a:pPr>
              <a:buFont typeface="Arial" panose="020B0604020202020204" pitchFamily="34" charset="0"/>
              <a:buChar char="•"/>
            </a:pPr>
            <a:r>
              <a:rPr lang="en-US"/>
              <a:t>Sampling process</a:t>
            </a:r>
          </a:p>
          <a:p>
            <a:pPr marL="0" indent="0"/>
            <a:endParaRPr lang="en-US"/>
          </a:p>
          <a:p>
            <a:pPr>
              <a:buFont typeface="Arial" panose="020B0604020202020204" pitchFamily="34" charset="0"/>
              <a:buChar char="•"/>
            </a:pPr>
            <a:r>
              <a:rPr lang="en-US"/>
              <a:t>Pros</a:t>
            </a:r>
          </a:p>
          <a:p>
            <a:pPr lvl="2">
              <a:buFont typeface="Arial" panose="020B0604020202020204" pitchFamily="34" charset="0"/>
              <a:buChar char="•"/>
            </a:pPr>
            <a:r>
              <a:rPr lang="en-US"/>
              <a:t>Samples typically have better quality</a:t>
            </a:r>
          </a:p>
          <a:p>
            <a:pPr lvl="2">
              <a:buFont typeface="Arial" panose="020B0604020202020204" pitchFamily="34" charset="0"/>
              <a:buChar char="•"/>
            </a:pPr>
            <a:endParaRPr lang="en-US"/>
          </a:p>
          <a:p>
            <a:pPr>
              <a:buFont typeface="Arial" panose="020B0604020202020204" pitchFamily="34" charset="0"/>
              <a:buChar char="•"/>
            </a:pPr>
            <a:r>
              <a:rPr lang="en-US"/>
              <a:t>Cons</a:t>
            </a:r>
          </a:p>
          <a:p>
            <a:pPr lvl="2">
              <a:buFont typeface="Arial" panose="020B0604020202020204" pitchFamily="34" charset="0"/>
              <a:buChar char="•"/>
            </a:pPr>
            <a:r>
              <a:rPr lang="en-US"/>
              <a:t>Require adversarial training. Training instability and mode collapse.</a:t>
            </a:r>
          </a:p>
          <a:p>
            <a:pPr lvl="2">
              <a:buFont typeface="Arial" panose="020B0604020202020204" pitchFamily="34" charset="0"/>
              <a:buChar char="•"/>
            </a:pPr>
            <a:r>
              <a:rPr lang="en-US"/>
              <a:t>No principled way to compare different models</a:t>
            </a:r>
          </a:p>
          <a:p>
            <a:pPr lvl="2">
              <a:buFont typeface="Arial" panose="020B0604020202020204" pitchFamily="34" charset="0"/>
              <a:buChar char="•"/>
            </a:pPr>
            <a:r>
              <a:rPr lang="en-US"/>
              <a:t>No principled termination criteria for training</a:t>
            </a:r>
          </a:p>
          <a:p>
            <a:pPr lvl="2">
              <a:buFont typeface="Arial" panose="020B0604020202020204" pitchFamily="34" charset="0"/>
              <a:buChar char="•"/>
            </a:pPr>
            <a:endParaRPr lang="en-US"/>
          </a:p>
          <a:p>
            <a:pPr>
              <a:buFont typeface="Arial" panose="020B0604020202020204" pitchFamily="34" charset="0"/>
              <a:buChar char="•"/>
            </a:pPr>
            <a:endParaRPr lang="en-US"/>
          </a:p>
        </p:txBody>
      </p:sp>
    </p:spTree>
    <p:extLst>
      <p:ext uri="{BB962C8B-B14F-4D97-AF65-F5344CB8AC3E}">
        <p14:creationId xmlns:p14="http://schemas.microsoft.com/office/powerpoint/2010/main" val="217020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3A7B-EF91-B443-AD18-B8284830CB98}"/>
              </a:ext>
            </a:extLst>
          </p:cNvPr>
          <p:cNvSpPr>
            <a:spLocks noGrp="1"/>
          </p:cNvSpPr>
          <p:nvPr>
            <p:ph type="title"/>
          </p:nvPr>
        </p:nvSpPr>
        <p:spPr/>
        <p:txBody>
          <a:bodyPr/>
          <a:lstStyle/>
          <a:p>
            <a:r>
              <a:rPr lang="en-US"/>
              <a:t>How to represent probability distributions?</a:t>
            </a:r>
          </a:p>
        </p:txBody>
      </p:sp>
      <p:sp>
        <p:nvSpPr>
          <p:cNvPr id="3" name="Content Placeholder 2">
            <a:extLst>
              <a:ext uri="{FF2B5EF4-FFF2-40B4-BE49-F238E27FC236}">
                <a16:creationId xmlns:a16="http://schemas.microsoft.com/office/drawing/2014/main" id="{1C9E8148-DC15-7340-9D1A-3727BF7CF07C}"/>
              </a:ext>
            </a:extLst>
          </p:cNvPr>
          <p:cNvSpPr>
            <a:spLocks noGrp="1"/>
          </p:cNvSpPr>
          <p:nvPr>
            <p:ph sz="quarter" idx="10"/>
          </p:nvPr>
        </p:nvSpPr>
        <p:spPr/>
        <p:txBody>
          <a:bodyPr/>
          <a:lstStyle/>
          <a:p>
            <a:pPr>
              <a:buFont typeface="Arial" panose="020B0604020202020204" pitchFamily="34" charset="0"/>
              <a:buChar char="•"/>
            </a:pPr>
            <a:r>
              <a:rPr lang="en-US"/>
              <a:t>When the pdf is differentiable, we can compute the</a:t>
            </a:r>
            <a:r>
              <a:rPr lang="en-US" i="1"/>
              <a:t> </a:t>
            </a:r>
            <a:r>
              <a:rPr lang="en-US"/>
              <a:t>gradient of a probability density.</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1566F98C-F2DA-F848-9A92-850DAF12B7C6}"/>
              </a:ext>
            </a:extLst>
          </p:cNvPr>
          <p:cNvPicPr>
            <a:picLocks noChangeAspect="1"/>
          </p:cNvPicPr>
          <p:nvPr/>
        </p:nvPicPr>
        <p:blipFill>
          <a:blip r:embed="rId3"/>
          <a:stretch>
            <a:fillRect/>
          </a:stretch>
        </p:blipFill>
        <p:spPr>
          <a:xfrm>
            <a:off x="4585512" y="1775548"/>
            <a:ext cx="1314450" cy="284413"/>
          </a:xfrm>
          <a:prstGeom prst="rect">
            <a:avLst/>
          </a:prstGeom>
        </p:spPr>
      </p:pic>
      <p:sp>
        <p:nvSpPr>
          <p:cNvPr id="5" name="Rectangle 4">
            <a:extLst>
              <a:ext uri="{FF2B5EF4-FFF2-40B4-BE49-F238E27FC236}">
                <a16:creationId xmlns:a16="http://schemas.microsoft.com/office/drawing/2014/main" id="{C646DAEE-FDBF-724D-8E10-0D6F17AB88C5}"/>
              </a:ext>
            </a:extLst>
          </p:cNvPr>
          <p:cNvSpPr/>
          <p:nvPr/>
        </p:nvSpPr>
        <p:spPr>
          <a:xfrm>
            <a:off x="2415371" y="1686921"/>
            <a:ext cx="2045753"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Score function</a:t>
            </a:r>
            <a:endParaRPr lang="en-US" sz="5400">
              <a:ln w="0"/>
              <a:solidFill>
                <a:schemeClr val="accent1"/>
              </a:solidFill>
              <a:effectLst>
                <a:outerShdw blurRad="38100" dist="25400" dir="5400000" algn="ctr" rotWithShape="0">
                  <a:srgbClr val="6E747A">
                    <a:alpha val="43000"/>
                  </a:srgbClr>
                </a:outerShdw>
              </a:effectLst>
            </a:endParaRPr>
          </a:p>
        </p:txBody>
      </p:sp>
      <p:grpSp>
        <p:nvGrpSpPr>
          <p:cNvPr id="7" name="Group 6">
            <a:extLst>
              <a:ext uri="{FF2B5EF4-FFF2-40B4-BE49-F238E27FC236}">
                <a16:creationId xmlns:a16="http://schemas.microsoft.com/office/drawing/2014/main" id="{214096CD-0292-5445-9926-0019B7ADAF24}"/>
              </a:ext>
            </a:extLst>
          </p:cNvPr>
          <p:cNvGrpSpPr/>
          <p:nvPr/>
        </p:nvGrpSpPr>
        <p:grpSpPr>
          <a:xfrm>
            <a:off x="1850508" y="2362866"/>
            <a:ext cx="2180091" cy="2527384"/>
            <a:chOff x="1848211" y="2532199"/>
            <a:chExt cx="2180091" cy="2527384"/>
          </a:xfrm>
        </p:grpSpPr>
        <p:pic>
          <p:nvPicPr>
            <p:cNvPr id="9" name="Picture 8">
              <a:extLst>
                <a:ext uri="{FF2B5EF4-FFF2-40B4-BE49-F238E27FC236}">
                  <a16:creationId xmlns:a16="http://schemas.microsoft.com/office/drawing/2014/main" id="{F4D224EF-ECA7-4449-88DD-BFE57879F95D}"/>
                </a:ext>
              </a:extLst>
            </p:cNvPr>
            <p:cNvPicPr>
              <a:picLocks noChangeAspect="1"/>
            </p:cNvPicPr>
            <p:nvPr/>
          </p:nvPicPr>
          <p:blipFill>
            <a:blip r:embed="rId4"/>
            <a:stretch>
              <a:fillRect/>
            </a:stretch>
          </p:blipFill>
          <p:spPr>
            <a:xfrm>
              <a:off x="1848211" y="2532199"/>
              <a:ext cx="2180091" cy="2196648"/>
            </a:xfrm>
            <a:prstGeom prst="rect">
              <a:avLst/>
            </a:prstGeom>
          </p:spPr>
        </p:pic>
        <p:sp>
          <p:nvSpPr>
            <p:cNvPr id="6" name="TextBox 5">
              <a:extLst>
                <a:ext uri="{FF2B5EF4-FFF2-40B4-BE49-F238E27FC236}">
                  <a16:creationId xmlns:a16="http://schemas.microsoft.com/office/drawing/2014/main" id="{D81143BB-196D-664C-BD6D-7055F18D5638}"/>
                </a:ext>
              </a:extLst>
            </p:cNvPr>
            <p:cNvSpPr txBox="1"/>
            <p:nvPr/>
          </p:nvSpPr>
          <p:spPr>
            <a:xfrm>
              <a:off x="2128444" y="4690251"/>
              <a:ext cx="1636987" cy="369332"/>
            </a:xfrm>
            <a:prstGeom prst="rect">
              <a:avLst/>
            </a:prstGeom>
            <a:noFill/>
          </p:spPr>
          <p:txBody>
            <a:bodyPr wrap="none" rtlCol="0">
              <a:spAutoFit/>
            </a:bodyPr>
            <a:lstStyle/>
            <a:p>
              <a:r>
                <a:rPr lang="en-US"/>
                <a:t>(pdf and score)</a:t>
              </a:r>
            </a:p>
          </p:txBody>
        </p:sp>
      </p:grpSp>
      <p:grpSp>
        <p:nvGrpSpPr>
          <p:cNvPr id="11" name="Group 10">
            <a:extLst>
              <a:ext uri="{FF2B5EF4-FFF2-40B4-BE49-F238E27FC236}">
                <a16:creationId xmlns:a16="http://schemas.microsoft.com/office/drawing/2014/main" id="{D427B20C-1DD8-DE40-8E23-7E82B9728978}"/>
              </a:ext>
            </a:extLst>
          </p:cNvPr>
          <p:cNvGrpSpPr/>
          <p:nvPr/>
        </p:nvGrpSpPr>
        <p:grpSpPr>
          <a:xfrm>
            <a:off x="5120639" y="2189095"/>
            <a:ext cx="3233578" cy="2718377"/>
            <a:chOff x="5120640" y="2189090"/>
            <a:chExt cx="3233578" cy="2718377"/>
          </a:xfrm>
        </p:grpSpPr>
        <p:pic>
          <p:nvPicPr>
            <p:cNvPr id="8" name="Picture 7">
              <a:extLst>
                <a:ext uri="{FF2B5EF4-FFF2-40B4-BE49-F238E27FC236}">
                  <a16:creationId xmlns:a16="http://schemas.microsoft.com/office/drawing/2014/main" id="{9498B88E-56B4-B943-BA1E-F1ED2BF21009}"/>
                </a:ext>
              </a:extLst>
            </p:cNvPr>
            <p:cNvPicPr>
              <a:picLocks noChangeAspect="1"/>
            </p:cNvPicPr>
            <p:nvPr/>
          </p:nvPicPr>
          <p:blipFill rotWithShape="1">
            <a:blip r:embed="rId5"/>
            <a:srcRect b="4303"/>
            <a:stretch/>
          </p:blipFill>
          <p:spPr>
            <a:xfrm rot="18726943">
              <a:off x="5365711" y="2558252"/>
              <a:ext cx="2516408" cy="1778084"/>
            </a:xfrm>
            <a:prstGeom prst="rect">
              <a:avLst/>
            </a:prstGeom>
          </p:spPr>
        </p:pic>
        <p:sp>
          <p:nvSpPr>
            <p:cNvPr id="10" name="TextBox 9">
              <a:extLst>
                <a:ext uri="{FF2B5EF4-FFF2-40B4-BE49-F238E27FC236}">
                  <a16:creationId xmlns:a16="http://schemas.microsoft.com/office/drawing/2014/main" id="{C4D79938-EA49-FB48-8CC2-29987D07FFD9}"/>
                </a:ext>
              </a:extLst>
            </p:cNvPr>
            <p:cNvSpPr txBox="1"/>
            <p:nvPr/>
          </p:nvSpPr>
          <p:spPr>
            <a:xfrm>
              <a:off x="5120640" y="4538135"/>
              <a:ext cx="3233578" cy="369332"/>
            </a:xfrm>
            <a:prstGeom prst="rect">
              <a:avLst/>
            </a:prstGeom>
            <a:noFill/>
          </p:spPr>
          <p:txBody>
            <a:bodyPr wrap="none" rtlCol="0">
              <a:spAutoFit/>
            </a:bodyPr>
            <a:lstStyle/>
            <a:p>
              <a:r>
                <a:rPr lang="en-US"/>
                <a:t>(Electrical potentials and fields)</a:t>
              </a:r>
            </a:p>
          </p:txBody>
        </p:sp>
      </p:grpSp>
    </p:spTree>
    <p:extLst>
      <p:ext uri="{BB962C8B-B14F-4D97-AF65-F5344CB8AC3E}">
        <p14:creationId xmlns:p14="http://schemas.microsoft.com/office/powerpoint/2010/main" val="33448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3A7B-EF91-B443-AD18-B8284830CB98}"/>
              </a:ext>
            </a:extLst>
          </p:cNvPr>
          <p:cNvSpPr>
            <a:spLocks noGrp="1"/>
          </p:cNvSpPr>
          <p:nvPr>
            <p:ph type="title"/>
          </p:nvPr>
        </p:nvSpPr>
        <p:spPr/>
        <p:txBody>
          <a:bodyPr/>
          <a:lstStyle/>
          <a:p>
            <a:r>
              <a:rPr lang="en-US"/>
              <a:t>How to represent probability distributions?</a:t>
            </a:r>
          </a:p>
        </p:txBody>
      </p:sp>
      <p:sp>
        <p:nvSpPr>
          <p:cNvPr id="3" name="Content Placeholder 2">
            <a:extLst>
              <a:ext uri="{FF2B5EF4-FFF2-40B4-BE49-F238E27FC236}">
                <a16:creationId xmlns:a16="http://schemas.microsoft.com/office/drawing/2014/main" id="{1C9E8148-DC15-7340-9D1A-3727BF7CF07C}"/>
              </a:ext>
            </a:extLst>
          </p:cNvPr>
          <p:cNvSpPr>
            <a:spLocks noGrp="1"/>
          </p:cNvSpPr>
          <p:nvPr>
            <p:ph sz="quarter" idx="10"/>
          </p:nvPr>
        </p:nvSpPr>
        <p:spPr/>
        <p:txBody>
          <a:bodyPr/>
          <a:lstStyle/>
          <a:p>
            <a:pPr>
              <a:buFont typeface="Arial" panose="020B0604020202020204" pitchFamily="34" charset="0"/>
              <a:buChar char="•"/>
            </a:pPr>
            <a:r>
              <a:rPr lang="en-US"/>
              <a:t>When the pdf is differentiable, we can compute the</a:t>
            </a:r>
            <a:r>
              <a:rPr lang="en-US" i="1"/>
              <a:t> </a:t>
            </a:r>
            <a:r>
              <a:rPr lang="en-US"/>
              <a:t>gradient of a probability density.</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1566F98C-F2DA-F848-9A92-850DAF12B7C6}"/>
              </a:ext>
            </a:extLst>
          </p:cNvPr>
          <p:cNvPicPr>
            <a:picLocks noChangeAspect="1"/>
          </p:cNvPicPr>
          <p:nvPr/>
        </p:nvPicPr>
        <p:blipFill>
          <a:blip r:embed="rId3"/>
          <a:stretch>
            <a:fillRect/>
          </a:stretch>
        </p:blipFill>
        <p:spPr>
          <a:xfrm>
            <a:off x="4585512" y="1775548"/>
            <a:ext cx="1314450" cy="284413"/>
          </a:xfrm>
          <a:prstGeom prst="rect">
            <a:avLst/>
          </a:prstGeom>
        </p:spPr>
      </p:pic>
      <p:sp>
        <p:nvSpPr>
          <p:cNvPr id="5" name="Rectangle 4">
            <a:extLst>
              <a:ext uri="{FF2B5EF4-FFF2-40B4-BE49-F238E27FC236}">
                <a16:creationId xmlns:a16="http://schemas.microsoft.com/office/drawing/2014/main" id="{C646DAEE-FDBF-724D-8E10-0D6F17AB88C5}"/>
              </a:ext>
            </a:extLst>
          </p:cNvPr>
          <p:cNvSpPr/>
          <p:nvPr/>
        </p:nvSpPr>
        <p:spPr>
          <a:xfrm>
            <a:off x="2415371" y="1686921"/>
            <a:ext cx="2045753"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Score function</a:t>
            </a:r>
            <a:endParaRPr lang="en-US" sz="5400">
              <a:ln w="0"/>
              <a:solidFill>
                <a:schemeClr val="accent1"/>
              </a:solidFill>
              <a:effectLst>
                <a:outerShdw blurRad="38100" dist="25400" dir="5400000" algn="ctr" rotWithShape="0">
                  <a:srgbClr val="6E747A">
                    <a:alpha val="43000"/>
                  </a:srgbClr>
                </a:outerShdw>
              </a:effectLst>
            </a:endParaRPr>
          </a:p>
        </p:txBody>
      </p:sp>
      <p:grpSp>
        <p:nvGrpSpPr>
          <p:cNvPr id="12" name="Group 11">
            <a:extLst>
              <a:ext uri="{FF2B5EF4-FFF2-40B4-BE49-F238E27FC236}">
                <a16:creationId xmlns:a16="http://schemas.microsoft.com/office/drawing/2014/main" id="{FE2E7D44-FF5B-004B-8287-8D4BE3505CF7}"/>
              </a:ext>
            </a:extLst>
          </p:cNvPr>
          <p:cNvGrpSpPr/>
          <p:nvPr/>
        </p:nvGrpSpPr>
        <p:grpSpPr>
          <a:xfrm>
            <a:off x="1635113" y="2291216"/>
            <a:ext cx="2936887" cy="2212324"/>
            <a:chOff x="1012031" y="1659973"/>
            <a:chExt cx="3657600" cy="2822895"/>
          </a:xfrm>
        </p:grpSpPr>
        <p:pic>
          <p:nvPicPr>
            <p:cNvPr id="13" name="Picture 12">
              <a:extLst>
                <a:ext uri="{FF2B5EF4-FFF2-40B4-BE49-F238E27FC236}">
                  <a16:creationId xmlns:a16="http://schemas.microsoft.com/office/drawing/2014/main" id="{3DA79680-3DC6-2249-8FEA-AC8DCEB3F599}"/>
                </a:ext>
              </a:extLst>
            </p:cNvPr>
            <p:cNvPicPr>
              <a:picLocks noChangeAspect="1"/>
            </p:cNvPicPr>
            <p:nvPr/>
          </p:nvPicPr>
          <p:blipFill>
            <a:blip r:embed="rId4"/>
            <a:stretch>
              <a:fillRect/>
            </a:stretch>
          </p:blipFill>
          <p:spPr>
            <a:xfrm>
              <a:off x="1012031" y="1939841"/>
              <a:ext cx="3657600" cy="2387600"/>
            </a:xfrm>
            <a:prstGeom prst="rect">
              <a:avLst/>
            </a:prstGeom>
          </p:spPr>
        </p:pic>
        <p:pic>
          <p:nvPicPr>
            <p:cNvPr id="14" name="Picture 13">
              <a:extLst>
                <a:ext uri="{FF2B5EF4-FFF2-40B4-BE49-F238E27FC236}">
                  <a16:creationId xmlns:a16="http://schemas.microsoft.com/office/drawing/2014/main" id="{4619A0E8-1812-4C45-9030-31482381BFC9}"/>
                </a:ext>
              </a:extLst>
            </p:cNvPr>
            <p:cNvPicPr>
              <a:picLocks noChangeAspect="1"/>
            </p:cNvPicPr>
            <p:nvPr/>
          </p:nvPicPr>
          <p:blipFill>
            <a:blip r:embed="rId5"/>
            <a:stretch>
              <a:fillRect/>
            </a:stretch>
          </p:blipFill>
          <p:spPr>
            <a:xfrm>
              <a:off x="2607901" y="1659973"/>
              <a:ext cx="412750" cy="234950"/>
            </a:xfrm>
            <a:prstGeom prst="rect">
              <a:avLst/>
            </a:prstGeom>
          </p:spPr>
        </p:pic>
        <p:pic>
          <p:nvPicPr>
            <p:cNvPr id="15" name="Picture 14">
              <a:extLst>
                <a:ext uri="{FF2B5EF4-FFF2-40B4-BE49-F238E27FC236}">
                  <a16:creationId xmlns:a16="http://schemas.microsoft.com/office/drawing/2014/main" id="{E2909817-03A8-7040-B44F-D671727E4685}"/>
                </a:ext>
              </a:extLst>
            </p:cNvPr>
            <p:cNvPicPr>
              <a:picLocks noChangeAspect="1"/>
            </p:cNvPicPr>
            <p:nvPr/>
          </p:nvPicPr>
          <p:blipFill>
            <a:blip r:embed="rId6"/>
            <a:stretch>
              <a:fillRect/>
            </a:stretch>
          </p:blipFill>
          <p:spPr>
            <a:xfrm>
              <a:off x="2753951" y="4374918"/>
              <a:ext cx="120650" cy="107950"/>
            </a:xfrm>
            <a:prstGeom prst="rect">
              <a:avLst/>
            </a:prstGeom>
          </p:spPr>
        </p:pic>
      </p:grpSp>
      <p:grpSp>
        <p:nvGrpSpPr>
          <p:cNvPr id="16" name="Group 15">
            <a:extLst>
              <a:ext uri="{FF2B5EF4-FFF2-40B4-BE49-F238E27FC236}">
                <a16:creationId xmlns:a16="http://schemas.microsoft.com/office/drawing/2014/main" id="{A97B27F7-9C30-4D41-923E-FE65A7CE202A}"/>
              </a:ext>
            </a:extLst>
          </p:cNvPr>
          <p:cNvGrpSpPr/>
          <p:nvPr/>
        </p:nvGrpSpPr>
        <p:grpSpPr>
          <a:xfrm>
            <a:off x="5250513" y="2286882"/>
            <a:ext cx="2564658" cy="2094849"/>
            <a:chOff x="4937586" y="1684085"/>
            <a:chExt cx="3657600" cy="2798783"/>
          </a:xfrm>
        </p:grpSpPr>
        <p:pic>
          <p:nvPicPr>
            <p:cNvPr id="17" name="Picture 16">
              <a:extLst>
                <a:ext uri="{FF2B5EF4-FFF2-40B4-BE49-F238E27FC236}">
                  <a16:creationId xmlns:a16="http://schemas.microsoft.com/office/drawing/2014/main" id="{51054B15-3EBD-F849-ACB1-65760F099ED1}"/>
                </a:ext>
              </a:extLst>
            </p:cNvPr>
            <p:cNvPicPr>
              <a:picLocks noChangeAspect="1"/>
            </p:cNvPicPr>
            <p:nvPr/>
          </p:nvPicPr>
          <p:blipFill>
            <a:blip r:embed="rId7"/>
            <a:stretch>
              <a:fillRect/>
            </a:stretch>
          </p:blipFill>
          <p:spPr>
            <a:xfrm>
              <a:off x="4937586" y="1939840"/>
              <a:ext cx="3657600" cy="2362200"/>
            </a:xfrm>
            <a:prstGeom prst="rect">
              <a:avLst/>
            </a:prstGeom>
          </p:spPr>
        </p:pic>
        <p:pic>
          <p:nvPicPr>
            <p:cNvPr id="18" name="Picture 17">
              <a:extLst>
                <a:ext uri="{FF2B5EF4-FFF2-40B4-BE49-F238E27FC236}">
                  <a16:creationId xmlns:a16="http://schemas.microsoft.com/office/drawing/2014/main" id="{834FD2EB-E17D-344B-8313-799B5C208664}"/>
                </a:ext>
              </a:extLst>
            </p:cNvPr>
            <p:cNvPicPr>
              <a:picLocks noChangeAspect="1"/>
            </p:cNvPicPr>
            <p:nvPr/>
          </p:nvPicPr>
          <p:blipFill>
            <a:blip r:embed="rId8"/>
            <a:stretch>
              <a:fillRect/>
            </a:stretch>
          </p:blipFill>
          <p:spPr>
            <a:xfrm>
              <a:off x="6230477" y="1684085"/>
              <a:ext cx="1198015" cy="263849"/>
            </a:xfrm>
            <a:prstGeom prst="rect">
              <a:avLst/>
            </a:prstGeom>
          </p:spPr>
        </p:pic>
        <p:pic>
          <p:nvPicPr>
            <p:cNvPr id="19" name="Picture 18">
              <a:extLst>
                <a:ext uri="{FF2B5EF4-FFF2-40B4-BE49-F238E27FC236}">
                  <a16:creationId xmlns:a16="http://schemas.microsoft.com/office/drawing/2014/main" id="{FA077847-A1C4-E649-A5D1-47785C205AC1}"/>
                </a:ext>
              </a:extLst>
            </p:cNvPr>
            <p:cNvPicPr>
              <a:picLocks noChangeAspect="1"/>
            </p:cNvPicPr>
            <p:nvPr/>
          </p:nvPicPr>
          <p:blipFill>
            <a:blip r:embed="rId6"/>
            <a:stretch>
              <a:fillRect/>
            </a:stretch>
          </p:blipFill>
          <p:spPr>
            <a:xfrm>
              <a:off x="6706061" y="4374918"/>
              <a:ext cx="120650" cy="107950"/>
            </a:xfrm>
            <a:prstGeom prst="rect">
              <a:avLst/>
            </a:prstGeom>
          </p:spPr>
        </p:pic>
      </p:grpSp>
    </p:spTree>
    <p:extLst>
      <p:ext uri="{BB962C8B-B14F-4D97-AF65-F5344CB8AC3E}">
        <p14:creationId xmlns:p14="http://schemas.microsoft.com/office/powerpoint/2010/main" val="2369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SU_Preso_16x9_v7</Template>
  <TotalTime>20143</TotalTime>
  <Words>4840</Words>
  <Application>Microsoft Office PowerPoint</Application>
  <PresentationFormat>On-screen Show (16:9)</PresentationFormat>
  <Paragraphs>699</Paragraphs>
  <Slides>44</Slides>
  <Notes>31</Notes>
  <HiddenSlides>1</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ＭＳ Ｐゴシック</vt:lpstr>
      <vt:lpstr>Arial</vt:lpstr>
      <vt:lpstr>Calibri</vt:lpstr>
      <vt:lpstr>Cambria Math</vt:lpstr>
      <vt:lpstr>Source Sans Pro</vt:lpstr>
      <vt:lpstr>Source Sans Pro Semibold</vt:lpstr>
      <vt:lpstr>Wingdings</vt:lpstr>
      <vt:lpstr>SU_Preso_16x9_v6</vt:lpstr>
      <vt:lpstr>SU_Template_TopBar</vt:lpstr>
      <vt:lpstr>Score-Based Models</vt:lpstr>
      <vt:lpstr>Summary</vt:lpstr>
      <vt:lpstr>How to represent probability distributions?</vt:lpstr>
      <vt:lpstr>How to represent probability distributions?</vt:lpstr>
      <vt:lpstr>How to represent probability distributions?</vt:lpstr>
      <vt:lpstr>How to represent probability distributions?</vt:lpstr>
      <vt:lpstr>How to represent probability distributions?</vt:lpstr>
      <vt:lpstr>How to represent probability distributions?</vt:lpstr>
      <vt:lpstr>How to represent probability distributions?</vt:lpstr>
      <vt:lpstr>Recap on energy-based models</vt:lpstr>
      <vt:lpstr>Recap on energy-based models</vt:lpstr>
      <vt:lpstr>Score matching for training EBMs</vt:lpstr>
      <vt:lpstr>Score-based models</vt:lpstr>
      <vt:lpstr>Score estimation by training score-based models</vt:lpstr>
      <vt:lpstr>Score estimation by training score-based models</vt:lpstr>
      <vt:lpstr>Score estimation by training score-based models</vt:lpstr>
      <vt:lpstr>Score matching is not scalable</vt:lpstr>
      <vt:lpstr>Denoising Score Matching (Vincent, 2011)</vt:lpstr>
      <vt:lpstr>Denoising score matching</vt:lpstr>
      <vt:lpstr>Denoising score matching</vt:lpstr>
      <vt:lpstr>Denoising score matching</vt:lpstr>
      <vt:lpstr>Denoising score matching</vt:lpstr>
      <vt:lpstr>Denoising score matching</vt:lpstr>
      <vt:lpstr>Pitfall of denoising score matching</vt:lpstr>
      <vt:lpstr>Denoising Score Matching (Vincent, 2011)</vt:lpstr>
      <vt:lpstr>Tweedie’s formula</vt:lpstr>
      <vt:lpstr>Tweedie’s formula and denoising score matching</vt:lpstr>
      <vt:lpstr>Sliced score matching</vt:lpstr>
      <vt:lpstr>Sliced score matching</vt:lpstr>
      <vt:lpstr>Computing Jacobian-vector products is scalable</vt:lpstr>
      <vt:lpstr>Sliced score matching</vt:lpstr>
      <vt:lpstr>Experimental results for sliced score matching</vt:lpstr>
      <vt:lpstr>Score-based generative modeling</vt:lpstr>
      <vt:lpstr>From scores to samples: Langevin MCMC</vt:lpstr>
      <vt:lpstr>Langevin dynamics sampling</vt:lpstr>
      <vt:lpstr>Score-based generative modeling</vt:lpstr>
      <vt:lpstr>Score-based generative modeling: results</vt:lpstr>
      <vt:lpstr>Score-based generative modeling: results</vt:lpstr>
      <vt:lpstr>Pitfall 1: manifold hypothesis</vt:lpstr>
      <vt:lpstr>Pitfall 1: manifold hypothesis</vt:lpstr>
      <vt:lpstr>Challenge in low data density regions</vt:lpstr>
      <vt:lpstr>Pitfall 3: slow mixing of Langevin dynamics between data modes</vt:lpstr>
      <vt:lpstr>Pitfall 3: slow mixing of Langevin dynamics between data modes</vt:lpstr>
      <vt:lpstr>After fixing these pitfalls (next lecture)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Guidelines</dc:title>
  <dc:subject/>
  <dc:creator>SONG Yang</dc:creator>
  <cp:keywords/>
  <dc:description>2012 PowerPoint template redesign</dc:description>
  <cp:lastModifiedBy>stefano</cp:lastModifiedBy>
  <cp:revision>993</cp:revision>
  <cp:lastPrinted>2019-10-30T19:53:34Z</cp:lastPrinted>
  <dcterms:created xsi:type="dcterms:W3CDTF">2018-07-07T17:36:05Z</dcterms:created>
  <dcterms:modified xsi:type="dcterms:W3CDTF">2023-11-08T20:37:21Z</dcterms:modified>
  <cp:category/>
</cp:coreProperties>
</file>