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8" r:id="rId2"/>
    <p:sldId id="259" r:id="rId3"/>
    <p:sldId id="260" r:id="rId4"/>
    <p:sldId id="261" r:id="rId5"/>
    <p:sldId id="262" r:id="rId6"/>
    <p:sldId id="263" r:id="rId7"/>
    <p:sldId id="300" r:id="rId8"/>
    <p:sldId id="301" r:id="rId9"/>
    <p:sldId id="302" r:id="rId10"/>
    <p:sldId id="303" r:id="rId11"/>
    <p:sldId id="304" r:id="rId12"/>
    <p:sldId id="305" r:id="rId13"/>
    <p:sldId id="306" r:id="rId14"/>
    <p:sldId id="307" r:id="rId15"/>
    <p:sldId id="308" r:id="rId16"/>
    <p:sldId id="264" r:id="rId17"/>
    <p:sldId id="265" r:id="rId18"/>
    <p:sldId id="316" r:id="rId19"/>
    <p:sldId id="266" r:id="rId20"/>
    <p:sldId id="285" r:id="rId21"/>
    <p:sldId id="267" r:id="rId22"/>
    <p:sldId id="291" r:id="rId23"/>
    <p:sldId id="299" r:id="rId24"/>
    <p:sldId id="298" r:id="rId25"/>
    <p:sldId id="290" r:id="rId26"/>
    <p:sldId id="284" r:id="rId27"/>
    <p:sldId id="309" r:id="rId28"/>
    <p:sldId id="286" r:id="rId29"/>
    <p:sldId id="310" r:id="rId30"/>
    <p:sldId id="317" r:id="rId31"/>
    <p:sldId id="268" r:id="rId32"/>
    <p:sldId id="312" r:id="rId33"/>
    <p:sldId id="270" r:id="rId34"/>
    <p:sldId id="281" r:id="rId35"/>
    <p:sldId id="313" r:id="rId36"/>
    <p:sldId id="271" r:id="rId37"/>
    <p:sldId id="288" r:id="rId38"/>
    <p:sldId id="319" r:id="rId39"/>
    <p:sldId id="321" r:id="rId40"/>
    <p:sldId id="322" r:id="rId41"/>
    <p:sldId id="273" r:id="rId42"/>
    <p:sldId id="318" r:id="rId43"/>
    <p:sldId id="314" r:id="rId44"/>
    <p:sldId id="315" r:id="rId45"/>
    <p:sldId id="274" r:id="rId46"/>
    <p:sldId id="275" r:id="rId47"/>
    <p:sldId id="280" r:id="rId48"/>
    <p:sldId id="277" r:id="rId49"/>
    <p:sldId id="279" r:id="rId50"/>
    <p:sldId id="27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74762" autoAdjust="0"/>
  </p:normalViewPr>
  <p:slideViewPr>
    <p:cSldViewPr snapToGrid="0">
      <p:cViewPr varScale="1">
        <p:scale>
          <a:sx n="65" d="100"/>
          <a:sy n="65" d="100"/>
        </p:scale>
        <p:origin x="726"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F6B94-0D5B-481B-8426-588FC7D83E93}"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2FC1EA-57A6-44BC-9A4B-5695FFC27D7D}" type="slidenum">
              <a:rPr lang="en-US" smtClean="0"/>
              <a:t>‹#›</a:t>
            </a:fld>
            <a:endParaRPr lang="en-US"/>
          </a:p>
        </p:txBody>
      </p:sp>
    </p:spTree>
    <p:extLst>
      <p:ext uri="{BB962C8B-B14F-4D97-AF65-F5344CB8AC3E}">
        <p14:creationId xmlns:p14="http://schemas.microsoft.com/office/powerpoint/2010/main" val="354810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XOxxPcy5Gr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Language#/media/File:Floor_7a_bookstacks_in_Sterling_Memorial_Library.jp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commons.wikimedia.org/w/index.php?title=Special:Search&amp;limit=500&amp;offset=0&amp;ns0=1&amp;ns6=1&amp;ns12=1&amp;ns14=1&amp;ns100=1&amp;ns106=1&amp;search=Autonomous+cars&amp;advancedSearch-current=%7b%7d" TargetMode="External"/><Relationship Id="rId5" Type="http://schemas.openxmlformats.org/officeDocument/2006/relationships/hyperlink" Target="https://commons.wikimedia.org/wiki/File:Waveform_of_Habana_syndrome_sound.png" TargetMode="External"/><Relationship Id="rId4" Type="http://schemas.openxmlformats.org/officeDocument/2006/relationships/hyperlink" Target="https://commons.wikimedia.org/wiki/File:EmiMa-099-semantic-segmentation.png"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XOxxPcy5Gr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XOxxPcy5Gr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XOxxPcy5Gr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XOxxPcy5Gr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Category:Richard_Feynman#/media/File:Richard_Feynman_1959.p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archives-dc.library.caltech.edu/islandora/object/ct1:483"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confinder.com/icons/1562699/book_energy_idea_knowledge_ic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f.io/p/lsu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8A51BF-60A2-44DB-B88F-8B88C3EE23BF}" type="slidenum">
              <a:rPr lang="en-US" smtClean="0"/>
              <a:t>1</a:t>
            </a:fld>
            <a:endParaRPr lang="en-US"/>
          </a:p>
        </p:txBody>
      </p:sp>
    </p:spTree>
    <p:extLst>
      <p:ext uri="{BB962C8B-B14F-4D97-AF65-F5344CB8AC3E}">
        <p14:creationId xmlns:p14="http://schemas.microsoft.com/office/powerpoint/2010/main" val="279203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366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007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296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168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156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3740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different from traditional 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is simple </a:t>
            </a:r>
          </a:p>
          <a:p>
            <a:endParaRPr lang="en-US" dirty="0"/>
          </a:p>
        </p:txBody>
      </p:sp>
      <p:sp>
        <p:nvSpPr>
          <p:cNvPr id="4" name="Slide Number Placeholder 3"/>
          <p:cNvSpPr>
            <a:spLocks noGrp="1"/>
          </p:cNvSpPr>
          <p:nvPr>
            <p:ph type="sldNum" sz="quarter" idx="10"/>
          </p:nvPr>
        </p:nvSpPr>
        <p:spPr/>
        <p:txBody>
          <a:bodyPr/>
          <a:lstStyle/>
          <a:p>
            <a:fld id="{7A8A51BF-60A2-44DB-B88F-8B88C3EE23BF}" type="slidenum">
              <a:rPr lang="en-US" smtClean="0"/>
              <a:t>16</a:t>
            </a:fld>
            <a:endParaRPr lang="en-US"/>
          </a:p>
        </p:txBody>
      </p:sp>
    </p:spTree>
    <p:extLst>
      <p:ext uri="{BB962C8B-B14F-4D97-AF65-F5344CB8AC3E}">
        <p14:creationId xmlns:p14="http://schemas.microsoft.com/office/powerpoint/2010/main" val="1374058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different from traditional 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Y is simple </a:t>
            </a:r>
          </a:p>
          <a:p>
            <a:endParaRPr lang="en-US" dirty="0"/>
          </a:p>
        </p:txBody>
      </p:sp>
      <p:sp>
        <p:nvSpPr>
          <p:cNvPr id="4" name="Slide Number Placeholder 3"/>
          <p:cNvSpPr>
            <a:spLocks noGrp="1"/>
          </p:cNvSpPr>
          <p:nvPr>
            <p:ph type="sldNum" sz="quarter" idx="10"/>
          </p:nvPr>
        </p:nvSpPr>
        <p:spPr/>
        <p:txBody>
          <a:bodyPr/>
          <a:lstStyle/>
          <a:p>
            <a:fld id="{7A8A51BF-60A2-44DB-B88F-8B88C3EE23BF}" type="slidenum">
              <a:rPr lang="en-US" smtClean="0"/>
              <a:t>17</a:t>
            </a:fld>
            <a:endParaRPr lang="en-US"/>
          </a:p>
        </p:txBody>
      </p:sp>
    </p:spTree>
    <p:extLst>
      <p:ext uri="{BB962C8B-B14F-4D97-AF65-F5344CB8AC3E}">
        <p14:creationId xmlns:p14="http://schemas.microsoft.com/office/powerpoint/2010/main" val="3345873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US" baseline="0" dirty="0"/>
              <a:t> is simple</a:t>
            </a:r>
            <a:endParaRPr lang="en-US" dirty="0"/>
          </a:p>
          <a:p>
            <a:endParaRPr lang="en-US" dirty="0"/>
          </a:p>
        </p:txBody>
      </p:sp>
      <p:sp>
        <p:nvSpPr>
          <p:cNvPr id="4" name="Slide Number Placeholder 3"/>
          <p:cNvSpPr>
            <a:spLocks noGrp="1"/>
          </p:cNvSpPr>
          <p:nvPr>
            <p:ph type="sldNum" sz="quarter" idx="10"/>
          </p:nvPr>
        </p:nvSpPr>
        <p:spPr/>
        <p:txBody>
          <a:bodyPr/>
          <a:lstStyle/>
          <a:p>
            <a:fld id="{7A8A51BF-60A2-44DB-B88F-8B88C3EE23BF}" type="slidenum">
              <a:rPr lang="en-US" smtClean="0"/>
              <a:t>19</a:t>
            </a:fld>
            <a:endParaRPr lang="en-US"/>
          </a:p>
        </p:txBody>
      </p:sp>
    </p:spTree>
    <p:extLst>
      <p:ext uri="{BB962C8B-B14F-4D97-AF65-F5344CB8AC3E}">
        <p14:creationId xmlns:p14="http://schemas.microsoft.com/office/powerpoint/2010/main" val="250689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https://www.youtube.com/watch?v=XOxxPcy5Gr4</a:t>
            </a:r>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20</a:t>
            </a:fld>
            <a:endParaRPr lang="en-US"/>
          </a:p>
        </p:txBody>
      </p:sp>
    </p:spTree>
    <p:extLst>
      <p:ext uri="{BB962C8B-B14F-4D97-AF65-F5344CB8AC3E}">
        <p14:creationId xmlns:p14="http://schemas.microsoft.com/office/powerpoint/2010/main" val="380604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making sense of complex,</a:t>
            </a:r>
            <a:r>
              <a:rPr lang="en-US" baseline="0" dirty="0"/>
              <a:t> unstructured sensory inputs. Images, speech, text, video, etc.</a:t>
            </a:r>
          </a:p>
          <a:p>
            <a:endParaRPr lang="en-US" baseline="0" dirty="0"/>
          </a:p>
          <a:p>
            <a:endParaRPr lang="en-US" baseline="0" dirty="0"/>
          </a:p>
          <a:p>
            <a:r>
              <a:rPr lang="en-US" dirty="0">
                <a:hlinkClick r:id="rId3"/>
              </a:rPr>
              <a:t>https://commons.wikimedia.org/wiki/Language#/media/File:Floor_7a_bookstacks_in_Sterling_Memorial_Library.jpg</a:t>
            </a:r>
            <a:endParaRPr lang="en-US" dirty="0"/>
          </a:p>
          <a:p>
            <a:endParaRPr lang="en-US" dirty="0"/>
          </a:p>
          <a:p>
            <a:r>
              <a:rPr lang="en-US" dirty="0">
                <a:hlinkClick r:id="rId4"/>
              </a:rPr>
              <a:t>https://commons.wikimedia.org/wiki/File:EmiMa-099-semantic-segmentation.png</a:t>
            </a:r>
            <a:endParaRPr lang="en-US" dirty="0"/>
          </a:p>
          <a:p>
            <a:endParaRPr lang="en-US" dirty="0"/>
          </a:p>
          <a:p>
            <a:r>
              <a:rPr lang="en-US" dirty="0">
                <a:hlinkClick r:id="rId5"/>
              </a:rPr>
              <a:t>https://commons.wikimedia.org/wiki/File:Waveform_of_Habana_syndrome_sound.png</a:t>
            </a:r>
            <a:endParaRPr lang="en-US" dirty="0"/>
          </a:p>
          <a:p>
            <a:endParaRPr lang="en-US" dirty="0"/>
          </a:p>
          <a:p>
            <a:r>
              <a:rPr lang="en-US" dirty="0">
                <a:hlinkClick r:id="rId6"/>
              </a:rPr>
              <a:t>https://commons.wikimedia.org/w/index.php?title=Special:Search&amp;limit=500&amp;offset=0&amp;ns0=1&amp;ns6=1&amp;ns12=1&amp;ns14=1&amp;ns100=1&amp;ns106=1&amp;search=Autonomous+cars&amp;advancedSearch-current={}</a:t>
            </a:r>
            <a:endParaRPr lang="en-US" dirty="0"/>
          </a:p>
        </p:txBody>
      </p:sp>
      <p:sp>
        <p:nvSpPr>
          <p:cNvPr id="4" name="Slide Number Placeholder 3"/>
          <p:cNvSpPr>
            <a:spLocks noGrp="1"/>
          </p:cNvSpPr>
          <p:nvPr>
            <p:ph type="sldNum" sz="quarter" idx="10"/>
          </p:nvPr>
        </p:nvSpPr>
        <p:spPr/>
        <p:txBody>
          <a:bodyPr/>
          <a:lstStyle/>
          <a:p>
            <a:fld id="{7A8A51BF-60A2-44DB-B88F-8B88C3EE23BF}" type="slidenum">
              <a:rPr lang="en-US" smtClean="0"/>
              <a:t>2</a:t>
            </a:fld>
            <a:endParaRPr lang="en-US"/>
          </a:p>
        </p:txBody>
      </p:sp>
    </p:spTree>
    <p:extLst>
      <p:ext uri="{BB962C8B-B14F-4D97-AF65-F5344CB8AC3E}">
        <p14:creationId xmlns:p14="http://schemas.microsoft.com/office/powerpoint/2010/main" val="3144598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https://www.youtube.com/watch?v=XOxxPcy5Gr4</a:t>
            </a:r>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21</a:t>
            </a:fld>
            <a:endParaRPr lang="en-US"/>
          </a:p>
        </p:txBody>
      </p:sp>
    </p:spTree>
    <p:extLst>
      <p:ext uri="{BB962C8B-B14F-4D97-AF65-F5344CB8AC3E}">
        <p14:creationId xmlns:p14="http://schemas.microsoft.com/office/powerpoint/2010/main" val="338407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https://www.youtube.com/watch?v=XOxxPcy5Gr4</a:t>
            </a:r>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22</a:t>
            </a:fld>
            <a:endParaRPr lang="en-US"/>
          </a:p>
        </p:txBody>
      </p:sp>
    </p:spTree>
    <p:extLst>
      <p:ext uri="{BB962C8B-B14F-4D97-AF65-F5344CB8AC3E}">
        <p14:creationId xmlns:p14="http://schemas.microsoft.com/office/powerpoint/2010/main" val="2390777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https://www.youtube.com/watch?v=XOxxPcy5Gr4</a:t>
            </a:r>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23</a:t>
            </a:fld>
            <a:endParaRPr lang="en-US"/>
          </a:p>
        </p:txBody>
      </p:sp>
    </p:spTree>
    <p:extLst>
      <p:ext uri="{BB962C8B-B14F-4D97-AF65-F5344CB8AC3E}">
        <p14:creationId xmlns:p14="http://schemas.microsoft.com/office/powerpoint/2010/main" val="138285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https://www.youtube.com/watch?v=XOxxPcy5Gr4</a:t>
            </a:r>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24</a:t>
            </a:fld>
            <a:endParaRPr lang="en-US"/>
          </a:p>
        </p:txBody>
      </p:sp>
    </p:spTree>
    <p:extLst>
      <p:ext uri="{BB962C8B-B14F-4D97-AF65-F5344CB8AC3E}">
        <p14:creationId xmlns:p14="http://schemas.microsoft.com/office/powerpoint/2010/main" val="568693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years, we’ve seen a lot of progress in learning generative models</a:t>
            </a:r>
            <a:r>
              <a:rPr lang="en-US" baseline="0" dirty="0"/>
              <a:t> of complex objects like images, text, music, videos, molecules. For example, here you can see some amazingly realistic images you can generate using generative adversarial networks.</a:t>
            </a:r>
            <a:endParaRPr lang="en-US" dirty="0"/>
          </a:p>
        </p:txBody>
      </p:sp>
      <p:sp>
        <p:nvSpPr>
          <p:cNvPr id="4" name="Slide Number Placeholder 3"/>
          <p:cNvSpPr>
            <a:spLocks noGrp="1"/>
          </p:cNvSpPr>
          <p:nvPr>
            <p:ph type="sldNum" sz="quarter" idx="10"/>
          </p:nvPr>
        </p:nvSpPr>
        <p:spPr/>
        <p:txBody>
          <a:bodyPr/>
          <a:lstStyle/>
          <a:p>
            <a:pPr defTabSz="914400" fontAlgn="auto">
              <a:spcBef>
                <a:spcPts val="0"/>
              </a:spcBef>
              <a:spcAft>
                <a:spcPts val="0"/>
              </a:spcAft>
              <a:defRPr/>
            </a:pPr>
            <a:fld id="{3F67428F-2382-AF4F-B652-25A05BB0F97D}" type="slidenum">
              <a:rPr lang="en-US" smtClean="0">
                <a:solidFill>
                  <a:prstClr val="black"/>
                </a:solidFill>
                <a:latin typeface="Calibri" panose="020F0502020204030204"/>
              </a:rPr>
              <a:pPr defTabSz="914400" fontAlgn="auto">
                <a:spcBef>
                  <a:spcPts val="0"/>
                </a:spcBef>
                <a:spcAft>
                  <a:spcPts val="0"/>
                </a:spcAft>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351816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years, we’ve seen a lot of progress in learning generative models</a:t>
            </a:r>
            <a:r>
              <a:rPr lang="en-US" baseline="0" dirty="0"/>
              <a:t> of complex objects like images, text, music, videos, molecules. For example, here you can see some amazingly realistic images you can generate using generative adversarial networks.</a:t>
            </a:r>
            <a:endParaRPr lang="en-US" dirty="0"/>
          </a:p>
        </p:txBody>
      </p:sp>
      <p:sp>
        <p:nvSpPr>
          <p:cNvPr id="4" name="Slide Number Placeholder 3"/>
          <p:cNvSpPr>
            <a:spLocks noGrp="1"/>
          </p:cNvSpPr>
          <p:nvPr>
            <p:ph type="sldNum" sz="quarter" idx="10"/>
          </p:nvPr>
        </p:nvSpPr>
        <p:spPr/>
        <p:txBody>
          <a:bodyPr/>
          <a:lstStyle/>
          <a:p>
            <a:pPr defTabSz="914400" fontAlgn="auto">
              <a:spcBef>
                <a:spcPts val="0"/>
              </a:spcBef>
              <a:spcAft>
                <a:spcPts val="0"/>
              </a:spcAft>
              <a:defRPr/>
            </a:pPr>
            <a:fld id="{3F67428F-2382-AF4F-B652-25A05BB0F97D}" type="slidenum">
              <a:rPr lang="en-US" smtClean="0">
                <a:solidFill>
                  <a:prstClr val="black"/>
                </a:solidFill>
                <a:latin typeface="Calibri" panose="020F0502020204030204"/>
              </a:rPr>
              <a:pPr defTabSz="914400" fontAlgn="auto">
                <a:spcBef>
                  <a:spcPts val="0"/>
                </a:spcBef>
                <a:spcAft>
                  <a:spcPts val="0"/>
                </a:spcAft>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3769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years, we’ve seen a lot of progress in learning generative models</a:t>
            </a:r>
            <a:r>
              <a:rPr lang="en-US" baseline="0" dirty="0"/>
              <a:t> of complex objects like images, text, music, videos, molecules. For example, here you can see some amazingly realistic images you can generate using generative adversarial networks.</a:t>
            </a:r>
            <a:endParaRPr lang="en-US" dirty="0"/>
          </a:p>
        </p:txBody>
      </p:sp>
      <p:sp>
        <p:nvSpPr>
          <p:cNvPr id="4" name="Slide Number Placeholder 3"/>
          <p:cNvSpPr>
            <a:spLocks noGrp="1"/>
          </p:cNvSpPr>
          <p:nvPr>
            <p:ph type="sldNum" sz="quarter" idx="10"/>
          </p:nvPr>
        </p:nvSpPr>
        <p:spPr/>
        <p:txBody>
          <a:bodyPr/>
          <a:lstStyle/>
          <a:p>
            <a:pPr defTabSz="914400" fontAlgn="auto">
              <a:spcBef>
                <a:spcPts val="0"/>
              </a:spcBef>
              <a:spcAft>
                <a:spcPts val="0"/>
              </a:spcAft>
              <a:defRPr/>
            </a:pPr>
            <a:fld id="{3F67428F-2382-AF4F-B652-25A05BB0F97D}" type="slidenum">
              <a:rPr lang="en-US" smtClean="0">
                <a:solidFill>
                  <a:prstClr val="black"/>
                </a:solidFill>
                <a:latin typeface="Calibri" panose="020F0502020204030204"/>
              </a:rPr>
              <a:pPr defTabSz="914400" fontAlgn="auto">
                <a:spcBef>
                  <a:spcPts val="0"/>
                </a:spcBef>
                <a:spcAft>
                  <a:spcPts val="0"/>
                </a:spcAft>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426849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years, we’ve seen a lot of progress in learning generative models</a:t>
            </a:r>
            <a:r>
              <a:rPr lang="en-US" baseline="0" dirty="0"/>
              <a:t> of complex objects like images, text, music, videos, molecules. For example, here you can see some amazingly realistic images you can generate using generative adversarial networks.</a:t>
            </a:r>
            <a:endParaRPr lang="en-US" dirty="0"/>
          </a:p>
        </p:txBody>
      </p:sp>
      <p:sp>
        <p:nvSpPr>
          <p:cNvPr id="4" name="Slide Number Placeholder 3"/>
          <p:cNvSpPr>
            <a:spLocks noGrp="1"/>
          </p:cNvSpPr>
          <p:nvPr>
            <p:ph type="sldNum" sz="quarter" idx="10"/>
          </p:nvPr>
        </p:nvSpPr>
        <p:spPr/>
        <p:txBody>
          <a:bodyPr/>
          <a:lstStyle/>
          <a:p>
            <a:pPr defTabSz="914400" fontAlgn="auto">
              <a:spcBef>
                <a:spcPts val="0"/>
              </a:spcBef>
              <a:spcAft>
                <a:spcPts val="0"/>
              </a:spcAft>
              <a:defRPr/>
            </a:pPr>
            <a:fld id="{3F67428F-2382-AF4F-B652-25A05BB0F97D}" type="slidenum">
              <a:rPr lang="en-US" smtClean="0">
                <a:solidFill>
                  <a:prstClr val="black"/>
                </a:solidFill>
                <a:latin typeface="Calibri" panose="020F0502020204030204"/>
              </a:rPr>
              <a:pPr defTabSz="914400" fontAlgn="auto">
                <a:spcBef>
                  <a:spcPts val="0"/>
                </a:spcBef>
                <a:spcAft>
                  <a:spcPts val="0"/>
                </a:spcAft>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299989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93812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https://deepmind.com/blog/wavenet-generative-model-raw-audio/ </a:t>
            </a:r>
          </a:p>
        </p:txBody>
      </p:sp>
      <p:sp>
        <p:nvSpPr>
          <p:cNvPr id="4" name="Slide Number Placeholder 3"/>
          <p:cNvSpPr>
            <a:spLocks noGrp="1"/>
          </p:cNvSpPr>
          <p:nvPr>
            <p:ph type="sldNum" sz="quarter" idx="10"/>
          </p:nvPr>
        </p:nvSpPr>
        <p:spPr/>
        <p:txBody>
          <a:bodyPr/>
          <a:lstStyle/>
          <a:p>
            <a:fld id="{7A8A51BF-60A2-44DB-B88F-8B88C3EE23BF}" type="slidenum">
              <a:rPr lang="en-US" smtClean="0"/>
              <a:t>31</a:t>
            </a:fld>
            <a:endParaRPr lang="en-US"/>
          </a:p>
        </p:txBody>
      </p:sp>
    </p:spTree>
    <p:extLst>
      <p:ext uri="{BB962C8B-B14F-4D97-AF65-F5344CB8AC3E}">
        <p14:creationId xmlns:p14="http://schemas.microsoft.com/office/powerpoint/2010/main" val="173313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Https://commons.wikimedia.org/wiki/Category:Richard_Feynman#/media/File:Richard_Feynman_1959.png</a:t>
            </a:r>
            <a:endParaRPr lang="en-US" dirty="0">
              <a:hlinkClick r:id="rId3"/>
            </a:endParaRPr>
          </a:p>
          <a:p>
            <a:endParaRPr lang="en-US" dirty="0">
              <a:hlinkClick r:id="rId3"/>
            </a:endParaRPr>
          </a:p>
          <a:p>
            <a:r>
              <a:rPr lang="en-US" dirty="0">
                <a:hlinkClick r:id="rId4"/>
              </a:rPr>
              <a:t>http://</a:t>
            </a:r>
            <a:r>
              <a:rPr lang="en-US" dirty="0" smtClean="0">
                <a:hlinkClick r:id="rId4"/>
              </a:rPr>
              <a:t>archives-dc.library.caltech.edu/islandora/object/ct1%3A483</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3</a:t>
            </a:fld>
            <a:endParaRPr lang="en-US"/>
          </a:p>
        </p:txBody>
      </p:sp>
    </p:spTree>
    <p:extLst>
      <p:ext uri="{BB962C8B-B14F-4D97-AF65-F5344CB8AC3E}">
        <p14:creationId xmlns:p14="http://schemas.microsoft.com/office/powerpoint/2010/main" val="956799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https://deepmind.com/blog/wavenet-generative-model-raw-audio/ </a:t>
            </a:r>
          </a:p>
        </p:txBody>
      </p:sp>
      <p:sp>
        <p:nvSpPr>
          <p:cNvPr id="4" name="Slide Number Placeholder 3"/>
          <p:cNvSpPr>
            <a:spLocks noGrp="1"/>
          </p:cNvSpPr>
          <p:nvPr>
            <p:ph type="sldNum" sz="quarter" idx="10"/>
          </p:nvPr>
        </p:nvSpPr>
        <p:spPr/>
        <p:txBody>
          <a:bodyPr/>
          <a:lstStyle/>
          <a:p>
            <a:fld id="{7A8A51BF-60A2-44DB-B88F-8B88C3EE23BF}" type="slidenum">
              <a:rPr lang="en-US" smtClean="0"/>
              <a:t>32</a:t>
            </a:fld>
            <a:endParaRPr lang="en-US"/>
          </a:p>
        </p:txBody>
      </p:sp>
    </p:spTree>
    <p:extLst>
      <p:ext uri="{BB962C8B-B14F-4D97-AF65-F5344CB8AC3E}">
        <p14:creationId xmlns:p14="http://schemas.microsoft.com/office/powerpoint/2010/main" val="1682623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FC1EA-57A6-44BC-9A4B-5695FFC27D7D}" type="slidenum">
              <a:rPr lang="en-US" smtClean="0"/>
              <a:t>41</a:t>
            </a:fld>
            <a:endParaRPr lang="en-US"/>
          </a:p>
        </p:txBody>
      </p:sp>
    </p:spTree>
    <p:extLst>
      <p:ext uri="{BB962C8B-B14F-4D97-AF65-F5344CB8AC3E}">
        <p14:creationId xmlns:p14="http://schemas.microsoft.com/office/powerpoint/2010/main" val="2845517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5879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2FC1EA-57A6-44BC-9A4B-5695FFC27D7D}" type="slidenum">
              <a:rPr lang="en-US" smtClean="0"/>
              <a:t>43</a:t>
            </a:fld>
            <a:endParaRPr lang="en-US"/>
          </a:p>
        </p:txBody>
      </p:sp>
    </p:spTree>
    <p:extLst>
      <p:ext uri="{BB962C8B-B14F-4D97-AF65-F5344CB8AC3E}">
        <p14:creationId xmlns:p14="http://schemas.microsoft.com/office/powerpoint/2010/main" val="2992947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2FC1EA-57A6-44BC-9A4B-5695FFC27D7D}" type="slidenum">
              <a:rPr lang="en-US" smtClean="0"/>
              <a:t>44</a:t>
            </a:fld>
            <a:endParaRPr lang="en-US"/>
          </a:p>
        </p:txBody>
      </p:sp>
    </p:spTree>
    <p:extLst>
      <p:ext uri="{BB962C8B-B14F-4D97-AF65-F5344CB8AC3E}">
        <p14:creationId xmlns:p14="http://schemas.microsoft.com/office/powerpoint/2010/main" val="1837079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Dog images from </a:t>
            </a:r>
            <a:r>
              <a:rPr lang="en-US" dirty="0" err="1" smtClean="0"/>
              <a:t>unsplash</a:t>
            </a:r>
            <a:endParaRPr lang="en-US" dirty="0"/>
          </a:p>
        </p:txBody>
      </p:sp>
      <p:sp>
        <p:nvSpPr>
          <p:cNvPr id="4" name="Slide Number Placeholder 3"/>
          <p:cNvSpPr>
            <a:spLocks noGrp="1"/>
          </p:cNvSpPr>
          <p:nvPr>
            <p:ph type="sldNum" sz="quarter" idx="10"/>
          </p:nvPr>
        </p:nvSpPr>
        <p:spPr/>
        <p:txBody>
          <a:bodyPr/>
          <a:lstStyle/>
          <a:p>
            <a:fld id="{91E13795-730A-462F-9ED9-762D4864673E}" type="slidenum">
              <a:rPr lang="en-US" smtClean="0"/>
              <a:t>45</a:t>
            </a:fld>
            <a:endParaRPr lang="en-US"/>
          </a:p>
        </p:txBody>
      </p:sp>
    </p:spTree>
    <p:extLst>
      <p:ext uri="{BB962C8B-B14F-4D97-AF65-F5344CB8AC3E}">
        <p14:creationId xmlns:p14="http://schemas.microsoft.com/office/powerpoint/2010/main" val="327549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a:t>
            </a:r>
            <a:r>
              <a:rPr lang="en-US" baseline="0" dirty="0"/>
              <a:t> graphics:</a:t>
            </a:r>
          </a:p>
          <a:p>
            <a:r>
              <a:rPr lang="en-US" baseline="0" dirty="0"/>
              <a:t>Produce plausible images</a:t>
            </a:r>
          </a:p>
          <a:p>
            <a:r>
              <a:rPr lang="en-US" baseline="0" dirty="0"/>
              <a:t>You choose models, conditions, </a:t>
            </a:r>
            <a:r>
              <a:rPr lang="en-US" baseline="0" dirty="0" err="1"/>
              <a:t>imging</a:t>
            </a:r>
            <a:r>
              <a:rPr lang="en-US" baseline="0" dirty="0"/>
              <a:t> parameters, etc.</a:t>
            </a:r>
          </a:p>
          <a:p>
            <a:endParaRPr lang="en-US" baseline="0" dirty="0"/>
          </a:p>
          <a:p>
            <a:r>
              <a:rPr lang="en-US" baseline="0" dirty="0"/>
              <a:t>Vision:</a:t>
            </a:r>
          </a:p>
          <a:p>
            <a:r>
              <a:rPr lang="en-US" baseline="0" dirty="0"/>
              <a:t>Given images with noise, estimate physical quantities (ill-posed problem)</a:t>
            </a:r>
          </a:p>
          <a:p>
            <a:endParaRPr lang="en-US" baseline="0" dirty="0"/>
          </a:p>
          <a:p>
            <a:r>
              <a:rPr lang="en-US" baseline="0" dirty="0"/>
              <a:t>Building a generative model is not the entire story. Inference (e.g. vision) is still hard. So not entirely true that if we can create we understand. But it’s a useful step</a:t>
            </a:r>
          </a:p>
          <a:p>
            <a:endParaRPr lang="en-US" dirty="0"/>
          </a:p>
        </p:txBody>
      </p:sp>
      <p:sp>
        <p:nvSpPr>
          <p:cNvPr id="4" name="Slide Number Placeholder 3"/>
          <p:cNvSpPr>
            <a:spLocks noGrp="1"/>
          </p:cNvSpPr>
          <p:nvPr>
            <p:ph type="sldNum" sz="quarter" idx="10"/>
          </p:nvPr>
        </p:nvSpPr>
        <p:spPr/>
        <p:txBody>
          <a:bodyPr/>
          <a:lstStyle/>
          <a:p>
            <a:fld id="{DFFB1905-F4F9-C448-8A1A-0CE27B0A0BC1}" type="slidenum">
              <a:rPr lang="en-US" smtClean="0"/>
              <a:t>4</a:t>
            </a:fld>
            <a:endParaRPr lang="en-US"/>
          </a:p>
        </p:txBody>
      </p:sp>
    </p:spTree>
    <p:extLst>
      <p:ext uri="{BB962C8B-B14F-4D97-AF65-F5344CB8AC3E}">
        <p14:creationId xmlns:p14="http://schemas.microsoft.com/office/powerpoint/2010/main" val="419661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concerned with statistical</a:t>
            </a:r>
            <a:r>
              <a:rPr lang="en-US" baseline="0" dirty="0"/>
              <a:t> generative models</a:t>
            </a:r>
          </a:p>
          <a:p>
            <a:endParaRPr lang="en-US" baseline="0" dirty="0"/>
          </a:p>
          <a:p>
            <a:r>
              <a:rPr lang="en-US" baseline="0" dirty="0"/>
              <a:t>Graphics: purely based on prior knowledge. Difficult to scale. Developing the field took a very long time. Still not entirely solved, active area of research.</a:t>
            </a:r>
          </a:p>
          <a:p>
            <a:endParaRPr lang="en-US" baseline="0" dirty="0"/>
          </a:p>
          <a:p>
            <a:r>
              <a:rPr lang="en-US" baseline="0" dirty="0"/>
              <a:t>Motivation: Reduce the amount of prior knowledge and use data. (machine learning)</a:t>
            </a:r>
          </a:p>
          <a:p>
            <a:endParaRPr lang="en-US" baseline="0" dirty="0"/>
          </a:p>
          <a:p>
            <a:r>
              <a:rPr lang="en-US" baseline="0" dirty="0"/>
              <a:t>Note: cannot do something purely based on data. Known impossibility results. Even in discrete spaces, scaling of sample complexity would be doubly-exponential.</a:t>
            </a:r>
          </a:p>
          <a:p>
            <a:endParaRPr lang="en-US" baseline="0" dirty="0"/>
          </a:p>
          <a:p>
            <a:r>
              <a:rPr lang="en-US" dirty="0">
                <a:hlinkClick r:id="rId3"/>
              </a:rPr>
              <a:t>https://www.iconfinder.com/icons/1562699/book_energy_idea_knowledge_icon</a:t>
            </a:r>
            <a:endParaRPr lang="en-US" dirty="0"/>
          </a:p>
          <a:p>
            <a:endParaRPr lang="en-US" dirty="0"/>
          </a:p>
          <a:p>
            <a:r>
              <a:rPr lang="en-US" dirty="0">
                <a:hlinkClick r:id="rId4"/>
              </a:rPr>
              <a:t>https://www.yf.io/p/lsun</a:t>
            </a:r>
            <a:endParaRPr lang="en-US" dirty="0"/>
          </a:p>
        </p:txBody>
      </p:sp>
      <p:sp>
        <p:nvSpPr>
          <p:cNvPr id="4" name="Slide Number Placeholder 3"/>
          <p:cNvSpPr>
            <a:spLocks noGrp="1"/>
          </p:cNvSpPr>
          <p:nvPr>
            <p:ph type="sldNum" sz="quarter" idx="10"/>
          </p:nvPr>
        </p:nvSpPr>
        <p:spPr/>
        <p:txBody>
          <a:bodyPr/>
          <a:lstStyle/>
          <a:p>
            <a:fld id="{DFFB1905-F4F9-C448-8A1A-0CE27B0A0BC1}" type="slidenum">
              <a:rPr lang="en-US" smtClean="0"/>
              <a:t>5</a:t>
            </a:fld>
            <a:endParaRPr lang="en-US"/>
          </a:p>
        </p:txBody>
      </p:sp>
    </p:spTree>
    <p:extLst>
      <p:ext uri="{BB962C8B-B14F-4D97-AF65-F5344CB8AC3E}">
        <p14:creationId xmlns:p14="http://schemas.microsoft.com/office/powerpoint/2010/main" val="369725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concerned with statistical</a:t>
            </a:r>
            <a:r>
              <a:rPr lang="en-US" baseline="0" dirty="0"/>
              <a:t> generative models</a:t>
            </a:r>
          </a:p>
          <a:p>
            <a:endParaRPr lang="en-US" baseline="0" dirty="0"/>
          </a:p>
          <a:p>
            <a:r>
              <a:rPr lang="en-US" baseline="0" dirty="0"/>
              <a:t>Graphics: purely based on prior knowledge. Difficult to scale. Developing the field took a very long time. Still not entirely solved, active area of research.</a:t>
            </a:r>
          </a:p>
          <a:p>
            <a:endParaRPr lang="en-US" baseline="0" dirty="0"/>
          </a:p>
          <a:p>
            <a:r>
              <a:rPr lang="en-US" baseline="0" dirty="0"/>
              <a:t>Motivation: Reduce the amount of prior knowledge and use data. (machine learning)</a:t>
            </a:r>
          </a:p>
          <a:p>
            <a:endParaRPr lang="en-US" baseline="0" dirty="0"/>
          </a:p>
          <a:p>
            <a:r>
              <a:rPr lang="en-US" baseline="0" dirty="0"/>
              <a:t>Note: cannot do something purely based on data. Known impossibility results. Even in discrete spaces, scaling of sample complexity would be doubly-exponential.</a:t>
            </a:r>
            <a:endParaRPr lang="en-US" dirty="0"/>
          </a:p>
        </p:txBody>
      </p:sp>
      <p:sp>
        <p:nvSpPr>
          <p:cNvPr id="4" name="Slide Number Placeholder 3"/>
          <p:cNvSpPr>
            <a:spLocks noGrp="1"/>
          </p:cNvSpPr>
          <p:nvPr>
            <p:ph type="sldNum" sz="quarter" idx="10"/>
          </p:nvPr>
        </p:nvSpPr>
        <p:spPr/>
        <p:txBody>
          <a:bodyPr/>
          <a:lstStyle/>
          <a:p>
            <a:fld id="{DFFB1905-F4F9-C448-8A1A-0CE27B0A0BC1}" type="slidenum">
              <a:rPr lang="en-US" smtClean="0"/>
              <a:t>6</a:t>
            </a:fld>
            <a:endParaRPr lang="en-US"/>
          </a:p>
        </p:txBody>
      </p:sp>
    </p:spTree>
    <p:extLst>
      <p:ext uri="{BB962C8B-B14F-4D97-AF65-F5344CB8AC3E}">
        <p14:creationId xmlns:p14="http://schemas.microsoft.com/office/powerpoint/2010/main" val="374625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301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871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860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16CC6C-2698-4215-8F63-EBF9E6E13969}"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232180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CC6C-2698-4215-8F63-EBF9E6E13969}"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335807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16CC6C-2698-4215-8F63-EBF9E6E13969}"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280115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CC6C-2698-4215-8F63-EBF9E6E13969}"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36670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16CC6C-2698-4215-8F63-EBF9E6E13969}"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118687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6CC6C-2698-4215-8F63-EBF9E6E13969}"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113488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6CC6C-2698-4215-8F63-EBF9E6E13969}"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300073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6CC6C-2698-4215-8F63-EBF9E6E13969}"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392492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CC6C-2698-4215-8F63-EBF9E6E13969}"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134146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16CC6C-2698-4215-8F63-EBF9E6E13969}"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53449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16CC6C-2698-4215-8F63-EBF9E6E13969}"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B071A-35B1-4ECD-88C6-BA1877F3FCCF}" type="slidenum">
              <a:rPr lang="en-US" smtClean="0"/>
              <a:t>‹#›</a:t>
            </a:fld>
            <a:endParaRPr lang="en-US"/>
          </a:p>
        </p:txBody>
      </p:sp>
    </p:spTree>
    <p:extLst>
      <p:ext uri="{BB962C8B-B14F-4D97-AF65-F5344CB8AC3E}">
        <p14:creationId xmlns:p14="http://schemas.microsoft.com/office/powerpoint/2010/main" val="49427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Outline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6CC6C-2698-4215-8F63-EBF9E6E13969}"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B071A-35B1-4ECD-88C6-BA1877F3FCCF}" type="slidenum">
              <a:rPr lang="en-US" smtClean="0"/>
              <a:t>‹#›</a:t>
            </a:fld>
            <a:endParaRPr lang="en-US"/>
          </a:p>
        </p:txBody>
      </p:sp>
    </p:spTree>
    <p:extLst>
      <p:ext uri="{BB962C8B-B14F-4D97-AF65-F5344CB8AC3E}">
        <p14:creationId xmlns:p14="http://schemas.microsoft.com/office/powerpoint/2010/main" val="2644578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600" b="1" kern="1200">
          <a:solidFill>
            <a:schemeClr val="accent1">
              <a:lumMod val="50000"/>
            </a:schemeClr>
          </a:solidFill>
          <a:latin typeface="LM Roman 1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M Roman 12"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M Roman 12"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M Roman 12"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M Roman 12"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M Roman 12"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chainbreakers.kath.io/"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13.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tiff"/></Relationships>
</file>

<file path=ppt/slides/_rels/slide31.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60.gif"/><Relationship Id="rId3" Type="http://schemas.microsoft.com/office/2007/relationships/media" Target="../media/media2.wav"/><Relationship Id="rId7" Type="http://schemas.microsoft.com/office/2007/relationships/media" Target="../media/media4.wav"/><Relationship Id="rId12" Type="http://schemas.openxmlformats.org/officeDocument/2006/relationships/notesSlide" Target="../notesSlides/notesSlide2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6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33.xml.rels><?xml version="1.0" encoding="UTF-8" standalone="yes"?>
<Relationships xmlns="http://schemas.openxmlformats.org/package/2006/relationships"><Relationship Id="rId3" Type="http://schemas.microsoft.com/office/2007/relationships/media" Target="../media/media9.wav"/><Relationship Id="rId7" Type="http://schemas.openxmlformats.org/officeDocument/2006/relationships/image" Target="../media/image6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2.emf"/><Relationship Id="rId5" Type="http://schemas.openxmlformats.org/officeDocument/2006/relationships/slideLayout" Target="../slideLayouts/slideLayout2.xml"/><Relationship Id="rId4" Type="http://schemas.openxmlformats.org/officeDocument/2006/relationships/audio" Target="../media/media9.wav"/></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4"/><Relationship Id="rId1" Type="http://schemas.openxmlformats.org/officeDocument/2006/relationships/video" Target="NULL" TargetMode="Externa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14.mp4"/><Relationship Id="rId7" Type="http://schemas.openxmlformats.org/officeDocument/2006/relationships/image" Target="../media/image7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video" Target="../media/media14.mp4"/></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73.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p4"/><Relationship Id="rId1" Type="http://schemas.openxmlformats.org/officeDocument/2006/relationships/video" Target="NULL" TargetMode="External"/><Relationship Id="rId5" Type="http://schemas.openxmlformats.org/officeDocument/2006/relationships/image" Target="../media/image75.png"/><Relationship Id="rId4"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deeplearningbook.org/" TargetMode="External"/><Relationship Id="rId2" Type="http://schemas.openxmlformats.org/officeDocument/2006/relationships/hyperlink" Target="https://deepgenerativemodels.github.io/" TargetMode="External"/><Relationship Id="rId1" Type="http://schemas.openxmlformats.org/officeDocument/2006/relationships/slideLayout" Target="../slideLayouts/slideLayout2.xml"/><Relationship Id="rId4" Type="http://schemas.openxmlformats.org/officeDocument/2006/relationships/hyperlink" Target="https://deepgenerativemodels.github.io/notes/index.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500" dirty="0">
                <a:latin typeface="+mj-lt"/>
                <a:ea typeface="Futura Medium" charset="0"/>
                <a:cs typeface="Futura Medium" charset="0"/>
              </a:rPr>
              <a:t>CS 236: Deep Generative Models</a:t>
            </a:r>
          </a:p>
        </p:txBody>
      </p:sp>
      <p:sp>
        <p:nvSpPr>
          <p:cNvPr id="4" name="Text Placeholder 3"/>
          <p:cNvSpPr>
            <a:spLocks noGrp="1"/>
          </p:cNvSpPr>
          <p:nvPr>
            <p:ph type="subTitle" idx="1"/>
          </p:nvPr>
        </p:nvSpPr>
        <p:spPr>
          <a:xfrm>
            <a:off x="1097280" y="4475500"/>
            <a:ext cx="10058400" cy="1143000"/>
          </a:xfrm>
        </p:spPr>
        <p:txBody>
          <a:bodyPr>
            <a:noAutofit/>
          </a:bodyPr>
          <a:lstStyle/>
          <a:p>
            <a:r>
              <a:rPr lang="en-US" sz="2800" dirty="0">
                <a:cs typeface="Calibri"/>
              </a:rPr>
              <a:t>Stefano </a:t>
            </a:r>
            <a:r>
              <a:rPr lang="en-US" sz="2800" dirty="0" err="1">
                <a:cs typeface="Calibri"/>
              </a:rPr>
              <a:t>Ermon</a:t>
            </a:r>
            <a:r>
              <a:rPr lang="en-US" sz="2800" dirty="0">
                <a:cs typeface="Calibri"/>
              </a:rPr>
              <a:t> </a:t>
            </a:r>
            <a:endParaRPr lang="en-US" sz="2800" dirty="0" smtClean="0">
              <a:cs typeface="Calibri"/>
            </a:endParaRPr>
          </a:p>
          <a:p>
            <a:r>
              <a:rPr lang="en-US" sz="2800" dirty="0" smtClean="0">
                <a:cs typeface="Calibri"/>
              </a:rPr>
              <a:t>Stanford </a:t>
            </a:r>
            <a:r>
              <a:rPr lang="en-US" sz="2800" dirty="0">
                <a:cs typeface="Calibri"/>
              </a:rPr>
              <a:t>University</a:t>
            </a:r>
          </a:p>
          <a:p>
            <a:r>
              <a:rPr lang="en-US" sz="2800" dirty="0">
                <a:cs typeface="Calibri"/>
              </a:rPr>
              <a:t>URL: </a:t>
            </a:r>
            <a:r>
              <a:rPr lang="en-US" sz="2800" dirty="0"/>
              <a:t>deepgenerativemodels.github.io</a:t>
            </a:r>
          </a:p>
        </p:txBody>
      </p:sp>
    </p:spTree>
    <p:extLst>
      <p:ext uri="{BB962C8B-B14F-4D97-AF65-F5344CB8AC3E}">
        <p14:creationId xmlns:p14="http://schemas.microsoft.com/office/powerpoint/2010/main" val="369012240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40E-AEDD-9948-AB5F-8732EEB45127}"/>
              </a:ext>
            </a:extLst>
          </p:cNvPr>
          <p:cNvSpPr>
            <a:spLocks noGrp="1"/>
          </p:cNvSpPr>
          <p:nvPr>
            <p:ph type="title"/>
          </p:nvPr>
        </p:nvSpPr>
        <p:spPr/>
        <p:txBody>
          <a:bodyPr/>
          <a:lstStyle/>
          <a:p>
            <a:r>
              <a:rPr lang="en-US"/>
              <a:t>Building a simulator for the data generating process</a:t>
            </a:r>
          </a:p>
        </p:txBody>
      </p:sp>
      <p:sp>
        <p:nvSpPr>
          <p:cNvPr id="7" name="Rectangle 6">
            <a:extLst>
              <a:ext uri="{FF2B5EF4-FFF2-40B4-BE49-F238E27FC236}">
                <a16:creationId xmlns:a16="http://schemas.microsoft.com/office/drawing/2014/main" id="{EE6DA687-3932-284B-8F66-5294205ED272}"/>
              </a:ext>
            </a:extLst>
          </p:cNvPr>
          <p:cNvSpPr/>
          <p:nvPr/>
        </p:nvSpPr>
        <p:spPr>
          <a:xfrm>
            <a:off x="4491487" y="2525028"/>
            <a:ext cx="2857096" cy="1706088"/>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Data simulator</a:t>
            </a:r>
          </a:p>
          <a:p>
            <a:pPr algn="ctr"/>
            <a:r>
              <a:rPr lang="en-US" sz="2400">
                <a:latin typeface="Arial" panose="020B0604020202020204" pitchFamily="34" charset="0"/>
                <a:cs typeface="Arial" panose="020B0604020202020204" pitchFamily="34" charset="0"/>
              </a:rPr>
              <a:t>=Statistical model</a:t>
            </a:r>
          </a:p>
        </p:txBody>
      </p:sp>
      <p:grpSp>
        <p:nvGrpSpPr>
          <p:cNvPr id="56" name="Group 55">
            <a:extLst>
              <a:ext uri="{FF2B5EF4-FFF2-40B4-BE49-F238E27FC236}">
                <a16:creationId xmlns:a16="http://schemas.microsoft.com/office/drawing/2014/main" id="{4A3448E2-8595-934F-A1AD-78B7702FD448}"/>
              </a:ext>
            </a:extLst>
          </p:cNvPr>
          <p:cNvGrpSpPr/>
          <p:nvPr/>
        </p:nvGrpSpPr>
        <p:grpSpPr>
          <a:xfrm>
            <a:off x="757475" y="3732153"/>
            <a:ext cx="3734012" cy="461665"/>
            <a:chOff x="568106" y="2571559"/>
            <a:chExt cx="2800509" cy="346249"/>
          </a:xfrm>
        </p:grpSpPr>
        <p:cxnSp>
          <p:nvCxnSpPr>
            <p:cNvPr id="57" name="Straight Arrow Connector 56">
              <a:extLst>
                <a:ext uri="{FF2B5EF4-FFF2-40B4-BE49-F238E27FC236}">
                  <a16:creationId xmlns:a16="http://schemas.microsoft.com/office/drawing/2014/main" id="{DD21B157-5B97-6D4B-B3FC-D76D4B420DC6}"/>
                </a:ext>
              </a:extLst>
            </p:cNvPr>
            <p:cNvCxnSpPr>
              <a:cxnSpLocks/>
            </p:cNvCxnSpPr>
            <p:nvPr/>
          </p:nvCxnSpPr>
          <p:spPr>
            <a:xfrm>
              <a:off x="2757488" y="2756225"/>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FF0D955-FE64-124D-AA18-295BC9F6D7AD}"/>
                </a:ext>
              </a:extLst>
            </p:cNvPr>
            <p:cNvSpPr txBox="1"/>
            <p:nvPr/>
          </p:nvSpPr>
          <p:spPr>
            <a:xfrm>
              <a:off x="568106" y="2571559"/>
              <a:ext cx="2167901" cy="346249"/>
            </a:xfrm>
            <a:prstGeom prst="rect">
              <a:avLst/>
            </a:prstGeom>
            <a:noFill/>
          </p:spPr>
          <p:txBody>
            <a:bodyPr wrap="none" rtlCol="0">
              <a:spAutoFit/>
            </a:bodyPr>
            <a:lstStyle/>
            <a:p>
              <a:pPr algn="ctr"/>
              <a:r>
                <a:rPr lang="en-US" sz="2400">
                  <a:latin typeface="Arial" panose="020B0604020202020204" pitchFamily="34" charset="0"/>
                  <a:cs typeface="Arial" panose="020B0604020202020204" pitchFamily="34" charset="0"/>
                </a:rPr>
                <a:t>Potential datapoints</a:t>
              </a:r>
            </a:p>
          </p:txBody>
        </p:sp>
      </p:grpSp>
      <p:grpSp>
        <p:nvGrpSpPr>
          <p:cNvPr id="59" name="Group 58">
            <a:extLst>
              <a:ext uri="{FF2B5EF4-FFF2-40B4-BE49-F238E27FC236}">
                <a16:creationId xmlns:a16="http://schemas.microsoft.com/office/drawing/2014/main" id="{B7E49329-C324-E948-AAAD-B080075EBB55}"/>
              </a:ext>
            </a:extLst>
          </p:cNvPr>
          <p:cNvGrpSpPr/>
          <p:nvPr/>
        </p:nvGrpSpPr>
        <p:grpSpPr>
          <a:xfrm>
            <a:off x="7348584" y="3732153"/>
            <a:ext cx="3536587" cy="461665"/>
            <a:chOff x="5511437" y="2571559"/>
            <a:chExt cx="2652440" cy="346249"/>
          </a:xfrm>
        </p:grpSpPr>
        <p:cxnSp>
          <p:nvCxnSpPr>
            <p:cNvPr id="60" name="Straight Arrow Connector 59">
              <a:extLst>
                <a:ext uri="{FF2B5EF4-FFF2-40B4-BE49-F238E27FC236}">
                  <a16:creationId xmlns:a16="http://schemas.microsoft.com/office/drawing/2014/main" id="{BC97D71B-A970-2C4C-A8E0-EDCB2E77A8B8}"/>
                </a:ext>
              </a:extLst>
            </p:cNvPr>
            <p:cNvCxnSpPr>
              <a:cxnSpLocks/>
            </p:cNvCxnSpPr>
            <p:nvPr/>
          </p:nvCxnSpPr>
          <p:spPr>
            <a:xfrm>
              <a:off x="5511437" y="2756225"/>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9F2A7975-E91B-A24D-8693-7B7C23F9C3AA}"/>
                </a:ext>
              </a:extLst>
            </p:cNvPr>
            <p:cNvSpPr txBox="1"/>
            <p:nvPr/>
          </p:nvSpPr>
          <p:spPr>
            <a:xfrm>
              <a:off x="6213583" y="2571559"/>
              <a:ext cx="195029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Probability values</a:t>
              </a:r>
            </a:p>
          </p:txBody>
        </p:sp>
      </p:grpSp>
      <p:grpSp>
        <p:nvGrpSpPr>
          <p:cNvPr id="62" name="Group 61">
            <a:extLst>
              <a:ext uri="{FF2B5EF4-FFF2-40B4-BE49-F238E27FC236}">
                <a16:creationId xmlns:a16="http://schemas.microsoft.com/office/drawing/2014/main" id="{E02744CC-F0CD-204D-9642-15387333AD62}"/>
              </a:ext>
            </a:extLst>
          </p:cNvPr>
          <p:cNvGrpSpPr/>
          <p:nvPr/>
        </p:nvGrpSpPr>
        <p:grpSpPr>
          <a:xfrm>
            <a:off x="7348583" y="2621329"/>
            <a:ext cx="3244840" cy="461665"/>
            <a:chOff x="5511437" y="2348888"/>
            <a:chExt cx="2433630" cy="346249"/>
          </a:xfrm>
        </p:grpSpPr>
        <p:cxnSp>
          <p:nvCxnSpPr>
            <p:cNvPr id="63" name="Straight Arrow Connector 62">
              <a:extLst>
                <a:ext uri="{FF2B5EF4-FFF2-40B4-BE49-F238E27FC236}">
                  <a16:creationId xmlns:a16="http://schemas.microsoft.com/office/drawing/2014/main" id="{82AAE602-73C3-5542-B067-B2A7A6FA85DD}"/>
                </a:ext>
              </a:extLst>
            </p:cNvPr>
            <p:cNvCxnSpPr>
              <a:cxnSpLocks/>
            </p:cNvCxnSpPr>
            <p:nvPr/>
          </p:nvCxnSpPr>
          <p:spPr>
            <a:xfrm>
              <a:off x="5511437" y="2533554"/>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837D1593-3EFE-1848-9AB9-E9993CB14562}"/>
                </a:ext>
              </a:extLst>
            </p:cNvPr>
            <p:cNvSpPr txBox="1"/>
            <p:nvPr/>
          </p:nvSpPr>
          <p:spPr>
            <a:xfrm>
              <a:off x="6213583" y="2348888"/>
              <a:ext cx="173148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New datapoints</a:t>
              </a:r>
            </a:p>
          </p:txBody>
        </p:sp>
      </p:grpSp>
      <p:grpSp>
        <p:nvGrpSpPr>
          <p:cNvPr id="19" name="Group 18">
            <a:extLst>
              <a:ext uri="{FF2B5EF4-FFF2-40B4-BE49-F238E27FC236}">
                <a16:creationId xmlns:a16="http://schemas.microsoft.com/office/drawing/2014/main" id="{F47A4C1B-D1C9-AC4C-AF90-C27D1E1BE971}"/>
              </a:ext>
            </a:extLst>
          </p:cNvPr>
          <p:cNvGrpSpPr/>
          <p:nvPr/>
        </p:nvGrpSpPr>
        <p:grpSpPr>
          <a:xfrm>
            <a:off x="1432617" y="2621329"/>
            <a:ext cx="3065198" cy="461665"/>
            <a:chOff x="1069716" y="2348888"/>
            <a:chExt cx="2298899" cy="346249"/>
          </a:xfrm>
        </p:grpSpPr>
        <p:cxnSp>
          <p:nvCxnSpPr>
            <p:cNvPr id="20" name="Straight Arrow Connector 19">
              <a:extLst>
                <a:ext uri="{FF2B5EF4-FFF2-40B4-BE49-F238E27FC236}">
                  <a16:creationId xmlns:a16="http://schemas.microsoft.com/office/drawing/2014/main" id="{C0C1CA00-F2FD-294A-B068-E9F8636C4556}"/>
                </a:ext>
              </a:extLst>
            </p:cNvPr>
            <p:cNvCxnSpPr>
              <a:cxnSpLocks/>
            </p:cNvCxnSpPr>
            <p:nvPr/>
          </p:nvCxnSpPr>
          <p:spPr>
            <a:xfrm>
              <a:off x="2757488" y="2533554"/>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D9E7C86-2A7B-E54D-A42E-8BA731ECE7A0}"/>
                </a:ext>
              </a:extLst>
            </p:cNvPr>
            <p:cNvSpPr txBox="1"/>
            <p:nvPr/>
          </p:nvSpPr>
          <p:spPr>
            <a:xfrm>
              <a:off x="1069716" y="2348888"/>
              <a:ext cx="1667765" cy="34624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Control signals</a:t>
              </a:r>
            </a:p>
          </p:txBody>
        </p:sp>
      </p:grpSp>
    </p:spTree>
    <p:extLst>
      <p:ext uri="{BB962C8B-B14F-4D97-AF65-F5344CB8AC3E}">
        <p14:creationId xmlns:p14="http://schemas.microsoft.com/office/powerpoint/2010/main" val="103247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40E-AEDD-9948-AB5F-8732EEB45127}"/>
              </a:ext>
            </a:extLst>
          </p:cNvPr>
          <p:cNvSpPr>
            <a:spLocks noGrp="1"/>
          </p:cNvSpPr>
          <p:nvPr>
            <p:ph type="title"/>
          </p:nvPr>
        </p:nvSpPr>
        <p:spPr/>
        <p:txBody>
          <a:bodyPr/>
          <a:lstStyle/>
          <a:p>
            <a:r>
              <a:rPr lang="en-US"/>
              <a:t>Building a simulator for the data generating process</a:t>
            </a:r>
          </a:p>
        </p:txBody>
      </p:sp>
      <p:sp>
        <p:nvSpPr>
          <p:cNvPr id="7" name="Rectangle 6">
            <a:extLst>
              <a:ext uri="{FF2B5EF4-FFF2-40B4-BE49-F238E27FC236}">
                <a16:creationId xmlns:a16="http://schemas.microsoft.com/office/drawing/2014/main" id="{EE6DA687-3932-284B-8F66-5294205ED272}"/>
              </a:ext>
            </a:extLst>
          </p:cNvPr>
          <p:cNvSpPr/>
          <p:nvPr/>
        </p:nvSpPr>
        <p:spPr>
          <a:xfrm>
            <a:off x="4491487" y="2525028"/>
            <a:ext cx="2857096" cy="1706088"/>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Data simulator</a:t>
            </a:r>
          </a:p>
          <a:p>
            <a:pPr algn="ctr"/>
            <a:r>
              <a:rPr lang="en-US" sz="2400">
                <a:latin typeface="Arial" panose="020B0604020202020204" pitchFamily="34" charset="0"/>
                <a:cs typeface="Arial" panose="020B0604020202020204" pitchFamily="34" charset="0"/>
              </a:rPr>
              <a:t>=Statistical model</a:t>
            </a:r>
          </a:p>
          <a:p>
            <a:pPr algn="ctr"/>
            <a:r>
              <a:rPr lang="en-US" sz="2400">
                <a:latin typeface="Arial" panose="020B0604020202020204" pitchFamily="34" charset="0"/>
                <a:cs typeface="Arial" panose="020B0604020202020204" pitchFamily="34" charset="0"/>
              </a:rPr>
              <a:t>=Generative model</a:t>
            </a:r>
          </a:p>
        </p:txBody>
      </p:sp>
      <p:grpSp>
        <p:nvGrpSpPr>
          <p:cNvPr id="28" name="Group 27">
            <a:extLst>
              <a:ext uri="{FF2B5EF4-FFF2-40B4-BE49-F238E27FC236}">
                <a16:creationId xmlns:a16="http://schemas.microsoft.com/office/drawing/2014/main" id="{F2167D10-F531-D34A-B9B9-376E55FF91C2}"/>
              </a:ext>
            </a:extLst>
          </p:cNvPr>
          <p:cNvGrpSpPr/>
          <p:nvPr/>
        </p:nvGrpSpPr>
        <p:grpSpPr>
          <a:xfrm>
            <a:off x="757475" y="3732153"/>
            <a:ext cx="3734012" cy="461665"/>
            <a:chOff x="568106" y="2571559"/>
            <a:chExt cx="2800509" cy="346249"/>
          </a:xfrm>
        </p:grpSpPr>
        <p:cxnSp>
          <p:nvCxnSpPr>
            <p:cNvPr id="29" name="Straight Arrow Connector 28">
              <a:extLst>
                <a:ext uri="{FF2B5EF4-FFF2-40B4-BE49-F238E27FC236}">
                  <a16:creationId xmlns:a16="http://schemas.microsoft.com/office/drawing/2014/main" id="{982ABBCB-D986-854C-A7B0-EE51DD25505B}"/>
                </a:ext>
              </a:extLst>
            </p:cNvPr>
            <p:cNvCxnSpPr>
              <a:cxnSpLocks/>
            </p:cNvCxnSpPr>
            <p:nvPr/>
          </p:nvCxnSpPr>
          <p:spPr>
            <a:xfrm>
              <a:off x="2757488" y="2756225"/>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6C2DB4E-D26D-1D40-9387-7F014730FA4E}"/>
                </a:ext>
              </a:extLst>
            </p:cNvPr>
            <p:cNvSpPr txBox="1"/>
            <p:nvPr/>
          </p:nvSpPr>
          <p:spPr>
            <a:xfrm>
              <a:off x="568106" y="2571559"/>
              <a:ext cx="2167901" cy="346249"/>
            </a:xfrm>
            <a:prstGeom prst="rect">
              <a:avLst/>
            </a:prstGeom>
            <a:noFill/>
          </p:spPr>
          <p:txBody>
            <a:bodyPr wrap="none" rtlCol="0">
              <a:spAutoFit/>
            </a:bodyPr>
            <a:lstStyle/>
            <a:p>
              <a:pPr algn="ctr"/>
              <a:r>
                <a:rPr lang="en-US" sz="2400">
                  <a:latin typeface="Arial" panose="020B0604020202020204" pitchFamily="34" charset="0"/>
                  <a:cs typeface="Arial" panose="020B0604020202020204" pitchFamily="34" charset="0"/>
                </a:rPr>
                <a:t>Potential datapoints</a:t>
              </a:r>
            </a:p>
          </p:txBody>
        </p:sp>
      </p:grpSp>
      <p:grpSp>
        <p:nvGrpSpPr>
          <p:cNvPr id="31" name="Group 30">
            <a:extLst>
              <a:ext uri="{FF2B5EF4-FFF2-40B4-BE49-F238E27FC236}">
                <a16:creationId xmlns:a16="http://schemas.microsoft.com/office/drawing/2014/main" id="{0A44AC77-C20A-B148-9BDE-35AACF5D60BF}"/>
              </a:ext>
            </a:extLst>
          </p:cNvPr>
          <p:cNvGrpSpPr/>
          <p:nvPr/>
        </p:nvGrpSpPr>
        <p:grpSpPr>
          <a:xfrm>
            <a:off x="7348584" y="3732153"/>
            <a:ext cx="3536587" cy="461665"/>
            <a:chOff x="5511437" y="2571559"/>
            <a:chExt cx="2652440" cy="346249"/>
          </a:xfrm>
        </p:grpSpPr>
        <p:cxnSp>
          <p:nvCxnSpPr>
            <p:cNvPr id="32" name="Straight Arrow Connector 31">
              <a:extLst>
                <a:ext uri="{FF2B5EF4-FFF2-40B4-BE49-F238E27FC236}">
                  <a16:creationId xmlns:a16="http://schemas.microsoft.com/office/drawing/2014/main" id="{15F7C503-836C-ED4A-884D-AEA1789698EF}"/>
                </a:ext>
              </a:extLst>
            </p:cNvPr>
            <p:cNvCxnSpPr>
              <a:cxnSpLocks/>
            </p:cNvCxnSpPr>
            <p:nvPr/>
          </p:nvCxnSpPr>
          <p:spPr>
            <a:xfrm>
              <a:off x="5511437" y="2756225"/>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A9F6392-6E67-DA41-9C92-89BCF94256FD}"/>
                </a:ext>
              </a:extLst>
            </p:cNvPr>
            <p:cNvSpPr txBox="1"/>
            <p:nvPr/>
          </p:nvSpPr>
          <p:spPr>
            <a:xfrm>
              <a:off x="6213583" y="2571559"/>
              <a:ext cx="195029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Probability values</a:t>
              </a:r>
            </a:p>
          </p:txBody>
        </p:sp>
      </p:grpSp>
      <p:grpSp>
        <p:nvGrpSpPr>
          <p:cNvPr id="34" name="Group 33">
            <a:extLst>
              <a:ext uri="{FF2B5EF4-FFF2-40B4-BE49-F238E27FC236}">
                <a16:creationId xmlns:a16="http://schemas.microsoft.com/office/drawing/2014/main" id="{C58103C5-8B04-8C4F-A15C-2BC0FCDA4BAA}"/>
              </a:ext>
            </a:extLst>
          </p:cNvPr>
          <p:cNvGrpSpPr/>
          <p:nvPr/>
        </p:nvGrpSpPr>
        <p:grpSpPr>
          <a:xfrm>
            <a:off x="7348583" y="2621329"/>
            <a:ext cx="3244840" cy="461665"/>
            <a:chOff x="5511437" y="2348888"/>
            <a:chExt cx="2433630" cy="346249"/>
          </a:xfrm>
        </p:grpSpPr>
        <p:cxnSp>
          <p:nvCxnSpPr>
            <p:cNvPr id="35" name="Straight Arrow Connector 34">
              <a:extLst>
                <a:ext uri="{FF2B5EF4-FFF2-40B4-BE49-F238E27FC236}">
                  <a16:creationId xmlns:a16="http://schemas.microsoft.com/office/drawing/2014/main" id="{AFEC4B67-0ADF-EF4D-9E1C-0EB0984D9E7A}"/>
                </a:ext>
              </a:extLst>
            </p:cNvPr>
            <p:cNvCxnSpPr>
              <a:cxnSpLocks/>
            </p:cNvCxnSpPr>
            <p:nvPr/>
          </p:nvCxnSpPr>
          <p:spPr>
            <a:xfrm>
              <a:off x="5511437" y="2533554"/>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1C082DE-CDC7-8142-B891-BCBF44B32BEB}"/>
                </a:ext>
              </a:extLst>
            </p:cNvPr>
            <p:cNvSpPr txBox="1"/>
            <p:nvPr/>
          </p:nvSpPr>
          <p:spPr>
            <a:xfrm>
              <a:off x="6213583" y="2348888"/>
              <a:ext cx="173148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New datapoints</a:t>
              </a:r>
            </a:p>
          </p:txBody>
        </p:sp>
      </p:grpSp>
      <p:grpSp>
        <p:nvGrpSpPr>
          <p:cNvPr id="16" name="Group 15">
            <a:extLst>
              <a:ext uri="{FF2B5EF4-FFF2-40B4-BE49-F238E27FC236}">
                <a16:creationId xmlns:a16="http://schemas.microsoft.com/office/drawing/2014/main" id="{A93716A2-C56D-F243-B018-7507E08A9349}"/>
              </a:ext>
            </a:extLst>
          </p:cNvPr>
          <p:cNvGrpSpPr/>
          <p:nvPr/>
        </p:nvGrpSpPr>
        <p:grpSpPr>
          <a:xfrm>
            <a:off x="1432617" y="2621329"/>
            <a:ext cx="3065198" cy="461665"/>
            <a:chOff x="1069716" y="2348888"/>
            <a:chExt cx="2298899" cy="346249"/>
          </a:xfrm>
        </p:grpSpPr>
        <p:cxnSp>
          <p:nvCxnSpPr>
            <p:cNvPr id="17" name="Straight Arrow Connector 16">
              <a:extLst>
                <a:ext uri="{FF2B5EF4-FFF2-40B4-BE49-F238E27FC236}">
                  <a16:creationId xmlns:a16="http://schemas.microsoft.com/office/drawing/2014/main" id="{F83469AE-A904-8544-BE13-4A0D9C9F905E}"/>
                </a:ext>
              </a:extLst>
            </p:cNvPr>
            <p:cNvCxnSpPr>
              <a:cxnSpLocks/>
            </p:cNvCxnSpPr>
            <p:nvPr/>
          </p:nvCxnSpPr>
          <p:spPr>
            <a:xfrm>
              <a:off x="2757488" y="2533554"/>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BC0B55C-30EB-CB4F-9CF3-BECC72C8C4D4}"/>
                </a:ext>
              </a:extLst>
            </p:cNvPr>
            <p:cNvSpPr txBox="1"/>
            <p:nvPr/>
          </p:nvSpPr>
          <p:spPr>
            <a:xfrm>
              <a:off x="1069716" y="2348888"/>
              <a:ext cx="1667765" cy="34624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Control signals</a:t>
              </a:r>
            </a:p>
          </p:txBody>
        </p:sp>
      </p:grpSp>
    </p:spTree>
    <p:extLst>
      <p:ext uri="{BB962C8B-B14F-4D97-AF65-F5344CB8AC3E}">
        <p14:creationId xmlns:p14="http://schemas.microsoft.com/office/powerpoint/2010/main" val="3792568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40E-AEDD-9948-AB5F-8732EEB45127}"/>
              </a:ext>
            </a:extLst>
          </p:cNvPr>
          <p:cNvSpPr>
            <a:spLocks noGrp="1"/>
          </p:cNvSpPr>
          <p:nvPr>
            <p:ph type="title"/>
          </p:nvPr>
        </p:nvSpPr>
        <p:spPr/>
        <p:txBody>
          <a:bodyPr/>
          <a:lstStyle/>
          <a:p>
            <a:r>
              <a:rPr lang="en-US"/>
              <a:t>Building a simulator for the data generating process</a:t>
            </a:r>
          </a:p>
        </p:txBody>
      </p:sp>
      <p:sp>
        <p:nvSpPr>
          <p:cNvPr id="7" name="Rectangle 6">
            <a:extLst>
              <a:ext uri="{FF2B5EF4-FFF2-40B4-BE49-F238E27FC236}">
                <a16:creationId xmlns:a16="http://schemas.microsoft.com/office/drawing/2014/main" id="{EE6DA687-3932-284B-8F66-5294205ED272}"/>
              </a:ext>
            </a:extLst>
          </p:cNvPr>
          <p:cNvSpPr/>
          <p:nvPr/>
        </p:nvSpPr>
        <p:spPr>
          <a:xfrm>
            <a:off x="4491487" y="2525028"/>
            <a:ext cx="2857096" cy="1706088"/>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8" name="Picture 2">
            <a:extLst>
              <a:ext uri="{FF2B5EF4-FFF2-40B4-BE49-F238E27FC236}">
                <a16:creationId xmlns:a16="http://schemas.microsoft.com/office/drawing/2014/main" id="{1AA87323-2DDE-A745-9B95-C80930EB7924}"/>
              </a:ext>
            </a:extLst>
          </p:cNvPr>
          <p:cNvPicPr>
            <a:picLocks noChangeAspect="1" noChangeArrowheads="1"/>
          </p:cNvPicPr>
          <p:nvPr/>
        </p:nvPicPr>
        <p:blipFill>
          <a:blip r:embed="rId3"/>
          <a:srcRect/>
          <a:stretch/>
        </p:blipFill>
        <p:spPr bwMode="auto">
          <a:xfrm>
            <a:off x="5261164" y="2730372"/>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51E956F-7549-1D4A-B62C-FC5443B1062F}"/>
              </a:ext>
            </a:extLst>
          </p:cNvPr>
          <p:cNvSpPr txBox="1"/>
          <p:nvPr/>
        </p:nvSpPr>
        <p:spPr>
          <a:xfrm>
            <a:off x="4582916" y="4231117"/>
            <a:ext cx="2616422" cy="461665"/>
          </a:xfrm>
          <a:prstGeom prst="rect">
            <a:avLst/>
          </a:prstGeom>
          <a:noFill/>
        </p:spPr>
        <p:txBody>
          <a:bodyPr wrap="none" rtlCol="0">
            <a:spAutoFit/>
          </a:bodyPr>
          <a:lstStyle/>
          <a:p>
            <a:pPr algn="l"/>
            <a:r>
              <a:rPr lang="en-US" sz="2400">
                <a:solidFill>
                  <a:schemeClr val="accent4"/>
                </a:solidFill>
                <a:latin typeface="Arial" panose="020B0604020202020204" pitchFamily="34" charset="0"/>
                <a:cs typeface="Arial" panose="020B0604020202020204" pitchFamily="34" charset="0"/>
              </a:rPr>
              <a:t>Generative model</a:t>
            </a:r>
          </a:p>
        </p:txBody>
      </p:sp>
      <p:grpSp>
        <p:nvGrpSpPr>
          <p:cNvPr id="30" name="Group 29">
            <a:extLst>
              <a:ext uri="{FF2B5EF4-FFF2-40B4-BE49-F238E27FC236}">
                <a16:creationId xmlns:a16="http://schemas.microsoft.com/office/drawing/2014/main" id="{EA2B4D08-5E42-0140-8DB6-0CB60D4E5673}"/>
              </a:ext>
            </a:extLst>
          </p:cNvPr>
          <p:cNvGrpSpPr/>
          <p:nvPr/>
        </p:nvGrpSpPr>
        <p:grpSpPr>
          <a:xfrm>
            <a:off x="757475" y="3732153"/>
            <a:ext cx="3734012" cy="461665"/>
            <a:chOff x="568106" y="2571559"/>
            <a:chExt cx="2800509" cy="346249"/>
          </a:xfrm>
        </p:grpSpPr>
        <p:cxnSp>
          <p:nvCxnSpPr>
            <p:cNvPr id="31" name="Straight Arrow Connector 30">
              <a:extLst>
                <a:ext uri="{FF2B5EF4-FFF2-40B4-BE49-F238E27FC236}">
                  <a16:creationId xmlns:a16="http://schemas.microsoft.com/office/drawing/2014/main" id="{4900690B-C914-AB42-812D-4A3A70E24EB4}"/>
                </a:ext>
              </a:extLst>
            </p:cNvPr>
            <p:cNvCxnSpPr>
              <a:cxnSpLocks/>
            </p:cNvCxnSpPr>
            <p:nvPr/>
          </p:nvCxnSpPr>
          <p:spPr>
            <a:xfrm>
              <a:off x="2757488" y="2756225"/>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9575EBB-D745-BC46-89CC-3D164894FBA7}"/>
                </a:ext>
              </a:extLst>
            </p:cNvPr>
            <p:cNvSpPr txBox="1"/>
            <p:nvPr/>
          </p:nvSpPr>
          <p:spPr>
            <a:xfrm>
              <a:off x="568106" y="2571559"/>
              <a:ext cx="2167901" cy="346249"/>
            </a:xfrm>
            <a:prstGeom prst="rect">
              <a:avLst/>
            </a:prstGeom>
            <a:noFill/>
          </p:spPr>
          <p:txBody>
            <a:bodyPr wrap="none" rtlCol="0">
              <a:spAutoFit/>
            </a:bodyPr>
            <a:lstStyle/>
            <a:p>
              <a:pPr algn="ctr"/>
              <a:r>
                <a:rPr lang="en-US" sz="2400">
                  <a:latin typeface="Arial" panose="020B0604020202020204" pitchFamily="34" charset="0"/>
                  <a:cs typeface="Arial" panose="020B0604020202020204" pitchFamily="34" charset="0"/>
                </a:rPr>
                <a:t>Potential datapoints</a:t>
              </a:r>
            </a:p>
          </p:txBody>
        </p:sp>
      </p:grpSp>
      <p:grpSp>
        <p:nvGrpSpPr>
          <p:cNvPr id="33" name="Group 32">
            <a:extLst>
              <a:ext uri="{FF2B5EF4-FFF2-40B4-BE49-F238E27FC236}">
                <a16:creationId xmlns:a16="http://schemas.microsoft.com/office/drawing/2014/main" id="{4779AAE5-FBE3-5044-A8DF-7A3BA6B5A5C7}"/>
              </a:ext>
            </a:extLst>
          </p:cNvPr>
          <p:cNvGrpSpPr/>
          <p:nvPr/>
        </p:nvGrpSpPr>
        <p:grpSpPr>
          <a:xfrm>
            <a:off x="7348584" y="3732153"/>
            <a:ext cx="3536587" cy="461665"/>
            <a:chOff x="5511437" y="2571559"/>
            <a:chExt cx="2652440" cy="346249"/>
          </a:xfrm>
        </p:grpSpPr>
        <p:cxnSp>
          <p:nvCxnSpPr>
            <p:cNvPr id="34" name="Straight Arrow Connector 33">
              <a:extLst>
                <a:ext uri="{FF2B5EF4-FFF2-40B4-BE49-F238E27FC236}">
                  <a16:creationId xmlns:a16="http://schemas.microsoft.com/office/drawing/2014/main" id="{00412114-5628-D948-B3E2-E004EF56A4B7}"/>
                </a:ext>
              </a:extLst>
            </p:cNvPr>
            <p:cNvCxnSpPr>
              <a:cxnSpLocks/>
            </p:cNvCxnSpPr>
            <p:nvPr/>
          </p:nvCxnSpPr>
          <p:spPr>
            <a:xfrm>
              <a:off x="5511437" y="2756225"/>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A5E9730E-16D0-B249-AC11-4D5F6667EB01}"/>
                </a:ext>
              </a:extLst>
            </p:cNvPr>
            <p:cNvSpPr txBox="1"/>
            <p:nvPr/>
          </p:nvSpPr>
          <p:spPr>
            <a:xfrm>
              <a:off x="6213583" y="2571559"/>
              <a:ext cx="195029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Probability values</a:t>
              </a:r>
            </a:p>
          </p:txBody>
        </p:sp>
      </p:grpSp>
      <p:grpSp>
        <p:nvGrpSpPr>
          <p:cNvPr id="36" name="Group 35">
            <a:extLst>
              <a:ext uri="{FF2B5EF4-FFF2-40B4-BE49-F238E27FC236}">
                <a16:creationId xmlns:a16="http://schemas.microsoft.com/office/drawing/2014/main" id="{A1F38DB1-7110-2A4A-883E-FCFB997E296A}"/>
              </a:ext>
            </a:extLst>
          </p:cNvPr>
          <p:cNvGrpSpPr/>
          <p:nvPr/>
        </p:nvGrpSpPr>
        <p:grpSpPr>
          <a:xfrm>
            <a:off x="7348583" y="2621329"/>
            <a:ext cx="3244840" cy="461665"/>
            <a:chOff x="5511437" y="2348888"/>
            <a:chExt cx="2433630" cy="346249"/>
          </a:xfrm>
        </p:grpSpPr>
        <p:cxnSp>
          <p:nvCxnSpPr>
            <p:cNvPr id="37" name="Straight Arrow Connector 36">
              <a:extLst>
                <a:ext uri="{FF2B5EF4-FFF2-40B4-BE49-F238E27FC236}">
                  <a16:creationId xmlns:a16="http://schemas.microsoft.com/office/drawing/2014/main" id="{92F9E522-817F-E643-A293-AB8BA484C526}"/>
                </a:ext>
              </a:extLst>
            </p:cNvPr>
            <p:cNvCxnSpPr>
              <a:cxnSpLocks/>
            </p:cNvCxnSpPr>
            <p:nvPr/>
          </p:nvCxnSpPr>
          <p:spPr>
            <a:xfrm>
              <a:off x="5511437" y="2533554"/>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B9296D02-0E50-A14B-A68E-E41354A15B78}"/>
                </a:ext>
              </a:extLst>
            </p:cNvPr>
            <p:cNvSpPr txBox="1"/>
            <p:nvPr/>
          </p:nvSpPr>
          <p:spPr>
            <a:xfrm>
              <a:off x="6213583" y="2348888"/>
              <a:ext cx="173148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New datapoints</a:t>
              </a:r>
            </a:p>
          </p:txBody>
        </p:sp>
      </p:grpSp>
      <p:grpSp>
        <p:nvGrpSpPr>
          <p:cNvPr id="18" name="Group 17">
            <a:extLst>
              <a:ext uri="{FF2B5EF4-FFF2-40B4-BE49-F238E27FC236}">
                <a16:creationId xmlns:a16="http://schemas.microsoft.com/office/drawing/2014/main" id="{8950F1FD-6DD6-7F4B-8B56-CF39B87730BF}"/>
              </a:ext>
            </a:extLst>
          </p:cNvPr>
          <p:cNvGrpSpPr/>
          <p:nvPr/>
        </p:nvGrpSpPr>
        <p:grpSpPr>
          <a:xfrm>
            <a:off x="1432617" y="2621329"/>
            <a:ext cx="3065198" cy="461665"/>
            <a:chOff x="1069716" y="2348888"/>
            <a:chExt cx="2298899" cy="346249"/>
          </a:xfrm>
        </p:grpSpPr>
        <p:cxnSp>
          <p:nvCxnSpPr>
            <p:cNvPr id="19" name="Straight Arrow Connector 18">
              <a:extLst>
                <a:ext uri="{FF2B5EF4-FFF2-40B4-BE49-F238E27FC236}">
                  <a16:creationId xmlns:a16="http://schemas.microsoft.com/office/drawing/2014/main" id="{34F787E5-8E91-1F41-A725-5EEA71128BFE}"/>
                </a:ext>
              </a:extLst>
            </p:cNvPr>
            <p:cNvCxnSpPr>
              <a:cxnSpLocks/>
            </p:cNvCxnSpPr>
            <p:nvPr/>
          </p:nvCxnSpPr>
          <p:spPr>
            <a:xfrm>
              <a:off x="2757488" y="2533554"/>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F24AF19D-FE3A-6F4C-9999-10A586680B4C}"/>
                </a:ext>
              </a:extLst>
            </p:cNvPr>
            <p:cNvSpPr txBox="1"/>
            <p:nvPr/>
          </p:nvSpPr>
          <p:spPr>
            <a:xfrm>
              <a:off x="1069716" y="2348888"/>
              <a:ext cx="1667765" cy="34624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Control signals</a:t>
              </a:r>
            </a:p>
          </p:txBody>
        </p:sp>
      </p:grpSp>
    </p:spTree>
    <p:extLst>
      <p:ext uri="{BB962C8B-B14F-4D97-AF65-F5344CB8AC3E}">
        <p14:creationId xmlns:p14="http://schemas.microsoft.com/office/powerpoint/2010/main" val="449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AA60-BFF6-A845-BC69-45758406EC14}"/>
              </a:ext>
            </a:extLst>
          </p:cNvPr>
          <p:cNvSpPr>
            <a:spLocks noGrp="1"/>
          </p:cNvSpPr>
          <p:nvPr>
            <p:ph type="title"/>
          </p:nvPr>
        </p:nvSpPr>
        <p:spPr/>
        <p:txBody>
          <a:bodyPr/>
          <a:lstStyle/>
          <a:p>
            <a:r>
              <a:rPr lang="en-US"/>
              <a:t>Data generation in the real world</a:t>
            </a:r>
          </a:p>
        </p:txBody>
      </p:sp>
      <p:pic>
        <p:nvPicPr>
          <p:cNvPr id="22" name="Content Placeholder 4">
            <a:extLst>
              <a:ext uri="{FF2B5EF4-FFF2-40B4-BE49-F238E27FC236}">
                <a16:creationId xmlns:a16="http://schemas.microsoft.com/office/drawing/2014/main" id="{8DA99FBC-01DA-B343-9C8D-51E88910EB57}"/>
              </a:ext>
            </a:extLst>
          </p:cNvPr>
          <p:cNvPicPr>
            <a:picLocks noGrp="1" noChangeAspect="1"/>
          </p:cNvPicPr>
          <p:nvPr>
            <p:ph sz="quarter" idx="10"/>
          </p:nvPr>
        </p:nvPicPr>
        <p:blipFill rotWithShape="1">
          <a:blip r:embed="rId3"/>
          <a:srcRect/>
          <a:stretch/>
        </p:blipFill>
        <p:spPr>
          <a:xfrm>
            <a:off x="6926411" y="3949622"/>
            <a:ext cx="4844096" cy="2025124"/>
          </a:xfrm>
          <a:prstGeom prst="rect">
            <a:avLst/>
          </a:prstGeom>
        </p:spPr>
      </p:pic>
      <p:pic>
        <p:nvPicPr>
          <p:cNvPr id="12" name="Picture 11">
            <a:extLst>
              <a:ext uri="{FF2B5EF4-FFF2-40B4-BE49-F238E27FC236}">
                <a16:creationId xmlns:a16="http://schemas.microsoft.com/office/drawing/2014/main" id="{5154C436-9469-3B4D-9D8C-0A2EE5356207}"/>
              </a:ext>
            </a:extLst>
          </p:cNvPr>
          <p:cNvPicPr>
            <a:picLocks noChangeAspect="1"/>
          </p:cNvPicPr>
          <p:nvPr/>
        </p:nvPicPr>
        <p:blipFill rotWithShape="1">
          <a:blip r:embed="rId4"/>
          <a:srcRect l="34438" r="33257"/>
          <a:stretch/>
        </p:blipFill>
        <p:spPr>
          <a:xfrm>
            <a:off x="9423841" y="1320191"/>
            <a:ext cx="2250068" cy="1710088"/>
          </a:xfrm>
          <a:prstGeom prst="rect">
            <a:avLst/>
          </a:prstGeom>
        </p:spPr>
      </p:pic>
      <p:pic>
        <p:nvPicPr>
          <p:cNvPr id="5" name="Picture 4">
            <a:extLst>
              <a:ext uri="{FF2B5EF4-FFF2-40B4-BE49-F238E27FC236}">
                <a16:creationId xmlns:a16="http://schemas.microsoft.com/office/drawing/2014/main" id="{13F1104F-D6E1-2542-B3FD-A39CE378ED66}"/>
              </a:ext>
            </a:extLst>
          </p:cNvPr>
          <p:cNvPicPr>
            <a:picLocks noChangeAspect="1"/>
          </p:cNvPicPr>
          <p:nvPr/>
        </p:nvPicPr>
        <p:blipFill rotWithShape="1">
          <a:blip r:embed="rId4"/>
          <a:srcRect r="67696"/>
          <a:stretch/>
        </p:blipFill>
        <p:spPr>
          <a:xfrm>
            <a:off x="376746" y="1361217"/>
            <a:ext cx="2250068" cy="1710088"/>
          </a:xfrm>
          <a:prstGeom prst="rect">
            <a:avLst/>
          </a:prstGeom>
        </p:spPr>
      </p:pic>
      <p:pic>
        <p:nvPicPr>
          <p:cNvPr id="13" name="Picture 12">
            <a:extLst>
              <a:ext uri="{FF2B5EF4-FFF2-40B4-BE49-F238E27FC236}">
                <a16:creationId xmlns:a16="http://schemas.microsoft.com/office/drawing/2014/main" id="{FBD65506-E3D7-7C44-85BD-3EE8C24D0589}"/>
              </a:ext>
            </a:extLst>
          </p:cNvPr>
          <p:cNvPicPr>
            <a:picLocks noChangeAspect="1"/>
          </p:cNvPicPr>
          <p:nvPr/>
        </p:nvPicPr>
        <p:blipFill rotWithShape="1">
          <a:blip r:embed="rId4"/>
          <a:srcRect l="67739" r="-44"/>
          <a:stretch/>
        </p:blipFill>
        <p:spPr>
          <a:xfrm>
            <a:off x="7163734" y="1317355"/>
            <a:ext cx="2250068" cy="1710088"/>
          </a:xfrm>
          <a:prstGeom prst="rect">
            <a:avLst/>
          </a:prstGeom>
        </p:spPr>
      </p:pic>
      <p:grpSp>
        <p:nvGrpSpPr>
          <p:cNvPr id="17" name="Group 16">
            <a:extLst>
              <a:ext uri="{FF2B5EF4-FFF2-40B4-BE49-F238E27FC236}">
                <a16:creationId xmlns:a16="http://schemas.microsoft.com/office/drawing/2014/main" id="{5282E6D1-B574-114E-85FD-5838515E2899}"/>
              </a:ext>
            </a:extLst>
          </p:cNvPr>
          <p:cNvGrpSpPr/>
          <p:nvPr/>
        </p:nvGrpSpPr>
        <p:grpSpPr>
          <a:xfrm>
            <a:off x="5376626" y="1676893"/>
            <a:ext cx="1468672" cy="596429"/>
            <a:chOff x="3780458" y="2115700"/>
            <a:chExt cx="1613499" cy="447322"/>
          </a:xfrm>
        </p:grpSpPr>
        <p:sp>
          <p:nvSpPr>
            <p:cNvPr id="18" name="TextBox 17">
              <a:extLst>
                <a:ext uri="{FF2B5EF4-FFF2-40B4-BE49-F238E27FC236}">
                  <a16:creationId xmlns:a16="http://schemas.microsoft.com/office/drawing/2014/main" id="{0E683D14-E6F6-C242-B470-9C24BC14F26B}"/>
                </a:ext>
              </a:extLst>
            </p:cNvPr>
            <p:cNvSpPr txBox="1"/>
            <p:nvPr/>
          </p:nvSpPr>
          <p:spPr>
            <a:xfrm>
              <a:off x="3780458" y="2115700"/>
              <a:ext cx="1613499" cy="346249"/>
            </a:xfrm>
            <a:prstGeom prst="rect">
              <a:avLst/>
            </a:prstGeom>
            <a:noFill/>
          </p:spPr>
          <p:txBody>
            <a:bodyPr wrap="none" rtlCol="0">
              <a:spAutoFit/>
            </a:bodyPr>
            <a:lstStyle/>
            <a:p>
              <a:pPr algn="l"/>
              <a:r>
                <a:rPr lang="en-US" sz="2400">
                  <a:solidFill>
                    <a:schemeClr val="accent4"/>
                  </a:solidFill>
                  <a:latin typeface="Arial" panose="020B0604020202020204" pitchFamily="34" charset="0"/>
                  <a:cs typeface="Arial" panose="020B0604020202020204" pitchFamily="34" charset="0"/>
                </a:rPr>
                <a:t>Generate</a:t>
              </a:r>
            </a:p>
          </p:txBody>
        </p:sp>
        <p:cxnSp>
          <p:nvCxnSpPr>
            <p:cNvPr id="19" name="Straight Arrow Connector 18">
              <a:extLst>
                <a:ext uri="{FF2B5EF4-FFF2-40B4-BE49-F238E27FC236}">
                  <a16:creationId xmlns:a16="http://schemas.microsoft.com/office/drawing/2014/main" id="{C11A0C62-6C5A-4640-97FE-32F89C57A085}"/>
                </a:ext>
              </a:extLst>
            </p:cNvPr>
            <p:cNvCxnSpPr>
              <a:cxnSpLocks/>
            </p:cNvCxnSpPr>
            <p:nvPr/>
          </p:nvCxnSpPr>
          <p:spPr>
            <a:xfrm flipV="1">
              <a:off x="4019450" y="2563021"/>
              <a:ext cx="1241488" cy="1"/>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3FD7103B-992A-EA46-86BF-D2B53E83C5BA}"/>
              </a:ext>
            </a:extLst>
          </p:cNvPr>
          <p:cNvCxnSpPr>
            <a:cxnSpLocks/>
          </p:cNvCxnSpPr>
          <p:nvPr/>
        </p:nvCxnSpPr>
        <p:spPr>
          <a:xfrm>
            <a:off x="2844943" y="2181464"/>
            <a:ext cx="1106173" cy="0"/>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FDC4B1B-9BF9-6D43-85D4-8C4A9BBE294E}"/>
              </a:ext>
            </a:extLst>
          </p:cNvPr>
          <p:cNvSpPr txBox="1"/>
          <p:nvPr/>
        </p:nvSpPr>
        <p:spPr>
          <a:xfrm>
            <a:off x="6687136" y="3020943"/>
            <a:ext cx="5396907" cy="646331"/>
          </a:xfrm>
          <a:prstGeom prst="rect">
            <a:avLst/>
          </a:prstGeom>
          <a:noFill/>
        </p:spPr>
        <p:txBody>
          <a:bodyPr wrap="square" rtlCol="0">
            <a:spAutoFit/>
          </a:bodyPr>
          <a:lstStyle/>
          <a:p>
            <a:pPr algn="ctr"/>
            <a:r>
              <a:rPr lang="en-US" sz="2133" b="1" dirty="0">
                <a:latin typeface="Arial" panose="020B0604020202020204" pitchFamily="34" charset="0"/>
                <a:cs typeface="Arial" panose="020B0604020202020204" pitchFamily="34" charset="0"/>
              </a:rPr>
              <a:t>Stroke paintings to realistic images</a:t>
            </a:r>
          </a:p>
          <a:p>
            <a:pPr algn="ctr"/>
            <a:r>
              <a:rPr lang="en-US" sz="1467" dirty="0">
                <a:latin typeface="Arial" panose="020B0604020202020204" pitchFamily="34" charset="0"/>
                <a:cs typeface="Arial" panose="020B0604020202020204" pitchFamily="34" charset="0"/>
              </a:rPr>
              <a:t>[</a:t>
            </a:r>
            <a:r>
              <a:rPr lang="en-US" sz="1467" dirty="0" err="1">
                <a:latin typeface="Arial" panose="020B0604020202020204" pitchFamily="34" charset="0"/>
                <a:cs typeface="Arial" panose="020B0604020202020204" pitchFamily="34" charset="0"/>
              </a:rPr>
              <a:t>Meng</a:t>
            </a:r>
            <a:r>
              <a:rPr lang="en-US" sz="1467" dirty="0">
                <a:latin typeface="Arial" panose="020B0604020202020204" pitchFamily="34" charset="0"/>
                <a:cs typeface="Arial" panose="020B0604020202020204" pitchFamily="34" charset="0"/>
              </a:rPr>
              <a:t>, He, Song, et al., ICLR 2022]</a:t>
            </a:r>
          </a:p>
        </p:txBody>
      </p:sp>
      <p:sp>
        <p:nvSpPr>
          <p:cNvPr id="35" name="TextBox 34">
            <a:extLst>
              <a:ext uri="{FF2B5EF4-FFF2-40B4-BE49-F238E27FC236}">
                <a16:creationId xmlns:a16="http://schemas.microsoft.com/office/drawing/2014/main" id="{F15064DD-F4BF-C648-946E-45D16CC00389}"/>
              </a:ext>
            </a:extLst>
          </p:cNvPr>
          <p:cNvSpPr txBox="1"/>
          <p:nvPr/>
        </p:nvSpPr>
        <p:spPr>
          <a:xfrm>
            <a:off x="85214" y="4715965"/>
            <a:ext cx="2759729" cy="461665"/>
          </a:xfrm>
          <a:prstGeom prst="rect">
            <a:avLst/>
          </a:prstGeom>
          <a:noFill/>
        </p:spPr>
        <p:txBody>
          <a:bodyPr wrap="square" rtlCol="0">
            <a:spAutoFit/>
          </a:bodyPr>
          <a:lstStyle/>
          <a:p>
            <a:pPr algn="l"/>
            <a:r>
              <a:rPr lang="en-US" sz="2400">
                <a:latin typeface="Arial" panose="020B0604020202020204" pitchFamily="34" charset="0"/>
                <a:cs typeface="Arial" panose="020B0604020202020204" pitchFamily="34" charset="0"/>
              </a:rPr>
              <a:t>“Ace of Pentacles”</a:t>
            </a:r>
          </a:p>
        </p:txBody>
      </p:sp>
      <p:cxnSp>
        <p:nvCxnSpPr>
          <p:cNvPr id="39" name="Straight Arrow Connector 38">
            <a:extLst>
              <a:ext uri="{FF2B5EF4-FFF2-40B4-BE49-F238E27FC236}">
                <a16:creationId xmlns:a16="http://schemas.microsoft.com/office/drawing/2014/main" id="{A60E50C8-16F7-5C46-B163-560164D15C5A}"/>
              </a:ext>
            </a:extLst>
          </p:cNvPr>
          <p:cNvCxnSpPr>
            <a:cxnSpLocks/>
            <a:stCxn id="35" idx="3"/>
          </p:cNvCxnSpPr>
          <p:nvPr/>
        </p:nvCxnSpPr>
        <p:spPr>
          <a:xfrm flipV="1">
            <a:off x="2844943" y="4962183"/>
            <a:ext cx="1106173" cy="3"/>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8DC85D9-0E6B-7A4D-B344-CE7EDB20E55C}"/>
              </a:ext>
            </a:extLst>
          </p:cNvPr>
          <p:cNvSpPr txBox="1"/>
          <p:nvPr/>
        </p:nvSpPr>
        <p:spPr>
          <a:xfrm>
            <a:off x="6954642" y="5952113"/>
            <a:ext cx="4661853" cy="646331"/>
          </a:xfrm>
          <a:prstGeom prst="rect">
            <a:avLst/>
          </a:prstGeom>
          <a:noFill/>
        </p:spPr>
        <p:txBody>
          <a:bodyPr wrap="none" rtlCol="0">
            <a:spAutoFit/>
          </a:bodyPr>
          <a:lstStyle/>
          <a:p>
            <a:pPr algn="ctr"/>
            <a:r>
              <a:rPr lang="en-US" sz="2133" b="1">
                <a:latin typeface="Arial" panose="020B0604020202020204" pitchFamily="34" charset="0"/>
                <a:cs typeface="Arial" panose="020B0604020202020204" pitchFamily="34" charset="0"/>
              </a:rPr>
              <a:t>Language-guided artwork creation</a:t>
            </a:r>
          </a:p>
          <a:p>
            <a:pPr algn="ctr"/>
            <a:r>
              <a:rPr lang="en-US" sz="1467">
                <a:latin typeface="Arial" panose="020B0604020202020204" pitchFamily="34" charset="0"/>
                <a:cs typeface="Arial" panose="020B0604020202020204" pitchFamily="34" charset="0"/>
                <a:hlinkClick r:id="rId5"/>
              </a:rPr>
              <a:t>https://chainbreakers.kath.io</a:t>
            </a:r>
            <a:r>
              <a:rPr lang="en-US" sz="1467">
                <a:latin typeface="Arial" panose="020B0604020202020204" pitchFamily="34" charset="0"/>
                <a:cs typeface="Arial" panose="020B0604020202020204" pitchFamily="34" charset="0"/>
              </a:rPr>
              <a:t>  @RiversHaveWings</a:t>
            </a:r>
          </a:p>
        </p:txBody>
      </p:sp>
      <p:pic>
        <p:nvPicPr>
          <p:cNvPr id="58" name="Picture 10">
            <a:extLst>
              <a:ext uri="{FF2B5EF4-FFF2-40B4-BE49-F238E27FC236}">
                <a16:creationId xmlns:a16="http://schemas.microsoft.com/office/drawing/2014/main" id="{4806492B-1152-444B-9C04-184A3076A0D5}"/>
              </a:ext>
            </a:extLst>
          </p:cNvPr>
          <p:cNvPicPr>
            <a:picLocks noChangeAspect="1" noChangeArrowheads="1"/>
          </p:cNvPicPr>
          <p:nvPr/>
        </p:nvPicPr>
        <p:blipFill>
          <a:blip r:embed="rId6"/>
          <a:srcRect/>
          <a:stretch/>
        </p:blipFill>
        <p:spPr bwMode="auto">
          <a:xfrm>
            <a:off x="4074830" y="4410292"/>
            <a:ext cx="1112985" cy="111298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FE7EE55B-E8F0-FD40-ACE9-F1A881C2B057}"/>
              </a:ext>
            </a:extLst>
          </p:cNvPr>
          <p:cNvSpPr txBox="1"/>
          <p:nvPr/>
        </p:nvSpPr>
        <p:spPr>
          <a:xfrm>
            <a:off x="5398455" y="4405693"/>
            <a:ext cx="1468672" cy="461665"/>
          </a:xfrm>
          <a:prstGeom prst="rect">
            <a:avLst/>
          </a:prstGeom>
          <a:noFill/>
        </p:spPr>
        <p:txBody>
          <a:bodyPr wrap="none" rtlCol="0">
            <a:spAutoFit/>
          </a:bodyPr>
          <a:lstStyle/>
          <a:p>
            <a:pPr algn="l"/>
            <a:r>
              <a:rPr lang="en-US" sz="2400">
                <a:solidFill>
                  <a:schemeClr val="accent4"/>
                </a:solidFill>
                <a:latin typeface="Arial" panose="020B0604020202020204" pitchFamily="34" charset="0"/>
                <a:cs typeface="Arial" panose="020B0604020202020204" pitchFamily="34" charset="0"/>
              </a:rPr>
              <a:t>Generate</a:t>
            </a:r>
          </a:p>
        </p:txBody>
      </p:sp>
      <p:cxnSp>
        <p:nvCxnSpPr>
          <p:cNvPr id="64" name="Straight Arrow Connector 63">
            <a:extLst>
              <a:ext uri="{FF2B5EF4-FFF2-40B4-BE49-F238E27FC236}">
                <a16:creationId xmlns:a16="http://schemas.microsoft.com/office/drawing/2014/main" id="{2618D600-B645-5C4B-ACD6-37A339E9E43C}"/>
              </a:ext>
            </a:extLst>
          </p:cNvPr>
          <p:cNvCxnSpPr>
            <a:cxnSpLocks/>
          </p:cNvCxnSpPr>
          <p:nvPr/>
        </p:nvCxnSpPr>
        <p:spPr>
          <a:xfrm flipV="1">
            <a:off x="5585718" y="4962185"/>
            <a:ext cx="1130053" cy="1"/>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0130EEF1-1D9C-2345-A283-A0447D915FC5}"/>
              </a:ext>
            </a:extLst>
          </p:cNvPr>
          <p:cNvGrpSpPr/>
          <p:nvPr/>
        </p:nvGrpSpPr>
        <p:grpSpPr>
          <a:xfrm>
            <a:off x="3234365" y="1654779"/>
            <a:ext cx="2845220" cy="1944041"/>
            <a:chOff x="2418278" y="1255902"/>
            <a:chExt cx="2133915" cy="1458031"/>
          </a:xfrm>
        </p:grpSpPr>
        <p:pic>
          <p:nvPicPr>
            <p:cNvPr id="14" name="Picture 10">
              <a:extLst>
                <a:ext uri="{FF2B5EF4-FFF2-40B4-BE49-F238E27FC236}">
                  <a16:creationId xmlns:a16="http://schemas.microsoft.com/office/drawing/2014/main" id="{10CC5F6A-A978-E445-B3C5-430F0F1CE30C}"/>
                </a:ext>
              </a:extLst>
            </p:cNvPr>
            <p:cNvPicPr>
              <a:picLocks noChangeAspect="1" noChangeArrowheads="1"/>
            </p:cNvPicPr>
            <p:nvPr/>
          </p:nvPicPr>
          <p:blipFill>
            <a:blip r:embed="rId6"/>
            <a:srcRect/>
            <a:stretch/>
          </p:blipFill>
          <p:spPr bwMode="auto">
            <a:xfrm>
              <a:off x="3052294" y="1255902"/>
              <a:ext cx="807864" cy="8078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CED4749-31F3-B948-8F63-263C3EB14938}"/>
                </a:ext>
              </a:extLst>
            </p:cNvPr>
            <p:cNvSpPr txBox="1"/>
            <p:nvPr/>
          </p:nvSpPr>
          <p:spPr>
            <a:xfrm>
              <a:off x="2418278" y="2090685"/>
              <a:ext cx="2133915" cy="623248"/>
            </a:xfrm>
            <a:prstGeom prst="rect">
              <a:avLst/>
            </a:prstGeom>
            <a:noFill/>
            <a:ln>
              <a:noFill/>
            </a:ln>
          </p:spPr>
          <p:txBody>
            <a:bodyPr wrap="square" rtlCol="0">
              <a:spAutoFit/>
            </a:bodyPr>
            <a:lstStyle/>
            <a:p>
              <a:pPr algn="ctr"/>
              <a:r>
                <a:rPr lang="en-US" sz="2400">
                  <a:latin typeface="Arial" panose="020B0604020202020204" pitchFamily="34" charset="0"/>
                  <a:cs typeface="Arial" panose="020B0604020202020204" pitchFamily="34" charset="0"/>
                </a:rPr>
                <a:t>Generative model of realistic images</a:t>
              </a:r>
            </a:p>
          </p:txBody>
        </p:sp>
      </p:grpSp>
      <p:sp>
        <p:nvSpPr>
          <p:cNvPr id="28" name="TextBox 27">
            <a:extLst>
              <a:ext uri="{FF2B5EF4-FFF2-40B4-BE49-F238E27FC236}">
                <a16:creationId xmlns:a16="http://schemas.microsoft.com/office/drawing/2014/main" id="{5E54487B-E07A-1F46-8CFD-DE98FA27219C}"/>
              </a:ext>
            </a:extLst>
          </p:cNvPr>
          <p:cNvSpPr txBox="1"/>
          <p:nvPr/>
        </p:nvSpPr>
        <p:spPr>
          <a:xfrm>
            <a:off x="3250781" y="5606082"/>
            <a:ext cx="2845220" cy="830997"/>
          </a:xfrm>
          <a:prstGeom prst="rect">
            <a:avLst/>
          </a:prstGeom>
          <a:noFill/>
          <a:ln>
            <a:noFill/>
          </a:ln>
        </p:spPr>
        <p:txBody>
          <a:bodyPr wrap="square" rtlCol="0">
            <a:spAutoFit/>
          </a:bodyPr>
          <a:lstStyle/>
          <a:p>
            <a:pPr algn="ctr"/>
            <a:r>
              <a:rPr lang="en-US" sz="2400">
                <a:latin typeface="Arial" panose="020B0604020202020204" pitchFamily="34" charset="0"/>
                <a:cs typeface="Arial" panose="020B0604020202020204" pitchFamily="34" charset="0"/>
              </a:rPr>
              <a:t>Generative model of paintings</a:t>
            </a:r>
          </a:p>
        </p:txBody>
      </p:sp>
    </p:spTree>
    <p:extLst>
      <p:ext uri="{BB962C8B-B14F-4D97-AF65-F5344CB8AC3E}">
        <p14:creationId xmlns:p14="http://schemas.microsoft.com/office/powerpoint/2010/main" val="36206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47" grpId="0"/>
      <p:bldP spid="63"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3089-8E94-D942-82DD-1EC463F28775}"/>
              </a:ext>
            </a:extLst>
          </p:cNvPr>
          <p:cNvSpPr>
            <a:spLocks noGrp="1"/>
          </p:cNvSpPr>
          <p:nvPr>
            <p:ph type="title"/>
          </p:nvPr>
        </p:nvSpPr>
        <p:spPr/>
        <p:txBody>
          <a:bodyPr/>
          <a:lstStyle/>
          <a:p>
            <a:r>
              <a:rPr lang="en-US"/>
              <a:t>Solving inverse problems with generative models</a:t>
            </a:r>
          </a:p>
        </p:txBody>
      </p:sp>
      <p:sp>
        <p:nvSpPr>
          <p:cNvPr id="7" name="TextBox 6">
            <a:extLst>
              <a:ext uri="{FF2B5EF4-FFF2-40B4-BE49-F238E27FC236}">
                <a16:creationId xmlns:a16="http://schemas.microsoft.com/office/drawing/2014/main" id="{D8BEE4FC-2B14-5448-B8F1-FF2B6CC37582}"/>
              </a:ext>
            </a:extLst>
          </p:cNvPr>
          <p:cNvSpPr txBox="1"/>
          <p:nvPr/>
        </p:nvSpPr>
        <p:spPr>
          <a:xfrm>
            <a:off x="3725065" y="5177391"/>
            <a:ext cx="4741865" cy="74898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Medical</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image reconstruction</a:t>
            </a:r>
          </a:p>
          <a:p>
            <a:pPr algn="ctr"/>
            <a:r>
              <a:rPr lang="en-US" sz="1867" dirty="0">
                <a:latin typeface="Arial" panose="020B0604020202020204" pitchFamily="34" charset="0"/>
                <a:cs typeface="Arial" panose="020B0604020202020204" pitchFamily="34" charset="0"/>
              </a:rPr>
              <a:t>[Song</a:t>
            </a:r>
            <a:r>
              <a:rPr lang="en-US" sz="1867" b="1" dirty="0">
                <a:latin typeface="Arial" panose="020B0604020202020204" pitchFamily="34" charset="0"/>
                <a:cs typeface="Arial" panose="020B0604020202020204" pitchFamily="34" charset="0"/>
              </a:rPr>
              <a:t> </a:t>
            </a:r>
            <a:r>
              <a:rPr lang="en-US" sz="1867" dirty="0">
                <a:latin typeface="Arial" panose="020B0604020202020204" pitchFamily="34" charset="0"/>
                <a:cs typeface="Arial" panose="020B0604020202020204" pitchFamily="34" charset="0"/>
              </a:rPr>
              <a:t>et al., ICLR 2022]</a:t>
            </a:r>
          </a:p>
        </p:txBody>
      </p:sp>
      <p:pic>
        <p:nvPicPr>
          <p:cNvPr id="10" name="Picture 10">
            <a:extLst>
              <a:ext uri="{FF2B5EF4-FFF2-40B4-BE49-F238E27FC236}">
                <a16:creationId xmlns:a16="http://schemas.microsoft.com/office/drawing/2014/main" id="{E982F37A-1061-8247-AD32-EDD7BCE381FE}"/>
              </a:ext>
            </a:extLst>
          </p:cNvPr>
          <p:cNvPicPr>
            <a:picLocks noChangeAspect="1" noChangeArrowheads="1"/>
          </p:cNvPicPr>
          <p:nvPr/>
        </p:nvPicPr>
        <p:blipFill>
          <a:blip r:embed="rId3"/>
          <a:srcRect/>
          <a:stretch/>
        </p:blipFill>
        <p:spPr bwMode="auto">
          <a:xfrm>
            <a:off x="5355631" y="2160409"/>
            <a:ext cx="1480739" cy="14807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D9788A8-2325-704A-A914-49123A09DCFE}"/>
              </a:ext>
            </a:extLst>
          </p:cNvPr>
          <p:cNvGrpSpPr/>
          <p:nvPr/>
        </p:nvGrpSpPr>
        <p:grpSpPr>
          <a:xfrm>
            <a:off x="7366271" y="1763515"/>
            <a:ext cx="4681323" cy="2511919"/>
            <a:chOff x="5524703" y="1322636"/>
            <a:chExt cx="3510992" cy="1883939"/>
          </a:xfrm>
        </p:grpSpPr>
        <p:pic>
          <p:nvPicPr>
            <p:cNvPr id="9222" name="Picture 6">
              <a:extLst>
                <a:ext uri="{FF2B5EF4-FFF2-40B4-BE49-F238E27FC236}">
                  <a16:creationId xmlns:a16="http://schemas.microsoft.com/office/drawing/2014/main" id="{11F6D12C-C40E-794B-B163-9C625C036EAA}"/>
                </a:ext>
              </a:extLst>
            </p:cNvPr>
            <p:cNvPicPr>
              <a:picLocks noChangeAspect="1" noChangeArrowheads="1"/>
            </p:cNvPicPr>
            <p:nvPr/>
          </p:nvPicPr>
          <p:blipFill rotWithShape="1">
            <a:blip r:embed="rId4"/>
            <a:srcRect t="528" r="40049" b="33741"/>
            <a:stretch/>
          </p:blipFill>
          <p:spPr bwMode="auto">
            <a:xfrm>
              <a:off x="6676522" y="1322636"/>
              <a:ext cx="2359173" cy="188393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EC42220-C193-EB4F-A61D-7A5C26D0F0E3}"/>
                </a:ext>
              </a:extLst>
            </p:cNvPr>
            <p:cNvGrpSpPr/>
            <p:nvPr/>
          </p:nvGrpSpPr>
          <p:grpSpPr>
            <a:xfrm>
              <a:off x="5524703" y="1822829"/>
              <a:ext cx="1101504" cy="417793"/>
              <a:chOff x="3769737" y="2168090"/>
              <a:chExt cx="1834708" cy="417793"/>
            </a:xfrm>
          </p:grpSpPr>
          <p:sp>
            <p:nvSpPr>
              <p:cNvPr id="13" name="TextBox 12">
                <a:extLst>
                  <a:ext uri="{FF2B5EF4-FFF2-40B4-BE49-F238E27FC236}">
                    <a16:creationId xmlns:a16="http://schemas.microsoft.com/office/drawing/2014/main" id="{7A19457E-54BE-6D49-A236-CBC440F36402}"/>
                  </a:ext>
                </a:extLst>
              </p:cNvPr>
              <p:cNvSpPr txBox="1"/>
              <p:nvPr/>
            </p:nvSpPr>
            <p:spPr>
              <a:xfrm>
                <a:off x="3769737" y="2168090"/>
                <a:ext cx="1834708" cy="346249"/>
              </a:xfrm>
              <a:prstGeom prst="rect">
                <a:avLst/>
              </a:prstGeom>
              <a:noFill/>
            </p:spPr>
            <p:txBody>
              <a:bodyPr wrap="none" rtlCol="0">
                <a:spAutoFit/>
              </a:bodyPr>
              <a:lstStyle/>
              <a:p>
                <a:pPr algn="l"/>
                <a:r>
                  <a:rPr lang="en-US" sz="2400">
                    <a:solidFill>
                      <a:schemeClr val="accent4"/>
                    </a:solidFill>
                    <a:latin typeface="Arial" panose="020B0604020202020204" pitchFamily="34" charset="0"/>
                    <a:cs typeface="Arial" panose="020B0604020202020204" pitchFamily="34" charset="0"/>
                  </a:rPr>
                  <a:t>Generate</a:t>
                </a:r>
              </a:p>
            </p:txBody>
          </p:sp>
          <p:cxnSp>
            <p:nvCxnSpPr>
              <p:cNvPr id="14" name="Straight Arrow Connector 13">
                <a:extLst>
                  <a:ext uri="{FF2B5EF4-FFF2-40B4-BE49-F238E27FC236}">
                    <a16:creationId xmlns:a16="http://schemas.microsoft.com/office/drawing/2014/main" id="{D8A1183F-50CD-924A-A76E-49D1F2E72375}"/>
                  </a:ext>
                </a:extLst>
              </p:cNvPr>
              <p:cNvCxnSpPr>
                <a:cxnSpLocks/>
              </p:cNvCxnSpPr>
              <p:nvPr/>
            </p:nvCxnSpPr>
            <p:spPr>
              <a:xfrm>
                <a:off x="4027380" y="2585883"/>
                <a:ext cx="1423138" cy="0"/>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3" name="Group 2">
            <a:extLst>
              <a:ext uri="{FF2B5EF4-FFF2-40B4-BE49-F238E27FC236}">
                <a16:creationId xmlns:a16="http://schemas.microsoft.com/office/drawing/2014/main" id="{3312CDAC-10FD-0F4B-938A-89C879C42C53}"/>
              </a:ext>
            </a:extLst>
          </p:cNvPr>
          <p:cNvGrpSpPr/>
          <p:nvPr/>
        </p:nvGrpSpPr>
        <p:grpSpPr>
          <a:xfrm>
            <a:off x="144407" y="1948959"/>
            <a:ext cx="4408896" cy="2055488"/>
            <a:chOff x="108305" y="1461719"/>
            <a:chExt cx="3306672" cy="1541616"/>
          </a:xfrm>
        </p:grpSpPr>
        <p:pic>
          <p:nvPicPr>
            <p:cNvPr id="9218" name="Picture 2" descr="Computed Tomography (CT) Scan | Johns Hopkins Medicine">
              <a:extLst>
                <a:ext uri="{FF2B5EF4-FFF2-40B4-BE49-F238E27FC236}">
                  <a16:creationId xmlns:a16="http://schemas.microsoft.com/office/drawing/2014/main" id="{16498733-6F69-7942-9210-E3D2639255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14"/>
            <a:stretch/>
          </p:blipFill>
          <p:spPr bwMode="auto">
            <a:xfrm>
              <a:off x="108305" y="1461719"/>
              <a:ext cx="2455234" cy="15416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F6689560-70AC-F044-9FD4-C7CD263AA63A}"/>
                </a:ext>
              </a:extLst>
            </p:cNvPr>
            <p:cNvCxnSpPr>
              <a:cxnSpLocks/>
            </p:cNvCxnSpPr>
            <p:nvPr/>
          </p:nvCxnSpPr>
          <p:spPr>
            <a:xfrm>
              <a:off x="2716213" y="2240622"/>
              <a:ext cx="698764" cy="0"/>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30217126-5A23-954D-8247-8BA99710DA3B}"/>
              </a:ext>
            </a:extLst>
          </p:cNvPr>
          <p:cNvSpPr txBox="1"/>
          <p:nvPr/>
        </p:nvSpPr>
        <p:spPr>
          <a:xfrm>
            <a:off x="4673386" y="3651557"/>
            <a:ext cx="2845220" cy="830997"/>
          </a:xfrm>
          <a:prstGeom prst="rect">
            <a:avLst/>
          </a:prstGeom>
          <a:noFill/>
          <a:ln>
            <a:noFill/>
          </a:ln>
        </p:spPr>
        <p:txBody>
          <a:bodyPr wrap="square" rtlCol="0">
            <a:spAutoFit/>
          </a:bodyPr>
          <a:lstStyle/>
          <a:p>
            <a:pPr algn="ctr"/>
            <a:r>
              <a:rPr lang="en-US" sz="2400">
                <a:latin typeface="Arial" panose="020B0604020202020204" pitchFamily="34" charset="0"/>
                <a:cs typeface="Arial" panose="020B0604020202020204" pitchFamily="34" charset="0"/>
              </a:rPr>
              <a:t>Generative model of medical images</a:t>
            </a:r>
          </a:p>
        </p:txBody>
      </p:sp>
    </p:spTree>
    <p:extLst>
      <p:ext uri="{BB962C8B-B14F-4D97-AF65-F5344CB8AC3E}">
        <p14:creationId xmlns:p14="http://schemas.microsoft.com/office/powerpoint/2010/main" val="40454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3089-8E94-D942-82DD-1EC463F28775}"/>
              </a:ext>
            </a:extLst>
          </p:cNvPr>
          <p:cNvSpPr>
            <a:spLocks noGrp="1"/>
          </p:cNvSpPr>
          <p:nvPr>
            <p:ph type="title"/>
          </p:nvPr>
        </p:nvSpPr>
        <p:spPr/>
        <p:txBody>
          <a:bodyPr/>
          <a:lstStyle/>
          <a:p>
            <a:r>
              <a:rPr lang="en-US"/>
              <a:t>Outlier detection with generative models</a:t>
            </a:r>
          </a:p>
        </p:txBody>
      </p:sp>
      <p:sp>
        <p:nvSpPr>
          <p:cNvPr id="7" name="TextBox 6">
            <a:extLst>
              <a:ext uri="{FF2B5EF4-FFF2-40B4-BE49-F238E27FC236}">
                <a16:creationId xmlns:a16="http://schemas.microsoft.com/office/drawing/2014/main" id="{D8BEE4FC-2B14-5448-B8F1-FF2B6CC37582}"/>
              </a:ext>
            </a:extLst>
          </p:cNvPr>
          <p:cNvSpPr txBox="1"/>
          <p:nvPr/>
        </p:nvSpPr>
        <p:spPr>
          <a:xfrm>
            <a:off x="3725065" y="5213139"/>
            <a:ext cx="4741865" cy="74898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Outlier detection</a:t>
            </a:r>
          </a:p>
          <a:p>
            <a:pPr algn="ctr"/>
            <a:r>
              <a:rPr lang="en-US" sz="1867" dirty="0">
                <a:latin typeface="Arial" panose="020B0604020202020204" pitchFamily="34" charset="0"/>
                <a:cs typeface="Arial" panose="020B0604020202020204" pitchFamily="34" charset="0"/>
              </a:rPr>
              <a:t>[Song</a:t>
            </a:r>
            <a:r>
              <a:rPr lang="en-US" sz="1867" b="1" dirty="0">
                <a:latin typeface="Arial" panose="020B0604020202020204" pitchFamily="34" charset="0"/>
                <a:cs typeface="Arial" panose="020B0604020202020204" pitchFamily="34" charset="0"/>
              </a:rPr>
              <a:t> </a:t>
            </a:r>
            <a:r>
              <a:rPr lang="en-US" sz="1867" dirty="0">
                <a:latin typeface="Arial" panose="020B0604020202020204" pitchFamily="34" charset="0"/>
                <a:cs typeface="Arial" panose="020B0604020202020204" pitchFamily="34" charset="0"/>
              </a:rPr>
              <a:t>et al., ICLR 2018]</a:t>
            </a:r>
          </a:p>
        </p:txBody>
      </p:sp>
      <p:sp>
        <p:nvSpPr>
          <p:cNvPr id="16" name="TextBox 15">
            <a:extLst>
              <a:ext uri="{FF2B5EF4-FFF2-40B4-BE49-F238E27FC236}">
                <a16:creationId xmlns:a16="http://schemas.microsoft.com/office/drawing/2014/main" id="{30217126-5A23-954D-8247-8BA99710DA3B}"/>
              </a:ext>
            </a:extLst>
          </p:cNvPr>
          <p:cNvSpPr txBox="1"/>
          <p:nvPr/>
        </p:nvSpPr>
        <p:spPr>
          <a:xfrm>
            <a:off x="4673386" y="3641149"/>
            <a:ext cx="2845220" cy="830997"/>
          </a:xfrm>
          <a:prstGeom prst="rect">
            <a:avLst/>
          </a:prstGeom>
          <a:noFill/>
          <a:ln>
            <a:noFill/>
          </a:ln>
        </p:spPr>
        <p:txBody>
          <a:bodyPr wrap="square" rtlCol="0">
            <a:spAutoFit/>
          </a:bodyPr>
          <a:lstStyle/>
          <a:p>
            <a:pPr algn="ctr"/>
            <a:r>
              <a:rPr lang="en-US" sz="2400">
                <a:latin typeface="Arial" panose="020B0604020202020204" pitchFamily="34" charset="0"/>
                <a:cs typeface="Arial" panose="020B0604020202020204" pitchFamily="34" charset="0"/>
              </a:rPr>
              <a:t>Generative model of traffic signs</a:t>
            </a:r>
          </a:p>
        </p:txBody>
      </p:sp>
      <p:pic>
        <p:nvPicPr>
          <p:cNvPr id="17" name="Picture 16">
            <a:extLst>
              <a:ext uri="{FF2B5EF4-FFF2-40B4-BE49-F238E27FC236}">
                <a16:creationId xmlns:a16="http://schemas.microsoft.com/office/drawing/2014/main" id="{66519D5A-371D-A444-8062-DFA8B7E56CF1}"/>
              </a:ext>
            </a:extLst>
          </p:cNvPr>
          <p:cNvPicPr>
            <a:picLocks noChangeAspect="1"/>
          </p:cNvPicPr>
          <p:nvPr/>
        </p:nvPicPr>
        <p:blipFill rotWithShape="1">
          <a:blip r:embed="rId3"/>
          <a:srcRect l="30629" t="12051" r="20368" b="4030"/>
          <a:stretch/>
        </p:blipFill>
        <p:spPr>
          <a:xfrm>
            <a:off x="534024" y="1821715"/>
            <a:ext cx="2235097" cy="2148304"/>
          </a:xfrm>
          <a:prstGeom prst="rect">
            <a:avLst/>
          </a:prstGeom>
        </p:spPr>
      </p:pic>
      <p:pic>
        <p:nvPicPr>
          <p:cNvPr id="18" name="Picture 17">
            <a:extLst>
              <a:ext uri="{FF2B5EF4-FFF2-40B4-BE49-F238E27FC236}">
                <a16:creationId xmlns:a16="http://schemas.microsoft.com/office/drawing/2014/main" id="{7C5ED167-46BE-3A4F-9C0B-21FA0A7C57DB}"/>
              </a:ext>
            </a:extLst>
          </p:cNvPr>
          <p:cNvPicPr>
            <a:picLocks noChangeAspect="1"/>
          </p:cNvPicPr>
          <p:nvPr/>
        </p:nvPicPr>
        <p:blipFill rotWithShape="1">
          <a:blip r:embed="rId4"/>
          <a:srcRect l="21970"/>
          <a:stretch/>
        </p:blipFill>
        <p:spPr>
          <a:xfrm>
            <a:off x="9422872" y="1806467"/>
            <a:ext cx="2235097" cy="2148307"/>
          </a:xfrm>
          <a:prstGeom prst="rect">
            <a:avLst/>
          </a:prstGeom>
        </p:spPr>
      </p:pic>
      <p:grpSp>
        <p:nvGrpSpPr>
          <p:cNvPr id="6" name="Group 5">
            <a:extLst>
              <a:ext uri="{FF2B5EF4-FFF2-40B4-BE49-F238E27FC236}">
                <a16:creationId xmlns:a16="http://schemas.microsoft.com/office/drawing/2014/main" id="{61801802-FA33-A04F-BB02-0C23AA67016A}"/>
              </a:ext>
            </a:extLst>
          </p:cNvPr>
          <p:cNvGrpSpPr/>
          <p:nvPr/>
        </p:nvGrpSpPr>
        <p:grpSpPr>
          <a:xfrm>
            <a:off x="2936668" y="2018846"/>
            <a:ext cx="1810161" cy="991068"/>
            <a:chOff x="2202500" y="1496412"/>
            <a:chExt cx="1357621" cy="743301"/>
          </a:xfrm>
        </p:grpSpPr>
        <p:cxnSp>
          <p:nvCxnSpPr>
            <p:cNvPr id="15" name="Straight Arrow Connector 14">
              <a:extLst>
                <a:ext uri="{FF2B5EF4-FFF2-40B4-BE49-F238E27FC236}">
                  <a16:creationId xmlns:a16="http://schemas.microsoft.com/office/drawing/2014/main" id="{F6689560-70AC-F044-9FD4-C7CD263AA63A}"/>
                </a:ext>
              </a:extLst>
            </p:cNvPr>
            <p:cNvCxnSpPr>
              <a:cxnSpLocks/>
            </p:cNvCxnSpPr>
            <p:nvPr/>
          </p:nvCxnSpPr>
          <p:spPr>
            <a:xfrm>
              <a:off x="2403566" y="2239713"/>
              <a:ext cx="1011411" cy="0"/>
            </a:xfrm>
            <a:prstGeom prst="straightConnector1">
              <a:avLst/>
            </a:prstGeom>
            <a:ln w="50800"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F6B4AE3-0D13-BC46-9915-7AAE0D09C40C}"/>
                </a:ext>
              </a:extLst>
            </p:cNvPr>
            <p:cNvSpPr txBox="1"/>
            <p:nvPr/>
          </p:nvSpPr>
          <p:spPr>
            <a:xfrm>
              <a:off x="2202500" y="1496412"/>
              <a:ext cx="1357621" cy="623248"/>
            </a:xfrm>
            <a:prstGeom prst="rect">
              <a:avLst/>
            </a:prstGeom>
            <a:noFill/>
          </p:spPr>
          <p:txBody>
            <a:bodyPr wrap="square" rtlCol="0">
              <a:spAutoFit/>
            </a:bodyPr>
            <a:lstStyle/>
            <a:p>
              <a:pPr algn="ctr"/>
              <a:r>
                <a:rPr lang="en-US" sz="2400">
                  <a:solidFill>
                    <a:schemeClr val="accent4"/>
                  </a:solidFill>
                  <a:latin typeface="Arial" panose="020B0604020202020204" pitchFamily="34" charset="0"/>
                  <a:cs typeface="Arial" panose="020B0604020202020204" pitchFamily="34" charset="0"/>
                </a:rPr>
                <a:t>High probability</a:t>
              </a:r>
            </a:p>
          </p:txBody>
        </p:sp>
      </p:grpSp>
      <p:grpSp>
        <p:nvGrpSpPr>
          <p:cNvPr id="8" name="Group 7">
            <a:extLst>
              <a:ext uri="{FF2B5EF4-FFF2-40B4-BE49-F238E27FC236}">
                <a16:creationId xmlns:a16="http://schemas.microsoft.com/office/drawing/2014/main" id="{6A83BE6B-0681-4944-B4E7-20254D2C849D}"/>
              </a:ext>
            </a:extLst>
          </p:cNvPr>
          <p:cNvGrpSpPr/>
          <p:nvPr/>
        </p:nvGrpSpPr>
        <p:grpSpPr>
          <a:xfrm>
            <a:off x="7445173" y="2034093"/>
            <a:ext cx="1810161" cy="1005567"/>
            <a:chOff x="5547649" y="1486447"/>
            <a:chExt cx="1357621" cy="754175"/>
          </a:xfrm>
        </p:grpSpPr>
        <p:cxnSp>
          <p:nvCxnSpPr>
            <p:cNvPr id="14" name="Straight Arrow Connector 13">
              <a:extLst>
                <a:ext uri="{FF2B5EF4-FFF2-40B4-BE49-F238E27FC236}">
                  <a16:creationId xmlns:a16="http://schemas.microsoft.com/office/drawing/2014/main" id="{D8A1183F-50CD-924A-A76E-49D1F2E72375}"/>
                </a:ext>
              </a:extLst>
            </p:cNvPr>
            <p:cNvCxnSpPr>
              <a:cxnSpLocks/>
            </p:cNvCxnSpPr>
            <p:nvPr/>
          </p:nvCxnSpPr>
          <p:spPr>
            <a:xfrm>
              <a:off x="5679384" y="2240622"/>
              <a:ext cx="1061050" cy="0"/>
            </a:xfrm>
            <a:prstGeom prst="straightConnector1">
              <a:avLst/>
            </a:prstGeom>
            <a:ln w="50800" cap="rnd">
              <a:solidFill>
                <a:schemeClr val="bg2"/>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08AA3DB-B168-3F4D-B25D-2B61CA8B7D6E}"/>
                </a:ext>
              </a:extLst>
            </p:cNvPr>
            <p:cNvSpPr txBox="1"/>
            <p:nvPr/>
          </p:nvSpPr>
          <p:spPr>
            <a:xfrm>
              <a:off x="5547649" y="1486447"/>
              <a:ext cx="1357621" cy="623248"/>
            </a:xfrm>
            <a:prstGeom prst="rect">
              <a:avLst/>
            </a:prstGeom>
            <a:noFill/>
          </p:spPr>
          <p:txBody>
            <a:bodyPr wrap="square" rtlCol="0">
              <a:spAutoFit/>
            </a:bodyPr>
            <a:lstStyle/>
            <a:p>
              <a:pPr algn="ctr"/>
              <a:r>
                <a:rPr lang="en-US" sz="2400">
                  <a:solidFill>
                    <a:schemeClr val="bg2"/>
                  </a:solidFill>
                  <a:latin typeface="Arial" panose="020B0604020202020204" pitchFamily="34" charset="0"/>
                  <a:cs typeface="Arial" panose="020B0604020202020204" pitchFamily="34" charset="0"/>
                </a:rPr>
                <a:t>Low probability</a:t>
              </a:r>
            </a:p>
          </p:txBody>
        </p:sp>
      </p:grpSp>
      <p:pic>
        <p:nvPicPr>
          <p:cNvPr id="3074" name="Picture 2" descr="Devil Standing Up free icon">
            <a:extLst>
              <a:ext uri="{FF2B5EF4-FFF2-40B4-BE49-F238E27FC236}">
                <a16:creationId xmlns:a16="http://schemas.microsoft.com/office/drawing/2014/main" id="{344BF5F2-0D89-5845-822D-BE6336E25374}"/>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093380" y="4158029"/>
            <a:ext cx="894080" cy="8940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B66DE3EC-7933-FF4D-A04C-43FDC93CEC6D}"/>
              </a:ext>
            </a:extLst>
          </p:cNvPr>
          <p:cNvPicPr>
            <a:picLocks noChangeAspect="1" noChangeArrowheads="1"/>
          </p:cNvPicPr>
          <p:nvPr/>
        </p:nvPicPr>
        <p:blipFill>
          <a:blip r:embed="rId6"/>
          <a:srcRect/>
          <a:stretch/>
        </p:blipFill>
        <p:spPr bwMode="auto">
          <a:xfrm>
            <a:off x="5355631" y="2160409"/>
            <a:ext cx="1480739" cy="148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1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2491"/>
            <a:ext cx="10515600" cy="1325563"/>
          </a:xfrm>
        </p:spPr>
        <p:txBody>
          <a:bodyPr/>
          <a:lstStyle/>
          <a:p>
            <a:r>
              <a:rPr lang="en-US" dirty="0">
                <a:latin typeface="+mj-lt"/>
                <a:ea typeface="Futura Medium" charset="0"/>
                <a:cs typeface="Futura Medium" charset="0"/>
              </a:rPr>
              <a:t>Discriminative vs. generative</a:t>
            </a:r>
          </a:p>
        </p:txBody>
      </p:sp>
      <p:sp>
        <p:nvSpPr>
          <p:cNvPr id="6" name="TextBox 5"/>
          <p:cNvSpPr txBox="1"/>
          <p:nvPr/>
        </p:nvSpPr>
        <p:spPr>
          <a:xfrm>
            <a:off x="1415103" y="6437958"/>
            <a:ext cx="184731" cy="369332"/>
          </a:xfrm>
          <a:prstGeom prst="rect">
            <a:avLst/>
          </a:prstGeom>
          <a:noFill/>
        </p:spPr>
        <p:txBody>
          <a:bodyPr wrap="none" rtlCol="0">
            <a:spAutoFit/>
          </a:bodyPr>
          <a:lstStyle/>
          <a:p>
            <a:endParaRPr lang="en-US" dirty="0"/>
          </a:p>
        </p:txBody>
      </p:sp>
      <p:sp>
        <p:nvSpPr>
          <p:cNvPr id="12" name="TextBox 11"/>
          <p:cNvSpPr txBox="1"/>
          <p:nvPr/>
        </p:nvSpPr>
        <p:spPr>
          <a:xfrm>
            <a:off x="129210" y="4810463"/>
            <a:ext cx="6868154" cy="1938992"/>
          </a:xfrm>
          <a:prstGeom prst="rect">
            <a:avLst/>
          </a:prstGeom>
          <a:noFill/>
        </p:spPr>
        <p:txBody>
          <a:bodyPr wrap="square" rtlCol="0">
            <a:spAutoFit/>
          </a:bodyPr>
          <a:lstStyle/>
          <a:p>
            <a:r>
              <a:rPr lang="en-US" sz="2400" dirty="0"/>
              <a:t>The </a:t>
            </a:r>
            <a:r>
              <a:rPr lang="en-US" sz="2400" dirty="0" smtClean="0"/>
              <a:t>image </a:t>
            </a:r>
            <a:r>
              <a:rPr lang="en-US" sz="2400" dirty="0"/>
              <a:t>X is </a:t>
            </a:r>
            <a:r>
              <a:rPr lang="en-US" sz="2400" dirty="0" smtClean="0"/>
              <a:t>given</a:t>
            </a:r>
            <a:r>
              <a:rPr lang="en-US" sz="2400" dirty="0"/>
              <a:t>. </a:t>
            </a:r>
            <a:r>
              <a:rPr lang="en-US" sz="2400" b="1" dirty="0"/>
              <a:t>Goal</a:t>
            </a:r>
            <a:r>
              <a:rPr lang="en-US" sz="2400" dirty="0"/>
              <a:t>: </a:t>
            </a:r>
            <a:r>
              <a:rPr lang="en-US" sz="2400" dirty="0" smtClean="0"/>
              <a:t>decision </a:t>
            </a:r>
            <a:r>
              <a:rPr lang="en-US" sz="2400" dirty="0"/>
              <a:t>boundary, via </a:t>
            </a:r>
            <a:r>
              <a:rPr lang="en-US" sz="2400" b="1" dirty="0"/>
              <a:t>conditional </a:t>
            </a:r>
            <a:r>
              <a:rPr lang="en-US" sz="2400" b="1" dirty="0" smtClean="0"/>
              <a:t>distribution over label Y</a:t>
            </a:r>
            <a:endParaRPr lang="en-US" sz="2400" b="1" dirty="0"/>
          </a:p>
          <a:p>
            <a:endParaRPr lang="en-US" sz="2400" dirty="0"/>
          </a:p>
          <a:p>
            <a:endParaRPr lang="en-US" sz="2400" dirty="0"/>
          </a:p>
          <a:p>
            <a:r>
              <a:rPr lang="en-US" sz="2400" dirty="0"/>
              <a:t>Ex: logistic regression, convolutional net, etc.</a:t>
            </a:r>
          </a:p>
        </p:txBody>
      </p:sp>
      <p:cxnSp>
        <p:nvCxnSpPr>
          <p:cNvPr id="14" name="Straight Connector 13"/>
          <p:cNvCxnSpPr/>
          <p:nvPr/>
        </p:nvCxnSpPr>
        <p:spPr>
          <a:xfrm flipH="1">
            <a:off x="7054605" y="2273097"/>
            <a:ext cx="33190" cy="3827472"/>
          </a:xfrm>
          <a:prstGeom prst="line">
            <a:avLst/>
          </a:prstGeom>
          <a:ln w="762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599834" y="2260951"/>
            <a:ext cx="2975090" cy="1879766"/>
            <a:chOff x="2674708" y="1751552"/>
            <a:chExt cx="2975090" cy="1879766"/>
          </a:xfrm>
        </p:grpSpPr>
        <p:cxnSp>
          <p:nvCxnSpPr>
            <p:cNvPr id="5" name="Straight Connector 4"/>
            <p:cNvCxnSpPr/>
            <p:nvPr/>
          </p:nvCxnSpPr>
          <p:spPr>
            <a:xfrm flipV="1">
              <a:off x="2674708" y="1751552"/>
              <a:ext cx="2484545" cy="187976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9390998">
              <a:off x="3132891" y="2363270"/>
              <a:ext cx="2516907" cy="461665"/>
            </a:xfrm>
            <a:prstGeom prst="rect">
              <a:avLst/>
            </a:prstGeom>
            <a:noFill/>
          </p:spPr>
          <p:txBody>
            <a:bodyPr wrap="none" rtlCol="0">
              <a:spAutoFit/>
            </a:bodyPr>
            <a:lstStyle/>
            <a:p>
              <a:r>
                <a:rPr lang="en-US" sz="2400" dirty="0"/>
                <a:t>Decision boundary</a:t>
              </a:r>
            </a:p>
          </p:txBody>
        </p:sp>
      </p:grpSp>
      <p:sp>
        <p:nvSpPr>
          <p:cNvPr id="8" name="Slide Number Placeholder 7"/>
          <p:cNvSpPr>
            <a:spLocks noGrp="1"/>
          </p:cNvSpPr>
          <p:nvPr>
            <p:ph type="sldNum" sz="quarter" idx="12"/>
          </p:nvPr>
        </p:nvSpPr>
        <p:spPr/>
        <p:txBody>
          <a:bodyPr/>
          <a:lstStyle/>
          <a:p>
            <a:fld id="{6113E31D-E2AB-40D1-8B51-AFA5AFEF393A}" type="slidenum">
              <a:rPr lang="en-US" smtClean="0"/>
              <a:t>16</a:t>
            </a:fld>
            <a:endParaRPr lang="en-US" dirty="0"/>
          </a:p>
        </p:txBody>
      </p:sp>
      <p:sp>
        <p:nvSpPr>
          <p:cNvPr id="32" name="TextBox 31"/>
          <p:cNvSpPr txBox="1"/>
          <p:nvPr/>
        </p:nvSpPr>
        <p:spPr>
          <a:xfrm>
            <a:off x="205182" y="1506933"/>
            <a:ext cx="6854850" cy="461665"/>
          </a:xfrm>
          <a:prstGeom prst="rect">
            <a:avLst/>
          </a:prstGeom>
          <a:noFill/>
        </p:spPr>
        <p:txBody>
          <a:bodyPr wrap="square" rtlCol="0">
            <a:spAutoFit/>
          </a:bodyPr>
          <a:lstStyle/>
          <a:p>
            <a:r>
              <a:rPr lang="en-US" sz="2400" b="1" dirty="0"/>
              <a:t>Discriminative</a:t>
            </a:r>
            <a:r>
              <a:rPr lang="en-US" sz="2400" dirty="0"/>
              <a:t>: classify </a:t>
            </a:r>
            <a:r>
              <a:rPr lang="en-US" sz="2400" dirty="0" smtClean="0"/>
              <a:t>bedroom </a:t>
            </a:r>
            <a:r>
              <a:rPr lang="en-US" sz="2400" dirty="0"/>
              <a:t>vs. </a:t>
            </a:r>
            <a:r>
              <a:rPr lang="en-US" sz="2400" dirty="0" smtClean="0"/>
              <a:t>dining </a:t>
            </a:r>
            <a:r>
              <a:rPr lang="en-US" sz="2400" dirty="0"/>
              <a:t>room</a:t>
            </a:r>
          </a:p>
        </p:txBody>
      </p:sp>
      <p:sp>
        <p:nvSpPr>
          <p:cNvPr id="33" name="TextBox 32"/>
          <p:cNvSpPr txBox="1"/>
          <p:nvPr/>
        </p:nvSpPr>
        <p:spPr>
          <a:xfrm>
            <a:off x="7098617" y="1507329"/>
            <a:ext cx="3451651" cy="461665"/>
          </a:xfrm>
          <a:prstGeom prst="rect">
            <a:avLst/>
          </a:prstGeom>
          <a:noFill/>
        </p:spPr>
        <p:txBody>
          <a:bodyPr wrap="none" rtlCol="0">
            <a:spAutoFit/>
          </a:bodyPr>
          <a:lstStyle/>
          <a:p>
            <a:r>
              <a:rPr lang="en-US" sz="2400" b="1" dirty="0"/>
              <a:t>Generative</a:t>
            </a:r>
            <a:r>
              <a:rPr lang="en-US" sz="2400" dirty="0"/>
              <a:t>: generate X</a:t>
            </a:r>
          </a:p>
        </p:txBody>
      </p:sp>
      <p:sp>
        <p:nvSpPr>
          <p:cNvPr id="64" name="TextBox 63"/>
          <p:cNvSpPr txBox="1"/>
          <p:nvPr/>
        </p:nvSpPr>
        <p:spPr>
          <a:xfrm>
            <a:off x="7098617" y="4810463"/>
            <a:ext cx="4796899" cy="1938992"/>
          </a:xfrm>
          <a:prstGeom prst="rect">
            <a:avLst/>
          </a:prstGeom>
          <a:noFill/>
        </p:spPr>
        <p:txBody>
          <a:bodyPr wrap="square" rtlCol="0">
            <a:spAutoFit/>
          </a:bodyPr>
          <a:lstStyle/>
          <a:p>
            <a:r>
              <a:rPr lang="en-US" sz="2400" dirty="0"/>
              <a:t>The input X is </a:t>
            </a:r>
            <a:r>
              <a:rPr lang="en-US" sz="2400" b="1" dirty="0"/>
              <a:t>not</a:t>
            </a:r>
            <a:r>
              <a:rPr lang="en-US" sz="2400" dirty="0"/>
              <a:t> given. Requires a model of the </a:t>
            </a:r>
            <a:r>
              <a:rPr lang="en-US" sz="2400" b="1" dirty="0"/>
              <a:t>joint </a:t>
            </a:r>
            <a:r>
              <a:rPr lang="en-US" sz="2400" b="1" dirty="0" smtClean="0"/>
              <a:t>distribution over both X and Y</a:t>
            </a:r>
            <a:endParaRPr lang="en-US" sz="2400" b="1" dirty="0"/>
          </a:p>
          <a:p>
            <a:endParaRPr lang="en-US" sz="2400" dirty="0"/>
          </a:p>
          <a:p>
            <a:endParaRPr lang="en-US" sz="2400" dirty="0"/>
          </a:p>
        </p:txBody>
      </p:sp>
      <p:pic>
        <p:nvPicPr>
          <p:cNvPr id="46" name="Picture 2" descr="beige bed with matt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2169" y="2522768"/>
            <a:ext cx="1593814" cy="11953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bedroom containing various i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944111" y="3719465"/>
            <a:ext cx="1446595" cy="9648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ining table set placed beside glass wind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211" y="2857956"/>
            <a:ext cx="1558315" cy="10393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ctangular brown wooden table with tabled near win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022"/>
          <a:stretch/>
        </p:blipFill>
        <p:spPr bwMode="auto">
          <a:xfrm>
            <a:off x="2109875" y="2064980"/>
            <a:ext cx="876057" cy="97212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22821" y="5638151"/>
            <a:ext cx="6474542" cy="672439"/>
            <a:chOff x="522821" y="5638151"/>
            <a:chExt cx="6474542" cy="672439"/>
          </a:xfrm>
        </p:grpSpPr>
        <p:grpSp>
          <p:nvGrpSpPr>
            <p:cNvPr id="27" name="Group 8"/>
            <p:cNvGrpSpPr/>
            <p:nvPr/>
          </p:nvGrpSpPr>
          <p:grpSpPr>
            <a:xfrm>
              <a:off x="522821" y="5638151"/>
              <a:ext cx="6474542" cy="672439"/>
              <a:chOff x="292269" y="5170915"/>
              <a:chExt cx="6474542" cy="672439"/>
            </a:xfrm>
          </p:grpSpPr>
          <p:sp>
            <p:nvSpPr>
              <p:cNvPr id="4" name="TextBox 9"/>
              <p:cNvSpPr txBox="1"/>
              <p:nvPr/>
            </p:nvSpPr>
            <p:spPr>
              <a:xfrm>
                <a:off x="292269" y="5282471"/>
                <a:ext cx="6474542" cy="400110"/>
              </a:xfrm>
              <a:prstGeom prst="rect">
                <a:avLst/>
              </a:prstGeom>
              <a:noFill/>
            </p:spPr>
            <p:txBody>
              <a:bodyPr wrap="square" rtlCol="0">
                <a:spAutoFit/>
              </a:bodyPr>
              <a:lstStyle/>
              <a:p>
                <a:r>
                  <a:rPr lang="en-US" sz="2000" dirty="0"/>
                  <a:t>P(Y = Bedroom | X=            ) = </a:t>
                </a:r>
                <a:r>
                  <a:rPr lang="en-US" sz="2000" dirty="0" smtClean="0"/>
                  <a:t>0.0001</a:t>
                </a:r>
                <a:endParaRPr lang="en-US" sz="2000" dirty="0"/>
              </a:p>
            </p:txBody>
          </p:sp>
          <p:pic>
            <p:nvPicPr>
              <p:cNvPr id="26" name="Picture 10"/>
              <p:cNvPicPr>
                <a:picLocks noChangeAspect="1"/>
              </p:cNvPicPr>
              <p:nvPr/>
            </p:nvPicPr>
            <p:blipFill>
              <a:blip r:embed="rId7"/>
              <a:stretch>
                <a:fillRect/>
              </a:stretch>
            </p:blipFill>
            <p:spPr>
              <a:xfrm>
                <a:off x="2868051" y="5170915"/>
                <a:ext cx="896585" cy="672439"/>
              </a:xfrm>
              <a:prstGeom prst="rect">
                <a:avLst/>
              </a:prstGeom>
            </p:spPr>
          </p:pic>
        </p:grpSp>
        <p:pic>
          <p:nvPicPr>
            <p:cNvPr id="54" name="Picture 2" descr="dining table set placed beside glass windo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7378" y="5645050"/>
              <a:ext cx="997810" cy="665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7312997" y="5989391"/>
            <a:ext cx="6474542" cy="677957"/>
            <a:chOff x="7331049" y="5680409"/>
            <a:chExt cx="6474542" cy="677957"/>
          </a:xfrm>
        </p:grpSpPr>
        <p:grpSp>
          <p:nvGrpSpPr>
            <p:cNvPr id="65" name="Group 8"/>
            <p:cNvGrpSpPr/>
            <p:nvPr/>
          </p:nvGrpSpPr>
          <p:grpSpPr>
            <a:xfrm>
              <a:off x="7331049" y="5680409"/>
              <a:ext cx="6474542" cy="672439"/>
              <a:chOff x="292269" y="5170915"/>
              <a:chExt cx="6474542" cy="672439"/>
            </a:xfrm>
          </p:grpSpPr>
          <p:sp>
            <p:nvSpPr>
              <p:cNvPr id="66" name="TextBox 9"/>
              <p:cNvSpPr txBox="1"/>
              <p:nvPr/>
            </p:nvSpPr>
            <p:spPr>
              <a:xfrm>
                <a:off x="292269" y="5282471"/>
                <a:ext cx="6474542" cy="400110"/>
              </a:xfrm>
              <a:prstGeom prst="rect">
                <a:avLst/>
              </a:prstGeom>
              <a:noFill/>
            </p:spPr>
            <p:txBody>
              <a:bodyPr wrap="square" rtlCol="0">
                <a:spAutoFit/>
              </a:bodyPr>
              <a:lstStyle/>
              <a:p>
                <a:r>
                  <a:rPr lang="en-US" sz="2000" dirty="0"/>
                  <a:t>P(Y = Bedroom , X=            ) = 0.0002</a:t>
                </a:r>
              </a:p>
            </p:txBody>
          </p:sp>
          <p:pic>
            <p:nvPicPr>
              <p:cNvPr id="67" name="Picture 10"/>
              <p:cNvPicPr>
                <a:picLocks noChangeAspect="1"/>
              </p:cNvPicPr>
              <p:nvPr/>
            </p:nvPicPr>
            <p:blipFill>
              <a:blip r:embed="rId7"/>
              <a:stretch>
                <a:fillRect/>
              </a:stretch>
            </p:blipFill>
            <p:spPr>
              <a:xfrm>
                <a:off x="2868051" y="5170915"/>
                <a:ext cx="896585" cy="672439"/>
              </a:xfrm>
              <a:prstGeom prst="rect">
                <a:avLst/>
              </a:prstGeom>
            </p:spPr>
          </p:pic>
        </p:grpSp>
        <p:pic>
          <p:nvPicPr>
            <p:cNvPr id="55" name="Picture 2" descr="dining table set placed beside glass windo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90783" y="5692826"/>
              <a:ext cx="896585" cy="665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7352325" y="2168863"/>
            <a:ext cx="4543191" cy="2684320"/>
            <a:chOff x="7417741" y="2126143"/>
            <a:chExt cx="4543191" cy="2684320"/>
          </a:xfrm>
        </p:grpSpPr>
        <p:grpSp>
          <p:nvGrpSpPr>
            <p:cNvPr id="13" name="Group 12"/>
            <p:cNvGrpSpPr/>
            <p:nvPr/>
          </p:nvGrpSpPr>
          <p:grpSpPr>
            <a:xfrm>
              <a:off x="7417741" y="2239272"/>
              <a:ext cx="4477776" cy="2376614"/>
              <a:chOff x="7417741" y="2239272"/>
              <a:chExt cx="4477776" cy="2376614"/>
            </a:xfrm>
          </p:grpSpPr>
          <p:grpSp>
            <p:nvGrpSpPr>
              <p:cNvPr id="49" name="Group 32"/>
              <p:cNvGrpSpPr/>
              <p:nvPr/>
            </p:nvGrpSpPr>
            <p:grpSpPr>
              <a:xfrm>
                <a:off x="7417741" y="2246570"/>
                <a:ext cx="4240594" cy="1766946"/>
                <a:chOff x="7412986" y="2528528"/>
                <a:chExt cx="4240594" cy="1766946"/>
              </a:xfrm>
            </p:grpSpPr>
            <p:sp>
              <p:nvSpPr>
                <p:cNvPr id="41" name="TextBox 53"/>
                <p:cNvSpPr txBox="1"/>
                <p:nvPr/>
              </p:nvSpPr>
              <p:spPr>
                <a:xfrm>
                  <a:off x="8919223" y="3926142"/>
                  <a:ext cx="343364" cy="369332"/>
                </a:xfrm>
                <a:prstGeom prst="rect">
                  <a:avLst/>
                </a:prstGeom>
                <a:noFill/>
              </p:spPr>
              <p:txBody>
                <a:bodyPr wrap="none" rtlCol="0">
                  <a:spAutoFit/>
                </a:bodyPr>
                <a:lstStyle/>
                <a:p>
                  <a:r>
                    <a:rPr lang="en-US" dirty="0"/>
                    <a:t>…</a:t>
                  </a:r>
                </a:p>
              </p:txBody>
            </p:sp>
            <p:sp>
              <p:nvSpPr>
                <p:cNvPr id="42" name="TextBox 54"/>
                <p:cNvSpPr txBox="1"/>
                <p:nvPr/>
              </p:nvSpPr>
              <p:spPr>
                <a:xfrm>
                  <a:off x="11310216" y="3888517"/>
                  <a:ext cx="343364" cy="369332"/>
                </a:xfrm>
                <a:prstGeom prst="rect">
                  <a:avLst/>
                </a:prstGeom>
                <a:noFill/>
              </p:spPr>
              <p:txBody>
                <a:bodyPr wrap="none" rtlCol="0">
                  <a:spAutoFit/>
                </a:bodyPr>
                <a:lstStyle/>
                <a:p>
                  <a:r>
                    <a:rPr lang="en-US" dirty="0"/>
                    <a:t>…</a:t>
                  </a:r>
                </a:p>
              </p:txBody>
            </p:sp>
            <p:sp>
              <p:nvSpPr>
                <p:cNvPr id="44" name="TextBox 55"/>
                <p:cNvSpPr txBox="1"/>
                <p:nvPr/>
              </p:nvSpPr>
              <p:spPr>
                <a:xfrm>
                  <a:off x="7412986" y="2528528"/>
                  <a:ext cx="1401346" cy="369332"/>
                </a:xfrm>
                <a:prstGeom prst="rect">
                  <a:avLst/>
                </a:prstGeom>
                <a:noFill/>
              </p:spPr>
              <p:txBody>
                <a:bodyPr wrap="none" rtlCol="0">
                  <a:spAutoFit/>
                </a:bodyPr>
                <a:lstStyle/>
                <a:p>
                  <a:r>
                    <a:rPr lang="en-US" dirty="0"/>
                    <a:t>Y=B , X=  </a:t>
                  </a:r>
                </a:p>
              </p:txBody>
            </p:sp>
          </p:grpSp>
          <p:pic>
            <p:nvPicPr>
              <p:cNvPr id="40" name="Picture 39"/>
              <p:cNvPicPr>
                <a:picLocks noChangeAspect="1"/>
              </p:cNvPicPr>
              <p:nvPr/>
            </p:nvPicPr>
            <p:blipFill rotWithShape="1">
              <a:blip r:embed="rId10"/>
              <a:srcRect l="27576" r="23697" b="33117"/>
              <a:stretch/>
            </p:blipFill>
            <p:spPr>
              <a:xfrm>
                <a:off x="8641147" y="3076055"/>
                <a:ext cx="918891" cy="659605"/>
              </a:xfrm>
              <a:prstGeom prst="rect">
                <a:avLst/>
              </a:prstGeom>
            </p:spPr>
          </p:pic>
          <p:sp>
            <p:nvSpPr>
              <p:cNvPr id="43" name="TextBox 55"/>
              <p:cNvSpPr txBox="1"/>
              <p:nvPr/>
            </p:nvSpPr>
            <p:spPr>
              <a:xfrm>
                <a:off x="7455412" y="3120449"/>
                <a:ext cx="1326004" cy="369332"/>
              </a:xfrm>
              <a:prstGeom prst="rect">
                <a:avLst/>
              </a:prstGeom>
              <a:noFill/>
            </p:spPr>
            <p:txBody>
              <a:bodyPr wrap="none" rtlCol="0">
                <a:spAutoFit/>
              </a:bodyPr>
              <a:lstStyle/>
              <a:p>
                <a:r>
                  <a:rPr lang="en-US" dirty="0"/>
                  <a:t>Y=B , X= </a:t>
                </a:r>
              </a:p>
            </p:txBody>
          </p:sp>
          <p:sp>
            <p:nvSpPr>
              <p:cNvPr id="50" name="TextBox 55"/>
              <p:cNvSpPr txBox="1"/>
              <p:nvPr/>
            </p:nvSpPr>
            <p:spPr>
              <a:xfrm>
                <a:off x="9774902" y="2239272"/>
                <a:ext cx="1401346" cy="369332"/>
              </a:xfrm>
              <a:prstGeom prst="rect">
                <a:avLst/>
              </a:prstGeom>
              <a:noFill/>
            </p:spPr>
            <p:txBody>
              <a:bodyPr wrap="none" rtlCol="0">
                <a:spAutoFit/>
              </a:bodyPr>
              <a:lstStyle/>
              <a:p>
                <a:r>
                  <a:rPr lang="en-US" dirty="0"/>
                  <a:t>Y=D , X=  </a:t>
                </a:r>
              </a:p>
            </p:txBody>
          </p:sp>
          <p:pic>
            <p:nvPicPr>
              <p:cNvPr id="51" name="Picture 50"/>
              <p:cNvPicPr>
                <a:picLocks noChangeAspect="1"/>
              </p:cNvPicPr>
              <p:nvPr/>
            </p:nvPicPr>
            <p:blipFill rotWithShape="1">
              <a:blip r:embed="rId10"/>
              <a:srcRect l="27576" r="23697" b="33117"/>
              <a:stretch/>
            </p:blipFill>
            <p:spPr>
              <a:xfrm>
                <a:off x="10976626" y="3023143"/>
                <a:ext cx="918891" cy="659605"/>
              </a:xfrm>
              <a:prstGeom prst="rect">
                <a:avLst/>
              </a:prstGeom>
            </p:spPr>
          </p:pic>
          <p:sp>
            <p:nvSpPr>
              <p:cNvPr id="52" name="TextBox 55"/>
              <p:cNvSpPr txBox="1"/>
              <p:nvPr/>
            </p:nvSpPr>
            <p:spPr>
              <a:xfrm>
                <a:off x="9774902" y="3121635"/>
                <a:ext cx="1326004" cy="369332"/>
              </a:xfrm>
              <a:prstGeom prst="rect">
                <a:avLst/>
              </a:prstGeom>
              <a:noFill/>
            </p:spPr>
            <p:txBody>
              <a:bodyPr wrap="none" rtlCol="0">
                <a:spAutoFit/>
              </a:bodyPr>
              <a:lstStyle/>
              <a:p>
                <a:r>
                  <a:rPr lang="en-US" dirty="0"/>
                  <a:t>Y=D , X= </a:t>
                </a:r>
              </a:p>
            </p:txBody>
          </p:sp>
          <p:sp>
            <p:nvSpPr>
              <p:cNvPr id="53" name="TextBox 55"/>
              <p:cNvSpPr txBox="1"/>
              <p:nvPr/>
            </p:nvSpPr>
            <p:spPr>
              <a:xfrm>
                <a:off x="7493083" y="4246554"/>
                <a:ext cx="1326004" cy="369332"/>
              </a:xfrm>
              <a:prstGeom prst="rect">
                <a:avLst/>
              </a:prstGeom>
              <a:noFill/>
            </p:spPr>
            <p:txBody>
              <a:bodyPr wrap="none" rtlCol="0">
                <a:spAutoFit/>
              </a:bodyPr>
              <a:lstStyle/>
              <a:p>
                <a:r>
                  <a:rPr lang="en-US" dirty="0"/>
                  <a:t>Y=B , X= </a:t>
                </a:r>
              </a:p>
            </p:txBody>
          </p:sp>
          <p:sp>
            <p:nvSpPr>
              <p:cNvPr id="62" name="TextBox 55"/>
              <p:cNvSpPr txBox="1"/>
              <p:nvPr/>
            </p:nvSpPr>
            <p:spPr>
              <a:xfrm>
                <a:off x="9824849" y="4246554"/>
                <a:ext cx="1326004" cy="369332"/>
              </a:xfrm>
              <a:prstGeom prst="rect">
                <a:avLst/>
              </a:prstGeom>
              <a:noFill/>
            </p:spPr>
            <p:txBody>
              <a:bodyPr wrap="none" rtlCol="0">
                <a:spAutoFit/>
              </a:bodyPr>
              <a:lstStyle/>
              <a:p>
                <a:r>
                  <a:rPr lang="en-US" dirty="0"/>
                  <a:t>Y=D , X= </a:t>
                </a:r>
              </a:p>
            </p:txBody>
          </p:sp>
        </p:grpSp>
        <p:pic>
          <p:nvPicPr>
            <p:cNvPr id="7" name="Picture 6"/>
            <p:cNvPicPr>
              <a:picLocks noChangeAspect="1"/>
            </p:cNvPicPr>
            <p:nvPr/>
          </p:nvPicPr>
          <p:blipFill>
            <a:blip r:embed="rId11"/>
            <a:stretch>
              <a:fillRect/>
            </a:stretch>
          </p:blipFill>
          <p:spPr>
            <a:xfrm>
              <a:off x="8620012" y="3023144"/>
              <a:ext cx="971111" cy="712516"/>
            </a:xfrm>
            <a:prstGeom prst="rect">
              <a:avLst/>
            </a:prstGeom>
          </p:spPr>
        </p:pic>
        <p:pic>
          <p:nvPicPr>
            <p:cNvPr id="45" name="Picture 44"/>
            <p:cNvPicPr>
              <a:picLocks noChangeAspect="1"/>
            </p:cNvPicPr>
            <p:nvPr/>
          </p:nvPicPr>
          <p:blipFill>
            <a:blip r:embed="rId11"/>
            <a:stretch>
              <a:fillRect/>
            </a:stretch>
          </p:blipFill>
          <p:spPr>
            <a:xfrm>
              <a:off x="10920123" y="2998721"/>
              <a:ext cx="975393" cy="679947"/>
            </a:xfrm>
            <a:prstGeom prst="rect">
              <a:avLst/>
            </a:prstGeom>
          </p:spPr>
        </p:pic>
        <p:pic>
          <p:nvPicPr>
            <p:cNvPr id="56" name="Picture 2" descr="beige bed with mattres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9146" y="4096916"/>
              <a:ext cx="948559" cy="7114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beige bed with mattres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12373" y="4099044"/>
              <a:ext cx="948559" cy="7114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dining table set placed beside glass windo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56985" y="2239575"/>
              <a:ext cx="952018" cy="6349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dining table set placed beside glass windo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76626" y="2126143"/>
              <a:ext cx="952018" cy="6349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538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1325563"/>
          </a:xfrm>
        </p:spPr>
        <p:txBody>
          <a:bodyPr/>
          <a:lstStyle/>
          <a:p>
            <a:r>
              <a:rPr lang="en-US" dirty="0">
                <a:latin typeface="+mj-lt"/>
                <a:ea typeface="Futura Medium" charset="0"/>
                <a:cs typeface="Futura Medium" charset="0"/>
              </a:rPr>
              <a:t>Discriminative vs. generative</a:t>
            </a:r>
          </a:p>
        </p:txBody>
      </p:sp>
      <p:sp>
        <p:nvSpPr>
          <p:cNvPr id="6" name="TextBox 5"/>
          <p:cNvSpPr txBox="1"/>
          <p:nvPr/>
        </p:nvSpPr>
        <p:spPr>
          <a:xfrm>
            <a:off x="1415103" y="6437958"/>
            <a:ext cx="184731" cy="369332"/>
          </a:xfrm>
          <a:prstGeom prst="rect">
            <a:avLst/>
          </a:prstGeom>
          <a:noFill/>
        </p:spPr>
        <p:txBody>
          <a:bodyPr wrap="none" rtlCol="0">
            <a:spAutoFit/>
          </a:bodyPr>
          <a:lstStyle/>
          <a:p>
            <a:endParaRPr lang="en-US" dirty="0"/>
          </a:p>
        </p:txBody>
      </p:sp>
      <p:cxnSp>
        <p:nvCxnSpPr>
          <p:cNvPr id="8" name="Straight Connector 7"/>
          <p:cNvCxnSpPr/>
          <p:nvPr/>
        </p:nvCxnSpPr>
        <p:spPr>
          <a:xfrm flipV="1">
            <a:off x="6298103" y="3448203"/>
            <a:ext cx="4552663" cy="182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63131" y="5337844"/>
            <a:ext cx="12110459" cy="910154"/>
            <a:chOff x="463131" y="5337844"/>
            <a:chExt cx="12110459" cy="910154"/>
          </a:xfrm>
        </p:grpSpPr>
        <p:pic>
          <p:nvPicPr>
            <p:cNvPr id="35" name="Picture 2" descr="dining table set placed beside glass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7846" y="5337844"/>
              <a:ext cx="1364548" cy="91015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43"/>
            <p:cNvGrpSpPr/>
            <p:nvPr/>
          </p:nvGrpSpPr>
          <p:grpSpPr>
            <a:xfrm>
              <a:off x="463131" y="5337844"/>
              <a:ext cx="12110459" cy="910154"/>
              <a:chOff x="597178" y="5683630"/>
              <a:chExt cx="12110459" cy="910154"/>
            </a:xfrm>
          </p:grpSpPr>
          <p:grpSp>
            <p:nvGrpSpPr>
              <p:cNvPr id="55" name="Group 44"/>
              <p:cNvGrpSpPr/>
              <p:nvPr/>
            </p:nvGrpSpPr>
            <p:grpSpPr>
              <a:xfrm>
                <a:off x="597178" y="5962050"/>
                <a:ext cx="12110459" cy="492763"/>
                <a:chOff x="597178" y="4878309"/>
                <a:chExt cx="12110459" cy="492763"/>
              </a:xfrm>
            </p:grpSpPr>
            <p:sp>
              <p:nvSpPr>
                <p:cNvPr id="56" name="TextBox 46"/>
                <p:cNvSpPr txBox="1"/>
                <p:nvPr/>
              </p:nvSpPr>
              <p:spPr>
                <a:xfrm>
                  <a:off x="597178" y="4878309"/>
                  <a:ext cx="5493812" cy="461665"/>
                </a:xfrm>
                <a:prstGeom prst="rect">
                  <a:avLst/>
                </a:prstGeom>
                <a:noFill/>
              </p:spPr>
              <p:txBody>
                <a:bodyPr wrap="none" rtlCol="0">
                  <a:spAutoFit/>
                </a:bodyPr>
                <a:lstStyle/>
                <a:p>
                  <a:r>
                    <a:rPr lang="en-US" sz="2400" dirty="0"/>
                    <a:t>Therefore it cannot handle missing data</a:t>
                  </a:r>
                </a:p>
              </p:txBody>
            </p:sp>
            <p:sp>
              <p:nvSpPr>
                <p:cNvPr id="58" name="TextBox 59"/>
                <p:cNvSpPr txBox="1"/>
                <p:nvPr/>
              </p:nvSpPr>
              <p:spPr>
                <a:xfrm>
                  <a:off x="6233095" y="4909407"/>
                  <a:ext cx="6474542" cy="461665"/>
                </a:xfrm>
                <a:prstGeom prst="rect">
                  <a:avLst/>
                </a:prstGeom>
                <a:noFill/>
              </p:spPr>
              <p:txBody>
                <a:bodyPr wrap="square" rtlCol="0">
                  <a:spAutoFit/>
                </a:bodyPr>
                <a:lstStyle/>
                <a:p>
                  <a:r>
                    <a:rPr lang="en-US" sz="2400" dirty="0"/>
                    <a:t>P(Y = Bedroom | </a:t>
                  </a:r>
                  <a:r>
                    <a:rPr lang="en-US" sz="2400" dirty="0" smtClean="0"/>
                    <a:t>X =                  </a:t>
                  </a:r>
                  <a:r>
                    <a:rPr lang="en-US" sz="2400" dirty="0"/>
                    <a:t>)</a:t>
                  </a:r>
                </a:p>
              </p:txBody>
            </p:sp>
          </p:grpSp>
          <p:sp>
            <p:nvSpPr>
              <p:cNvPr id="10" name="Rectangle 45"/>
              <p:cNvSpPr/>
              <p:nvPr/>
            </p:nvSpPr>
            <p:spPr>
              <a:xfrm>
                <a:off x="9191893" y="5683630"/>
                <a:ext cx="639310" cy="9101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2"/>
          <p:cNvSpPr txBox="1"/>
          <p:nvPr/>
        </p:nvSpPr>
        <p:spPr>
          <a:xfrm>
            <a:off x="463131" y="2053045"/>
            <a:ext cx="6857839" cy="461665"/>
          </a:xfrm>
          <a:prstGeom prst="rect">
            <a:avLst/>
          </a:prstGeom>
          <a:noFill/>
        </p:spPr>
        <p:txBody>
          <a:bodyPr wrap="none" rtlCol="0">
            <a:spAutoFit/>
          </a:bodyPr>
          <a:lstStyle/>
          <a:p>
            <a:r>
              <a:rPr lang="en-US" sz="2400" dirty="0"/>
              <a:t>Joint and conditional are related via </a:t>
            </a:r>
            <a:r>
              <a:rPr lang="en-US" sz="2400" b="1" dirty="0"/>
              <a:t>Bayes Rule</a:t>
            </a:r>
            <a:r>
              <a:rPr lang="en-US" sz="2400" dirty="0"/>
              <a:t>:</a:t>
            </a:r>
            <a:endParaRPr lang="en-US" sz="2800" dirty="0"/>
          </a:p>
        </p:txBody>
      </p:sp>
      <p:sp>
        <p:nvSpPr>
          <p:cNvPr id="5" name="Slide Number Placeholder 4"/>
          <p:cNvSpPr>
            <a:spLocks noGrp="1"/>
          </p:cNvSpPr>
          <p:nvPr>
            <p:ph type="sldNum" sz="quarter" idx="12"/>
          </p:nvPr>
        </p:nvSpPr>
        <p:spPr/>
        <p:txBody>
          <a:bodyPr/>
          <a:lstStyle/>
          <a:p>
            <a:fld id="{6113E31D-E2AB-40D1-8B51-AFA5AFEF393A}" type="slidenum">
              <a:rPr lang="en-US" smtClean="0"/>
              <a:t>17</a:t>
            </a:fld>
            <a:endParaRPr lang="en-US" dirty="0"/>
          </a:p>
        </p:txBody>
      </p:sp>
      <p:grpSp>
        <p:nvGrpSpPr>
          <p:cNvPr id="14" name="Group 13"/>
          <p:cNvGrpSpPr/>
          <p:nvPr/>
        </p:nvGrpSpPr>
        <p:grpSpPr>
          <a:xfrm>
            <a:off x="463131" y="2937631"/>
            <a:ext cx="8744871" cy="1039397"/>
            <a:chOff x="463131" y="2937631"/>
            <a:chExt cx="8744871" cy="1039397"/>
          </a:xfrm>
        </p:grpSpPr>
        <p:sp>
          <p:nvSpPr>
            <p:cNvPr id="4" name="TextBox 4"/>
            <p:cNvSpPr txBox="1"/>
            <p:nvPr/>
          </p:nvSpPr>
          <p:spPr>
            <a:xfrm>
              <a:off x="463131" y="3192950"/>
              <a:ext cx="8744871" cy="461665"/>
            </a:xfrm>
            <a:prstGeom prst="rect">
              <a:avLst/>
            </a:prstGeom>
            <a:noFill/>
          </p:spPr>
          <p:txBody>
            <a:bodyPr wrap="square" rtlCol="0">
              <a:spAutoFit/>
            </a:bodyPr>
            <a:lstStyle/>
            <a:p>
              <a:r>
                <a:rPr lang="en-US" sz="2400" dirty="0"/>
                <a:t>P(Y = Bedroom | X=                      </a:t>
              </a:r>
              <a:r>
                <a:rPr lang="en-US" sz="2400" dirty="0" smtClean="0"/>
                <a:t>) = </a:t>
              </a:r>
              <a:endParaRPr lang="en-US" sz="2400" dirty="0"/>
            </a:p>
          </p:txBody>
        </p:sp>
        <p:pic>
          <p:nvPicPr>
            <p:cNvPr id="31" name="Picture 2" descr="dining table set placed beside glass wind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7126" y="2937631"/>
              <a:ext cx="1558315" cy="10393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099048" y="2427884"/>
            <a:ext cx="6474542" cy="910154"/>
            <a:chOff x="6099048" y="2427884"/>
            <a:chExt cx="6474542" cy="910154"/>
          </a:xfrm>
        </p:grpSpPr>
        <p:sp>
          <p:nvSpPr>
            <p:cNvPr id="29" name="TextBox 17"/>
            <p:cNvSpPr txBox="1"/>
            <p:nvPr/>
          </p:nvSpPr>
          <p:spPr>
            <a:xfrm>
              <a:off x="6099048" y="2709655"/>
              <a:ext cx="6474542" cy="461665"/>
            </a:xfrm>
            <a:prstGeom prst="rect">
              <a:avLst/>
            </a:prstGeom>
            <a:noFill/>
          </p:spPr>
          <p:txBody>
            <a:bodyPr wrap="square" rtlCol="0">
              <a:spAutoFit/>
            </a:bodyPr>
            <a:lstStyle/>
            <a:p>
              <a:r>
                <a:rPr lang="en-US" sz="2400" dirty="0"/>
                <a:t>P(Y = Bedroom, X</a:t>
              </a:r>
              <a:r>
                <a:rPr lang="en-US" sz="2400" dirty="0" smtClean="0"/>
                <a:t>=                 )</a:t>
              </a:r>
              <a:endParaRPr lang="en-US" sz="2400" dirty="0"/>
            </a:p>
          </p:txBody>
        </p:sp>
        <p:pic>
          <p:nvPicPr>
            <p:cNvPr id="32" name="Picture 2" descr="dining table set placed beside glass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8002" y="2427884"/>
              <a:ext cx="1364548" cy="9101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174803" y="3534518"/>
            <a:ext cx="6474542" cy="672691"/>
            <a:chOff x="7174803" y="3534518"/>
            <a:chExt cx="6474542" cy="672691"/>
          </a:xfrm>
        </p:grpSpPr>
        <p:sp>
          <p:nvSpPr>
            <p:cNvPr id="53" name="TextBox 38"/>
            <p:cNvSpPr txBox="1"/>
            <p:nvPr/>
          </p:nvSpPr>
          <p:spPr>
            <a:xfrm>
              <a:off x="7174803" y="3549064"/>
              <a:ext cx="6474542" cy="461665"/>
            </a:xfrm>
            <a:prstGeom prst="rect">
              <a:avLst/>
            </a:prstGeom>
            <a:noFill/>
          </p:spPr>
          <p:txBody>
            <a:bodyPr wrap="square" rtlCol="0">
              <a:spAutoFit/>
            </a:bodyPr>
            <a:lstStyle/>
            <a:p>
              <a:r>
                <a:rPr lang="en-US" sz="2400" dirty="0"/>
                <a:t>P( </a:t>
              </a:r>
              <a:r>
                <a:rPr lang="en-US" sz="2400" dirty="0" smtClean="0"/>
                <a:t>X =              </a:t>
              </a:r>
              <a:r>
                <a:rPr lang="en-US" sz="2400" dirty="0"/>
                <a:t>)</a:t>
              </a:r>
            </a:p>
          </p:txBody>
        </p:sp>
        <p:pic>
          <p:nvPicPr>
            <p:cNvPr id="33" name="Picture 2" descr="dining table set placed beside glass wind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8306" y="3534518"/>
              <a:ext cx="1008531" cy="6726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91799" y="4285061"/>
            <a:ext cx="15762232" cy="910154"/>
            <a:chOff x="451433" y="4285061"/>
            <a:chExt cx="15762232" cy="910154"/>
          </a:xfrm>
        </p:grpSpPr>
        <p:grpSp>
          <p:nvGrpSpPr>
            <p:cNvPr id="7" name="Group 6"/>
            <p:cNvGrpSpPr/>
            <p:nvPr/>
          </p:nvGrpSpPr>
          <p:grpSpPr>
            <a:xfrm>
              <a:off x="451433" y="4501551"/>
              <a:ext cx="15762232" cy="469420"/>
              <a:chOff x="336701" y="4328353"/>
              <a:chExt cx="15762232" cy="469420"/>
            </a:xfrm>
          </p:grpSpPr>
          <p:sp>
            <p:nvSpPr>
              <p:cNvPr id="12" name="TextBox 23"/>
              <p:cNvSpPr txBox="1"/>
              <p:nvPr/>
            </p:nvSpPr>
            <p:spPr>
              <a:xfrm>
                <a:off x="336701" y="4328353"/>
                <a:ext cx="9556847" cy="461665"/>
              </a:xfrm>
              <a:prstGeom prst="rect">
                <a:avLst/>
              </a:prstGeom>
              <a:noFill/>
            </p:spPr>
            <p:txBody>
              <a:bodyPr wrap="none" rtlCol="0">
                <a:spAutoFit/>
              </a:bodyPr>
              <a:lstStyle/>
              <a:p>
                <a:r>
                  <a:rPr lang="en-US" sz="2400" b="1" dirty="0"/>
                  <a:t>Discriminative</a:t>
                </a:r>
                <a:r>
                  <a:rPr lang="en-US" sz="2400" dirty="0"/>
                  <a:t>: </a:t>
                </a:r>
                <a:r>
                  <a:rPr lang="en-US" sz="2400" dirty="0" smtClean="0"/>
                  <a:t>Y is simple; X </a:t>
                </a:r>
                <a:r>
                  <a:rPr lang="en-US" sz="2400" dirty="0"/>
                  <a:t>is always given, </a:t>
                </a:r>
                <a:r>
                  <a:rPr lang="en-US" sz="2400" dirty="0" smtClean="0"/>
                  <a:t>so </a:t>
                </a:r>
                <a:r>
                  <a:rPr lang="en-US" sz="2400" dirty="0"/>
                  <a:t>not need to model </a:t>
                </a:r>
              </a:p>
            </p:txBody>
          </p:sp>
          <p:sp>
            <p:nvSpPr>
              <p:cNvPr id="50" name="TextBox 30"/>
              <p:cNvSpPr txBox="1"/>
              <p:nvPr/>
            </p:nvSpPr>
            <p:spPr>
              <a:xfrm>
                <a:off x="9624391" y="4336108"/>
                <a:ext cx="6474542" cy="461665"/>
              </a:xfrm>
              <a:prstGeom prst="rect">
                <a:avLst/>
              </a:prstGeom>
              <a:noFill/>
            </p:spPr>
            <p:txBody>
              <a:bodyPr wrap="square" rtlCol="0">
                <a:spAutoFit/>
              </a:bodyPr>
              <a:lstStyle/>
              <a:p>
                <a:r>
                  <a:rPr lang="en-US" sz="2400" dirty="0" smtClean="0"/>
                  <a:t>P(X</a:t>
                </a:r>
                <a:r>
                  <a:rPr lang="en-US" sz="2400" dirty="0"/>
                  <a:t>=  </a:t>
                </a:r>
                <a:r>
                  <a:rPr lang="en-US" sz="2400" dirty="0" smtClean="0"/>
                  <a:t>             )</a:t>
                </a:r>
                <a:endParaRPr lang="en-US" sz="2400" dirty="0"/>
              </a:p>
            </p:txBody>
          </p:sp>
        </p:grpSp>
        <p:pic>
          <p:nvPicPr>
            <p:cNvPr id="34" name="Picture 2" descr="dining table set placed beside glass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2750" y="4285061"/>
              <a:ext cx="1364548" cy="9101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888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and Text</a:t>
            </a:r>
            <a:endParaRPr lang="en-US" dirty="0"/>
          </a:p>
        </p:txBody>
      </p:sp>
      <p:pic>
        <p:nvPicPr>
          <p:cNvPr id="4" name="Picture 3"/>
          <p:cNvPicPr>
            <a:picLocks noChangeAspect="1"/>
          </p:cNvPicPr>
          <p:nvPr/>
        </p:nvPicPr>
        <p:blipFill>
          <a:blip r:embed="rId2"/>
          <a:stretch>
            <a:fillRect/>
          </a:stretch>
        </p:blipFill>
        <p:spPr>
          <a:xfrm>
            <a:off x="838200" y="1377278"/>
            <a:ext cx="8599589" cy="4989616"/>
          </a:xfrm>
          <a:prstGeom prst="rect">
            <a:avLst/>
          </a:prstGeom>
        </p:spPr>
      </p:pic>
      <p:sp>
        <p:nvSpPr>
          <p:cNvPr id="5" name="TextBox 2"/>
          <p:cNvSpPr txBox="1"/>
          <p:nvPr/>
        </p:nvSpPr>
        <p:spPr>
          <a:xfrm>
            <a:off x="9123722" y="3872086"/>
            <a:ext cx="3280314" cy="461665"/>
          </a:xfrm>
          <a:prstGeom prst="rect">
            <a:avLst/>
          </a:prstGeom>
          <a:noFill/>
        </p:spPr>
        <p:txBody>
          <a:bodyPr wrap="square" rtlCol="0">
            <a:spAutoFit/>
          </a:bodyPr>
          <a:lstStyle/>
          <a:p>
            <a:r>
              <a:rPr lang="en-US" sz="2400" dirty="0" smtClean="0"/>
              <a:t>P(image | caption)</a:t>
            </a:r>
            <a:endParaRPr lang="en-US" sz="2800" dirty="0"/>
          </a:p>
        </p:txBody>
      </p:sp>
    </p:spTree>
    <p:extLst>
      <p:ext uri="{BB962C8B-B14F-4D97-AF65-F5344CB8AC3E}">
        <p14:creationId xmlns:p14="http://schemas.microsoft.com/office/powerpoint/2010/main" val="581864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Content Placeholder 2"/>
          <p:cNvSpPr>
            <a:spLocks noGrp="1"/>
          </p:cNvSpPr>
          <p:nvPr>
            <p:ph idx="1"/>
          </p:nvPr>
        </p:nvSpPr>
        <p:spPr>
          <a:xfrm>
            <a:off x="838200" y="1825625"/>
            <a:ext cx="10515600" cy="4781652"/>
          </a:xfrm>
        </p:spPr>
        <p:txBody>
          <a:bodyPr>
            <a:normAutofit/>
          </a:bodyPr>
          <a:lstStyle/>
          <a:p>
            <a:pPr marL="0" indent="0">
              <a:buNone/>
            </a:pPr>
            <a:r>
              <a:rPr lang="en-US" sz="2400" dirty="0"/>
              <a:t>Class </a:t>
            </a:r>
            <a:r>
              <a:rPr lang="en-US" sz="2400" b="1" dirty="0"/>
              <a:t>conditional generative models </a:t>
            </a:r>
            <a:r>
              <a:rPr lang="en-US" sz="2400" dirty="0"/>
              <a:t>are also possible:</a:t>
            </a:r>
          </a:p>
          <a:p>
            <a:pPr marL="0" indent="0">
              <a:buNone/>
            </a:pPr>
            <a:endParaRPr lang="en-US" sz="2400" b="1" dirty="0"/>
          </a:p>
          <a:p>
            <a:pPr marL="0" indent="0">
              <a:buNone/>
            </a:pPr>
            <a:endParaRPr lang="en-US" sz="2400" b="1" dirty="0"/>
          </a:p>
          <a:p>
            <a:pPr marL="0" indent="0">
              <a:buNone/>
            </a:pPr>
            <a:r>
              <a:rPr lang="en-US" sz="2400" dirty="0"/>
              <a:t>It’s often useful to condition on rich side information Y</a:t>
            </a:r>
          </a:p>
          <a:p>
            <a:pPr marL="0" indent="0">
              <a:buNone/>
            </a:pPr>
            <a:endParaRPr lang="en-US" sz="2400" b="1" dirty="0">
              <a:solidFill>
                <a:srgbClr val="FF0000"/>
              </a:solidFill>
            </a:endParaRPr>
          </a:p>
          <a:p>
            <a:pPr marL="0" indent="0">
              <a:buNone/>
            </a:pPr>
            <a:endParaRPr lang="en-US" sz="2400" b="1" dirty="0">
              <a:solidFill>
                <a:srgbClr val="FF0000"/>
              </a:solidFill>
            </a:endParaRPr>
          </a:p>
          <a:p>
            <a:pPr marL="0" indent="0">
              <a:buNone/>
            </a:pPr>
            <a:r>
              <a:rPr lang="en-US" sz="2400" dirty="0"/>
              <a:t>A discriminative model is a very simple conditional generative model of Y:</a:t>
            </a:r>
          </a:p>
          <a:p>
            <a:pPr marL="0" indent="0">
              <a:buNone/>
            </a:pPr>
            <a:endParaRPr lang="en-US" sz="2400" b="1" dirty="0">
              <a:solidFill>
                <a:srgbClr val="FF0000"/>
              </a:solidFill>
            </a:endParaRP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sp>
        <p:nvSpPr>
          <p:cNvPr id="2" name="Title 1"/>
          <p:cNvSpPr>
            <a:spLocks noGrp="1"/>
          </p:cNvSpPr>
          <p:nvPr>
            <p:ph type="title"/>
          </p:nvPr>
        </p:nvSpPr>
        <p:spPr>
          <a:xfrm>
            <a:off x="841248" y="367039"/>
            <a:ext cx="10515600" cy="1325563"/>
          </a:xfrm>
        </p:spPr>
        <p:txBody>
          <a:bodyPr/>
          <a:lstStyle/>
          <a:p>
            <a:r>
              <a:rPr lang="en-US" dirty="0">
                <a:latin typeface="+mj-lt"/>
                <a:ea typeface="Futura Medium" charset="0"/>
                <a:cs typeface="Futura Medium" charset="0"/>
              </a:rPr>
              <a:t>Conditional Generative Models</a:t>
            </a:r>
          </a:p>
        </p:txBody>
      </p:sp>
      <p:sp>
        <p:nvSpPr>
          <p:cNvPr id="6" name="TextBox 5"/>
          <p:cNvSpPr txBox="1"/>
          <p:nvPr/>
        </p:nvSpPr>
        <p:spPr>
          <a:xfrm>
            <a:off x="1415103" y="6437958"/>
            <a:ext cx="184731" cy="369332"/>
          </a:xfrm>
          <a:prstGeom prst="rect">
            <a:avLst/>
          </a:prstGeom>
          <a:noFill/>
        </p:spPr>
        <p:txBody>
          <a:bodyPr wrap="none" rtlCol="0">
            <a:spAutoFit/>
          </a:bodyPr>
          <a:lstStyle/>
          <a:p>
            <a:endParaRPr lang="en-US" dirty="0"/>
          </a:p>
        </p:txBody>
      </p:sp>
      <p:sp>
        <p:nvSpPr>
          <p:cNvPr id="29" name="TextBox 8"/>
          <p:cNvSpPr txBox="1"/>
          <p:nvPr/>
        </p:nvSpPr>
        <p:spPr>
          <a:xfrm>
            <a:off x="3863669" y="2372187"/>
            <a:ext cx="6474542" cy="461665"/>
          </a:xfrm>
          <a:prstGeom prst="rect">
            <a:avLst/>
          </a:prstGeom>
          <a:noFill/>
        </p:spPr>
        <p:txBody>
          <a:bodyPr wrap="square" rtlCol="0">
            <a:spAutoFit/>
          </a:bodyPr>
          <a:lstStyle/>
          <a:p>
            <a:r>
              <a:rPr lang="en-US" sz="2400" dirty="0"/>
              <a:t>P(X=              | Y = Bedroom)</a:t>
            </a:r>
          </a:p>
        </p:txBody>
      </p:sp>
      <p:sp>
        <p:nvSpPr>
          <p:cNvPr id="32" name="TextBox 18"/>
          <p:cNvSpPr txBox="1"/>
          <p:nvPr/>
        </p:nvSpPr>
        <p:spPr>
          <a:xfrm>
            <a:off x="2210627" y="3859706"/>
            <a:ext cx="9449227" cy="461665"/>
          </a:xfrm>
          <a:prstGeom prst="rect">
            <a:avLst/>
          </a:prstGeom>
          <a:noFill/>
        </p:spPr>
        <p:txBody>
          <a:bodyPr wrap="square" rtlCol="0">
            <a:spAutoFit/>
          </a:bodyPr>
          <a:lstStyle/>
          <a:p>
            <a:r>
              <a:rPr lang="en-US" sz="2400" dirty="0"/>
              <a:t>P(X=             | Caption = “A black table with 6 chairs”)</a:t>
            </a:r>
          </a:p>
        </p:txBody>
      </p:sp>
      <p:sp>
        <p:nvSpPr>
          <p:cNvPr id="7" name="Slide Number Placeholder 6"/>
          <p:cNvSpPr>
            <a:spLocks noGrp="1"/>
          </p:cNvSpPr>
          <p:nvPr>
            <p:ph type="sldNum" sz="quarter" idx="12"/>
          </p:nvPr>
        </p:nvSpPr>
        <p:spPr/>
        <p:txBody>
          <a:bodyPr/>
          <a:lstStyle/>
          <a:p>
            <a:fld id="{6113E31D-E2AB-40D1-8B51-AFA5AFEF393A}" type="slidenum">
              <a:rPr lang="en-US" smtClean="0"/>
              <a:t>19</a:t>
            </a:fld>
            <a:endParaRPr lang="en-US" dirty="0"/>
          </a:p>
        </p:txBody>
      </p:sp>
      <p:pic>
        <p:nvPicPr>
          <p:cNvPr id="14" name="Picture 2" descr="dining table set placed beside glass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344" y="2213939"/>
            <a:ext cx="1166656" cy="7781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ning table set placed beside glass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7477" y="3701458"/>
            <a:ext cx="1166656" cy="77816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63669" y="5232317"/>
            <a:ext cx="6928808" cy="778160"/>
            <a:chOff x="3863669" y="5232317"/>
            <a:chExt cx="6928808" cy="778160"/>
          </a:xfrm>
        </p:grpSpPr>
        <p:sp>
          <p:nvSpPr>
            <p:cNvPr id="4" name="TextBox 8"/>
            <p:cNvSpPr txBox="1"/>
            <p:nvPr/>
          </p:nvSpPr>
          <p:spPr>
            <a:xfrm>
              <a:off x="3863669" y="5390565"/>
              <a:ext cx="6928808" cy="461665"/>
            </a:xfrm>
            <a:prstGeom prst="rect">
              <a:avLst/>
            </a:prstGeom>
            <a:noFill/>
          </p:spPr>
          <p:txBody>
            <a:bodyPr wrap="square" rtlCol="0">
              <a:spAutoFit/>
            </a:bodyPr>
            <a:lstStyle/>
            <a:p>
              <a:r>
                <a:rPr lang="en-US" sz="2400" dirty="0"/>
                <a:t>P(Y = Bedroom | X</a:t>
              </a:r>
              <a:r>
                <a:rPr lang="en-US" sz="2400" dirty="0" smtClean="0"/>
                <a:t>=             </a:t>
              </a:r>
              <a:r>
                <a:rPr lang="en-US" sz="2400" dirty="0"/>
                <a:t>) </a:t>
              </a:r>
            </a:p>
          </p:txBody>
        </p:sp>
        <p:pic>
          <p:nvPicPr>
            <p:cNvPr id="17" name="Picture 2" descr="dining table set placed beside glass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5240" y="5232317"/>
              <a:ext cx="1166656" cy="778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4719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ea typeface="Futura Medium" charset="0"/>
                <a:cs typeface="Futura Medium" charset="0"/>
              </a:rPr>
              <a:t>Introduction</a:t>
            </a:r>
          </a:p>
        </p:txBody>
      </p:sp>
      <p:sp>
        <p:nvSpPr>
          <p:cNvPr id="10" name="TextBox 9"/>
          <p:cNvSpPr txBox="1"/>
          <p:nvPr/>
        </p:nvSpPr>
        <p:spPr>
          <a:xfrm>
            <a:off x="1595471" y="3922532"/>
            <a:ext cx="1751505" cy="369332"/>
          </a:xfrm>
          <a:prstGeom prst="rect">
            <a:avLst/>
          </a:prstGeom>
          <a:noFill/>
        </p:spPr>
        <p:txBody>
          <a:bodyPr wrap="none" rtlCol="0">
            <a:spAutoFit/>
          </a:bodyPr>
          <a:lstStyle/>
          <a:p>
            <a:r>
              <a:rPr lang="en-US" dirty="0"/>
              <a:t>Computer Vision</a:t>
            </a:r>
          </a:p>
        </p:txBody>
      </p:sp>
      <p:sp>
        <p:nvSpPr>
          <p:cNvPr id="11" name="TextBox 10"/>
          <p:cNvSpPr txBox="1"/>
          <p:nvPr/>
        </p:nvSpPr>
        <p:spPr>
          <a:xfrm>
            <a:off x="1404139" y="6094566"/>
            <a:ext cx="2873222" cy="369332"/>
          </a:xfrm>
          <a:prstGeom prst="rect">
            <a:avLst/>
          </a:prstGeom>
          <a:noFill/>
        </p:spPr>
        <p:txBody>
          <a:bodyPr wrap="none" rtlCol="0">
            <a:spAutoFit/>
          </a:bodyPr>
          <a:lstStyle/>
          <a:p>
            <a:r>
              <a:rPr lang="en-US" dirty="0"/>
              <a:t>Natural Language Processing</a:t>
            </a:r>
          </a:p>
        </p:txBody>
      </p:sp>
      <p:sp>
        <p:nvSpPr>
          <p:cNvPr id="12" name="TextBox 11"/>
          <p:cNvSpPr txBox="1"/>
          <p:nvPr/>
        </p:nvSpPr>
        <p:spPr>
          <a:xfrm>
            <a:off x="7960285" y="6075510"/>
            <a:ext cx="1051698" cy="369332"/>
          </a:xfrm>
          <a:prstGeom prst="rect">
            <a:avLst/>
          </a:prstGeom>
          <a:noFill/>
        </p:spPr>
        <p:txBody>
          <a:bodyPr wrap="none" rtlCol="0">
            <a:spAutoFit/>
          </a:bodyPr>
          <a:lstStyle/>
          <a:p>
            <a:r>
              <a:rPr lang="en-US" dirty="0"/>
              <a:t>Robotics</a:t>
            </a:r>
          </a:p>
        </p:txBody>
      </p:sp>
      <p:sp>
        <p:nvSpPr>
          <p:cNvPr id="13" name="TextBox 12"/>
          <p:cNvSpPr txBox="1"/>
          <p:nvPr/>
        </p:nvSpPr>
        <p:spPr>
          <a:xfrm>
            <a:off x="7154191" y="3858038"/>
            <a:ext cx="2308517" cy="369332"/>
          </a:xfrm>
          <a:prstGeom prst="rect">
            <a:avLst/>
          </a:prstGeom>
          <a:noFill/>
        </p:spPr>
        <p:txBody>
          <a:bodyPr wrap="none" rtlCol="0">
            <a:spAutoFit/>
          </a:bodyPr>
          <a:lstStyle/>
          <a:p>
            <a:r>
              <a:rPr lang="en-US" dirty="0"/>
              <a:t>Computational Speech</a:t>
            </a:r>
          </a:p>
        </p:txBody>
      </p:sp>
      <p:sp>
        <p:nvSpPr>
          <p:cNvPr id="5" name="Slide Number Placeholder 4"/>
          <p:cNvSpPr>
            <a:spLocks noGrp="1"/>
          </p:cNvSpPr>
          <p:nvPr>
            <p:ph type="sldNum" sz="quarter" idx="12"/>
          </p:nvPr>
        </p:nvSpPr>
        <p:spPr/>
        <p:txBody>
          <a:bodyPr/>
          <a:lstStyle/>
          <a:p>
            <a:fld id="{6113E31D-E2AB-40D1-8B51-AFA5AFEF393A}" type="slidenum">
              <a:rPr lang="en-US" smtClean="0"/>
              <a:t>2</a:t>
            </a:fld>
            <a:endParaRPr lang="en-US" dirty="0"/>
          </a:p>
        </p:txBody>
      </p:sp>
      <p:sp>
        <p:nvSpPr>
          <p:cNvPr id="14" name="Content Placeholder 2"/>
          <p:cNvSpPr>
            <a:spLocks noGrp="1"/>
          </p:cNvSpPr>
          <p:nvPr>
            <p:ph idx="1"/>
          </p:nvPr>
        </p:nvSpPr>
        <p:spPr>
          <a:xfrm>
            <a:off x="838200" y="1825625"/>
            <a:ext cx="10515600" cy="4351338"/>
          </a:xfrm>
        </p:spPr>
        <p:txBody>
          <a:bodyPr>
            <a:normAutofit/>
          </a:bodyPr>
          <a:lstStyle/>
          <a:p>
            <a:pPr marL="0" indent="0">
              <a:buNone/>
            </a:pPr>
            <a:r>
              <a:rPr lang="en-US" sz="2400" b="1" dirty="0"/>
              <a:t>Challenge: </a:t>
            </a:r>
            <a:r>
              <a:rPr lang="en-US" sz="2400" dirty="0"/>
              <a:t>understand complex, unstructured inputs</a:t>
            </a:r>
          </a:p>
        </p:txBody>
      </p:sp>
      <p:pic>
        <p:nvPicPr>
          <p:cNvPr id="1028" name="Picture 4" descr="https://upload.wikimedia.org/wikipedia/commons/thumb/f/fc/Floor_7a_bookstacks_in_Sterling_Memorial_Library.jpg/1280px-Floor_7a_bookstacks_in_Sterling_Memorial_Libra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5656" y="4507269"/>
            <a:ext cx="1930188" cy="1544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Waveform of Habana syndrome sou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342" y="2548033"/>
            <a:ext cx="3498214" cy="9926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EmiMa-099-semantic-segment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2670" y="2556736"/>
            <a:ext cx="1953174" cy="13013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6/65/Hands-free_Driving.jpg/1280px-Hands-free_Driv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0907" y="4353062"/>
            <a:ext cx="2370454" cy="169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57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ea typeface="Futura Medium" charset="0"/>
                <a:cs typeface="Futura Medium" charset="0"/>
              </a:rPr>
              <a:t>Progress in Generative Models of Images -- GANs</a:t>
            </a:r>
            <a:endParaRPr lang="en-US" dirty="0">
              <a:latin typeface="+mj-lt"/>
              <a:ea typeface="Futura Medium" charset="0"/>
              <a:cs typeface="Futura Medium" charset="0"/>
            </a:endParaRPr>
          </a:p>
        </p:txBody>
      </p:sp>
      <p:sp>
        <p:nvSpPr>
          <p:cNvPr id="5" name="TextBox 4"/>
          <p:cNvSpPr txBox="1"/>
          <p:nvPr/>
        </p:nvSpPr>
        <p:spPr>
          <a:xfrm>
            <a:off x="9316869" y="6101376"/>
            <a:ext cx="2434957" cy="369332"/>
          </a:xfrm>
          <a:prstGeom prst="rect">
            <a:avLst/>
          </a:prstGeom>
          <a:noFill/>
        </p:spPr>
        <p:txBody>
          <a:bodyPr wrap="square" rtlCol="0">
            <a:spAutoFit/>
          </a:bodyPr>
          <a:lstStyle/>
          <a:p>
            <a:r>
              <a:rPr lang="en-US" dirty="0" smtClean="0"/>
              <a:t>Ian </a:t>
            </a:r>
            <a:r>
              <a:rPr lang="en-US" dirty="0" err="1" smtClean="0"/>
              <a:t>Goodfellow</a:t>
            </a:r>
            <a:r>
              <a:rPr lang="en-US" dirty="0" smtClean="0"/>
              <a:t>, 2019 </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20</a:t>
            </a:fld>
            <a:endParaRPr lang="en-US" dirty="0"/>
          </a:p>
        </p:txBody>
      </p:sp>
      <p:pic>
        <p:nvPicPr>
          <p:cNvPr id="1026"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52" y="1483346"/>
            <a:ext cx="1143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4271087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ea typeface="Futura Medium" charset="0"/>
                <a:cs typeface="Futura Medium" charset="0"/>
              </a:rPr>
              <a:t>Progress in Generative Models of Images – Diffusion Models</a:t>
            </a:r>
            <a:endParaRPr lang="en-US" dirty="0">
              <a:latin typeface="+mj-lt"/>
              <a:ea typeface="Futura Medium" charset="0"/>
              <a:cs typeface="Futura Medium" charset="0"/>
            </a:endParaRPr>
          </a:p>
        </p:txBody>
      </p:sp>
      <p:sp>
        <p:nvSpPr>
          <p:cNvPr id="5" name="TextBox 4"/>
          <p:cNvSpPr txBox="1"/>
          <p:nvPr/>
        </p:nvSpPr>
        <p:spPr>
          <a:xfrm>
            <a:off x="838201" y="6352143"/>
            <a:ext cx="10361478" cy="369332"/>
          </a:xfrm>
          <a:prstGeom prst="rect">
            <a:avLst/>
          </a:prstGeom>
          <a:noFill/>
        </p:spPr>
        <p:txBody>
          <a:bodyPr wrap="square" rtlCol="0">
            <a:spAutoFit/>
          </a:bodyPr>
          <a:lstStyle/>
          <a:p>
            <a:r>
              <a:rPr lang="en-US" dirty="0" smtClean="0"/>
              <a:t>Song </a:t>
            </a:r>
            <a:r>
              <a:rPr lang="en-US" dirty="0"/>
              <a:t>et al., Score-Based Generative Modeling through Stochastic Differential </a:t>
            </a:r>
            <a:r>
              <a:rPr lang="en-US" dirty="0" smtClean="0"/>
              <a:t>Equations, 2021 </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21</a:t>
            </a:fld>
            <a:endParaRPr lang="en-US" dirty="0"/>
          </a:p>
        </p:txBody>
      </p:sp>
      <p:pic>
        <p:nvPicPr>
          <p:cNvPr id="7" name="Content Placeholder 7">
            <a:extLst>
              <a:ext uri="{FF2B5EF4-FFF2-40B4-BE49-F238E27FC236}">
                <a16:creationId xmlns:a16="http://schemas.microsoft.com/office/drawing/2014/main" id="{CB77B1FE-484B-5648-8FDB-18C0B3F60C37}"/>
              </a:ext>
            </a:extLst>
          </p:cNvPr>
          <p:cNvPicPr>
            <a:picLocks noGrp="1" noChangeAspect="1"/>
          </p:cNvPicPr>
          <p:nvPr>
            <p:ph sz="quarter" idx="10"/>
          </p:nvPr>
        </p:nvPicPr>
        <p:blipFill>
          <a:blip r:embed="rId3"/>
          <a:stretch>
            <a:fillRect/>
          </a:stretch>
        </p:blipFill>
        <p:spPr>
          <a:xfrm>
            <a:off x="6040437" y="1644996"/>
            <a:ext cx="4644127" cy="4644127"/>
          </a:xfrm>
        </p:spPr>
      </p:pic>
      <p:pic>
        <p:nvPicPr>
          <p:cNvPr id="8" name="Picture 7">
            <a:extLst>
              <a:ext uri="{FF2B5EF4-FFF2-40B4-BE49-F238E27FC236}">
                <a16:creationId xmlns:a16="http://schemas.microsoft.com/office/drawing/2014/main" id="{C77E7383-A1BF-DA4D-A65D-7CB86029703A}"/>
              </a:ext>
            </a:extLst>
          </p:cNvPr>
          <p:cNvPicPr>
            <a:picLocks noChangeAspect="1"/>
          </p:cNvPicPr>
          <p:nvPr/>
        </p:nvPicPr>
        <p:blipFill>
          <a:blip r:embed="rId4"/>
          <a:stretch>
            <a:fillRect/>
          </a:stretch>
        </p:blipFill>
        <p:spPr>
          <a:xfrm>
            <a:off x="997158" y="1623461"/>
            <a:ext cx="4665662" cy="4665662"/>
          </a:xfrm>
          <a:prstGeom prst="rect">
            <a:avLst/>
          </a:prstGeom>
        </p:spPr>
      </p:pic>
    </p:spTree>
    <p:extLst>
      <p:ext uri="{BB962C8B-B14F-4D97-AF65-F5344CB8AC3E}">
        <p14:creationId xmlns:p14="http://schemas.microsoft.com/office/powerpoint/2010/main" val="41468860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783"/>
            <a:ext cx="10515600" cy="1325563"/>
          </a:xfrm>
        </p:spPr>
        <p:txBody>
          <a:bodyPr/>
          <a:lstStyle/>
          <a:p>
            <a:r>
              <a:rPr lang="en-US" dirty="0" smtClean="0">
                <a:latin typeface="+mj-lt"/>
                <a:ea typeface="Futura Medium" charset="0"/>
                <a:cs typeface="Futura Medium" charset="0"/>
              </a:rPr>
              <a:t>Text2Image Diffusion Models</a:t>
            </a:r>
            <a:endParaRPr lang="en-US" dirty="0">
              <a:latin typeface="+mj-lt"/>
              <a:ea typeface="Futura Medium" charset="0"/>
              <a:cs typeface="Futura Medium" charset="0"/>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a:t>
            </a:fld>
            <a:endParaRPr lang="en-US" dirty="0"/>
          </a:p>
        </p:txBody>
      </p:sp>
      <p:sp>
        <p:nvSpPr>
          <p:cNvPr id="3" name="Date Placeholder 2"/>
          <p:cNvSpPr>
            <a:spLocks noGrp="1"/>
          </p:cNvSpPr>
          <p:nvPr>
            <p:ph type="dt" sz="half" idx="10"/>
          </p:nvPr>
        </p:nvSpPr>
        <p:spPr/>
        <p:txBody>
          <a:bodyPr/>
          <a:lstStyle/>
          <a:p>
            <a:endParaRPr lang="en-US"/>
          </a:p>
        </p:txBody>
      </p:sp>
      <p:sp>
        <p:nvSpPr>
          <p:cNvPr id="9" name="TextBox 8"/>
          <p:cNvSpPr txBox="1"/>
          <p:nvPr/>
        </p:nvSpPr>
        <p:spPr>
          <a:xfrm>
            <a:off x="986097" y="1623746"/>
            <a:ext cx="3842719" cy="1200329"/>
          </a:xfrm>
          <a:prstGeom prst="rect">
            <a:avLst/>
          </a:prstGeom>
          <a:noFill/>
        </p:spPr>
        <p:txBody>
          <a:bodyPr wrap="none" rtlCol="0">
            <a:spAutoFit/>
          </a:bodyPr>
          <a:lstStyle/>
          <a:p>
            <a:r>
              <a:rPr lang="en-US" sz="2400" b="1" dirty="0"/>
              <a:t>User input</a:t>
            </a:r>
            <a:r>
              <a:rPr lang="en-US" sz="2400" dirty="0" smtClean="0"/>
              <a:t>:</a:t>
            </a:r>
          </a:p>
          <a:p>
            <a:endParaRPr lang="en-US" sz="2400" dirty="0"/>
          </a:p>
          <a:p>
            <a:r>
              <a:rPr lang="en-US" sz="2400" dirty="0" smtClean="0"/>
              <a:t>An astronaut riding a horse</a:t>
            </a:r>
            <a:endParaRPr lang="en-US" sz="2400" dirty="0"/>
          </a:p>
        </p:txBody>
      </p:sp>
      <p:pic>
        <p:nvPicPr>
          <p:cNvPr id="2050" name="Picture 2" descr="Stable Diffusion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051" y="1145253"/>
            <a:ext cx="5211097" cy="521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4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783"/>
            <a:ext cx="10515600" cy="1325563"/>
          </a:xfrm>
        </p:spPr>
        <p:txBody>
          <a:bodyPr/>
          <a:lstStyle/>
          <a:p>
            <a:r>
              <a:rPr lang="en-US" dirty="0" smtClean="0">
                <a:latin typeface="+mj-lt"/>
                <a:ea typeface="Futura Medium" charset="0"/>
                <a:cs typeface="Futura Medium" charset="0"/>
              </a:rPr>
              <a:t>Text2Image Diffusion Models</a:t>
            </a:r>
            <a:endParaRPr lang="en-US" dirty="0">
              <a:latin typeface="+mj-lt"/>
              <a:ea typeface="Futura Medium" charset="0"/>
              <a:cs typeface="Futura Medium" charset="0"/>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23</a:t>
            </a:fld>
            <a:endParaRPr lang="en-US" dirty="0"/>
          </a:p>
        </p:txBody>
      </p:sp>
      <p:sp>
        <p:nvSpPr>
          <p:cNvPr id="3" name="Date Placeholder 2"/>
          <p:cNvSpPr>
            <a:spLocks noGrp="1"/>
          </p:cNvSpPr>
          <p:nvPr>
            <p:ph type="dt" sz="half" idx="10"/>
          </p:nvPr>
        </p:nvSpPr>
        <p:spPr/>
        <p:txBody>
          <a:bodyPr/>
          <a:lstStyle/>
          <a:p>
            <a:endParaRPr lang="en-US"/>
          </a:p>
        </p:txBody>
      </p:sp>
      <p:sp>
        <p:nvSpPr>
          <p:cNvPr id="9" name="TextBox 8"/>
          <p:cNvSpPr txBox="1"/>
          <p:nvPr/>
        </p:nvSpPr>
        <p:spPr>
          <a:xfrm>
            <a:off x="986097" y="1623746"/>
            <a:ext cx="3099246" cy="1200329"/>
          </a:xfrm>
          <a:prstGeom prst="rect">
            <a:avLst/>
          </a:prstGeom>
          <a:noFill/>
        </p:spPr>
        <p:txBody>
          <a:bodyPr wrap="none" rtlCol="0">
            <a:spAutoFit/>
          </a:bodyPr>
          <a:lstStyle/>
          <a:p>
            <a:r>
              <a:rPr lang="en-US" sz="2400" b="1" dirty="0"/>
              <a:t>User input</a:t>
            </a:r>
            <a:r>
              <a:rPr lang="en-US" sz="2400" dirty="0" smtClean="0"/>
              <a:t>:</a:t>
            </a:r>
          </a:p>
          <a:p>
            <a:endParaRPr lang="en-US" sz="2400" dirty="0"/>
          </a:p>
          <a:p>
            <a:r>
              <a:rPr lang="en-US" sz="2400" dirty="0" smtClean="0"/>
              <a:t>A perfect Italian meal</a:t>
            </a:r>
            <a:endParaRPr lang="en-US" sz="2400" dirty="0"/>
          </a:p>
        </p:txBody>
      </p:sp>
      <p:pic>
        <p:nvPicPr>
          <p:cNvPr id="7"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261" y="1054298"/>
            <a:ext cx="5636100" cy="563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783"/>
            <a:ext cx="10515600" cy="1325563"/>
          </a:xfrm>
        </p:spPr>
        <p:txBody>
          <a:bodyPr/>
          <a:lstStyle/>
          <a:p>
            <a:r>
              <a:rPr lang="en-US" dirty="0" smtClean="0">
                <a:latin typeface="+mj-lt"/>
                <a:ea typeface="Futura Medium" charset="0"/>
                <a:cs typeface="Futura Medium" charset="0"/>
              </a:rPr>
              <a:t>Text2Image Diffusion Models</a:t>
            </a:r>
            <a:endParaRPr lang="en-US" dirty="0">
              <a:latin typeface="+mj-lt"/>
              <a:ea typeface="Futura Medium" charset="0"/>
              <a:cs typeface="Futura Medium" charset="0"/>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24</a:t>
            </a:fld>
            <a:endParaRPr lang="en-US" dirty="0"/>
          </a:p>
        </p:txBody>
      </p:sp>
      <p:sp>
        <p:nvSpPr>
          <p:cNvPr id="3" name="Date Placeholder 2"/>
          <p:cNvSpPr>
            <a:spLocks noGrp="1"/>
          </p:cNvSpPr>
          <p:nvPr>
            <p:ph type="dt" sz="half" idx="10"/>
          </p:nvPr>
        </p:nvSpPr>
        <p:spPr/>
        <p:txBody>
          <a:bodyPr/>
          <a:lstStyle/>
          <a:p>
            <a:endParaRPr lang="en-US"/>
          </a:p>
        </p:txBody>
      </p:sp>
      <p:sp>
        <p:nvSpPr>
          <p:cNvPr id="9" name="TextBox 8"/>
          <p:cNvSpPr txBox="1"/>
          <p:nvPr/>
        </p:nvSpPr>
        <p:spPr>
          <a:xfrm>
            <a:off x="986097" y="1623746"/>
            <a:ext cx="1891865" cy="461665"/>
          </a:xfrm>
          <a:prstGeom prst="rect">
            <a:avLst/>
          </a:prstGeom>
          <a:noFill/>
        </p:spPr>
        <p:txBody>
          <a:bodyPr wrap="none" rtlCol="0">
            <a:spAutoFit/>
          </a:bodyPr>
          <a:lstStyle/>
          <a:p>
            <a:r>
              <a:rPr lang="en-US" sz="2400" b="1" dirty="0"/>
              <a:t>User input</a:t>
            </a:r>
            <a:r>
              <a:rPr lang="en-US" sz="2400" dirty="0"/>
              <a:t>:</a:t>
            </a:r>
          </a:p>
        </p:txBody>
      </p:sp>
      <p:pic>
        <p:nvPicPr>
          <p:cNvPr id="10" name="Picture 9"/>
          <p:cNvPicPr>
            <a:picLocks noChangeAspect="1"/>
          </p:cNvPicPr>
          <p:nvPr/>
        </p:nvPicPr>
        <p:blipFill>
          <a:blip r:embed="rId3"/>
          <a:stretch>
            <a:fillRect/>
          </a:stretch>
        </p:blipFill>
        <p:spPr>
          <a:xfrm>
            <a:off x="631463" y="2378843"/>
            <a:ext cx="5058139" cy="1041175"/>
          </a:xfrm>
          <a:prstGeom prst="rect">
            <a:avLst/>
          </a:prstGeom>
        </p:spPr>
      </p:pic>
      <p:pic>
        <p:nvPicPr>
          <p:cNvPr id="11" name="Picture 10"/>
          <p:cNvPicPr>
            <a:picLocks noChangeAspect="1"/>
          </p:cNvPicPr>
          <p:nvPr/>
        </p:nvPicPr>
        <p:blipFill>
          <a:blip r:embed="rId4"/>
          <a:stretch>
            <a:fillRect/>
          </a:stretch>
        </p:blipFill>
        <p:spPr>
          <a:xfrm>
            <a:off x="6328611" y="1048112"/>
            <a:ext cx="5774720" cy="5809889"/>
          </a:xfrm>
          <a:prstGeom prst="rect">
            <a:avLst/>
          </a:prstGeom>
        </p:spPr>
      </p:pic>
    </p:spTree>
    <p:extLst>
      <p:ext uri="{BB962C8B-B14F-4D97-AF65-F5344CB8AC3E}">
        <p14:creationId xmlns:p14="http://schemas.microsoft.com/office/powerpoint/2010/main" val="294809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Dalle3</a:t>
            </a:r>
            <a:endParaRPr lang="en-US" dirty="0"/>
          </a:p>
        </p:txBody>
      </p:sp>
      <p:sp>
        <p:nvSpPr>
          <p:cNvPr id="3" name="Content Placeholder 2"/>
          <p:cNvSpPr>
            <a:spLocks noGrp="1"/>
          </p:cNvSpPr>
          <p:nvPr>
            <p:ph idx="1"/>
          </p:nvPr>
        </p:nvSpPr>
        <p:spPr>
          <a:xfrm>
            <a:off x="838200" y="1619148"/>
            <a:ext cx="10515600" cy="4351338"/>
          </a:xfrm>
        </p:spPr>
        <p:txBody>
          <a:bodyPr/>
          <a:lstStyle/>
          <a:p>
            <a:pPr marL="0" indent="0">
              <a:buNone/>
            </a:pPr>
            <a:r>
              <a:rPr lang="en-US" dirty="0"/>
              <a:t>A </a:t>
            </a:r>
            <a:r>
              <a:rPr lang="en-US" dirty="0" err="1"/>
              <a:t>minimap</a:t>
            </a:r>
            <a:r>
              <a:rPr lang="en-US" dirty="0"/>
              <a:t> diorama of a cafe adorned with indoor plants. Wooden beams crisscross above, and a cold brew station stands out with tiny bottles and glasses</a:t>
            </a:r>
          </a:p>
        </p:txBody>
      </p:sp>
      <p:pic>
        <p:nvPicPr>
          <p:cNvPr id="1030" name="Picture 6" descr="https://images.openai.com/blob/5471e0e7-5590-4acb-8b59-8b6e00895427/coffeeshop.png?trim=0,0,0,0&amp;width=2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5914" y="3124041"/>
            <a:ext cx="6160171" cy="352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720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group of people posing for the camera&#10;&#10;Description automatically generated">
            <a:extLst>
              <a:ext uri="{FF2B5EF4-FFF2-40B4-BE49-F238E27FC236}">
                <a16:creationId xmlns:a16="http://schemas.microsoft.com/office/drawing/2014/main" id="{A0CB0184-4C07-48AE-95D8-09BDB5606435}"/>
              </a:ext>
            </a:extLst>
          </p:cNvPr>
          <p:cNvPicPr>
            <a:picLocks noChangeAspect="1"/>
          </p:cNvPicPr>
          <p:nvPr/>
        </p:nvPicPr>
        <p:blipFill>
          <a:blip r:embed="rId3"/>
          <a:stretch>
            <a:fillRect/>
          </a:stretch>
        </p:blipFill>
        <p:spPr>
          <a:xfrm>
            <a:off x="1276906" y="1421874"/>
            <a:ext cx="3657600" cy="2547931"/>
          </a:xfrm>
          <a:prstGeom prst="rect">
            <a:avLst/>
          </a:prstGeom>
        </p:spPr>
      </p:pic>
      <p:sp>
        <p:nvSpPr>
          <p:cNvPr id="5" name="TextBox 4">
            <a:extLst>
              <a:ext uri="{FF2B5EF4-FFF2-40B4-BE49-F238E27FC236}">
                <a16:creationId xmlns:a16="http://schemas.microsoft.com/office/drawing/2014/main" id="{798A5B4A-4536-4609-BECC-636A7453DCA2}"/>
              </a:ext>
            </a:extLst>
          </p:cNvPr>
          <p:cNvSpPr txBox="1"/>
          <p:nvPr/>
        </p:nvSpPr>
        <p:spPr>
          <a:xfrm>
            <a:off x="1834662" y="3969806"/>
            <a:ext cx="3657599"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dirty="0"/>
              <a:t>Menon et al, 2020</a:t>
            </a:r>
          </a:p>
        </p:txBody>
      </p:sp>
      <p:pic>
        <p:nvPicPr>
          <p:cNvPr id="6" name="Picture 6" descr="A group of women posing for a photo&#10;&#10;Description automatically generated">
            <a:extLst>
              <a:ext uri="{FF2B5EF4-FFF2-40B4-BE49-F238E27FC236}">
                <a16:creationId xmlns:a16="http://schemas.microsoft.com/office/drawing/2014/main" id="{14D5364F-9F33-4648-A7A4-2B46320946E2}"/>
              </a:ext>
            </a:extLst>
          </p:cNvPr>
          <p:cNvPicPr>
            <a:picLocks noChangeAspect="1"/>
          </p:cNvPicPr>
          <p:nvPr/>
        </p:nvPicPr>
        <p:blipFill>
          <a:blip r:embed="rId4"/>
          <a:stretch>
            <a:fillRect/>
          </a:stretch>
        </p:blipFill>
        <p:spPr>
          <a:xfrm>
            <a:off x="6808111" y="1429616"/>
            <a:ext cx="5103445" cy="2540189"/>
          </a:xfrm>
          <a:prstGeom prst="rect">
            <a:avLst/>
          </a:prstGeom>
        </p:spPr>
      </p:pic>
      <p:sp>
        <p:nvSpPr>
          <p:cNvPr id="8" name="TextBox 7">
            <a:extLst>
              <a:ext uri="{FF2B5EF4-FFF2-40B4-BE49-F238E27FC236}">
                <a16:creationId xmlns:a16="http://schemas.microsoft.com/office/drawing/2014/main" id="{DE730612-392B-4D60-952E-62CF927CEB4A}"/>
              </a:ext>
            </a:extLst>
          </p:cNvPr>
          <p:cNvSpPr txBox="1"/>
          <p:nvPr/>
        </p:nvSpPr>
        <p:spPr>
          <a:xfrm>
            <a:off x="7715738" y="3969805"/>
            <a:ext cx="3657599"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dirty="0"/>
              <a:t>Liu al, 2018</a:t>
            </a:r>
          </a:p>
        </p:txBody>
      </p:sp>
      <p:grpSp>
        <p:nvGrpSpPr>
          <p:cNvPr id="2" name="Group 1"/>
          <p:cNvGrpSpPr/>
          <p:nvPr/>
        </p:nvGrpSpPr>
        <p:grpSpPr>
          <a:xfrm>
            <a:off x="1209998" y="4793076"/>
            <a:ext cx="4906925" cy="2009846"/>
            <a:chOff x="3824176" y="4727627"/>
            <a:chExt cx="4906925" cy="2009846"/>
          </a:xfrm>
        </p:grpSpPr>
        <p:pic>
          <p:nvPicPr>
            <p:cNvPr id="9" name="Picture 9" descr="A group of people posing for the camera&#10;&#10;Description automatically generated">
              <a:extLst>
                <a:ext uri="{FF2B5EF4-FFF2-40B4-BE49-F238E27FC236}">
                  <a16:creationId xmlns:a16="http://schemas.microsoft.com/office/drawing/2014/main" id="{A2427810-4439-4D16-BBAA-56D9E34451EC}"/>
                </a:ext>
              </a:extLst>
            </p:cNvPr>
            <p:cNvPicPr>
              <a:picLocks noChangeAspect="1"/>
            </p:cNvPicPr>
            <p:nvPr/>
          </p:nvPicPr>
          <p:blipFill>
            <a:blip r:embed="rId5"/>
            <a:stretch>
              <a:fillRect/>
            </a:stretch>
          </p:blipFill>
          <p:spPr>
            <a:xfrm>
              <a:off x="3824176" y="4727627"/>
              <a:ext cx="4906925" cy="1757147"/>
            </a:xfrm>
            <a:prstGeom prst="rect">
              <a:avLst/>
            </a:prstGeom>
          </p:spPr>
        </p:pic>
        <p:sp>
          <p:nvSpPr>
            <p:cNvPr id="10" name="TextBox 9">
              <a:extLst>
                <a:ext uri="{FF2B5EF4-FFF2-40B4-BE49-F238E27FC236}">
                  <a16:creationId xmlns:a16="http://schemas.microsoft.com/office/drawing/2014/main" id="{BD92C715-23D2-413D-AE9D-20F3C8213B2C}"/>
                </a:ext>
              </a:extLst>
            </p:cNvPr>
            <p:cNvSpPr txBox="1"/>
            <p:nvPr/>
          </p:nvSpPr>
          <p:spPr>
            <a:xfrm>
              <a:off x="4740894" y="6368141"/>
              <a:ext cx="3657599"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dirty="0"/>
                <a:t>Antic, 2020</a:t>
              </a:r>
            </a:p>
          </p:txBody>
        </p:sp>
      </p:grpSp>
      <p:sp>
        <p:nvSpPr>
          <p:cNvPr id="11" name="Titl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3600" b="1" kern="1200">
                <a:solidFill>
                  <a:schemeClr val="accent1">
                    <a:lumMod val="50000"/>
                  </a:schemeClr>
                </a:solidFill>
                <a:latin typeface="LM Roman 12" panose="00000500000000000000" pitchFamily="50" charset="0"/>
                <a:ea typeface="+mj-ea"/>
                <a:cs typeface="+mj-cs"/>
              </a:defRPr>
            </a:lvl1pPr>
          </a:lstStyle>
          <a:p>
            <a:r>
              <a:rPr lang="en-US" dirty="0" smtClean="0">
                <a:latin typeface="+mj-lt"/>
                <a:ea typeface="Futura Medium" charset="0"/>
                <a:cs typeface="Futura Medium" charset="0"/>
              </a:rPr>
              <a:t>Progress in Inverse Problems</a:t>
            </a:r>
            <a:endParaRPr lang="en-US" dirty="0">
              <a:latin typeface="+mj-lt"/>
              <a:ea typeface="Futura Medium" charset="0"/>
              <a:cs typeface="Futura Medium" charset="0"/>
            </a:endParaRPr>
          </a:p>
        </p:txBody>
      </p:sp>
      <p:sp>
        <p:nvSpPr>
          <p:cNvPr id="12" name="TextBox 2"/>
          <p:cNvSpPr txBox="1"/>
          <p:nvPr/>
        </p:nvSpPr>
        <p:spPr>
          <a:xfrm>
            <a:off x="586497" y="965943"/>
            <a:ext cx="4701608" cy="461665"/>
          </a:xfrm>
          <a:prstGeom prst="rect">
            <a:avLst/>
          </a:prstGeom>
          <a:noFill/>
        </p:spPr>
        <p:txBody>
          <a:bodyPr wrap="none" rtlCol="0">
            <a:spAutoFit/>
          </a:bodyPr>
          <a:lstStyle/>
          <a:p>
            <a:r>
              <a:rPr lang="en-US" sz="2400" dirty="0" smtClean="0"/>
              <a:t>P(high resolution | low resolution)</a:t>
            </a:r>
            <a:endParaRPr lang="en-US" sz="2800" dirty="0"/>
          </a:p>
        </p:txBody>
      </p:sp>
      <p:sp>
        <p:nvSpPr>
          <p:cNvPr id="13" name="TextBox 2"/>
          <p:cNvSpPr txBox="1"/>
          <p:nvPr/>
        </p:nvSpPr>
        <p:spPr>
          <a:xfrm>
            <a:off x="6808111" y="960209"/>
            <a:ext cx="2786340" cy="461665"/>
          </a:xfrm>
          <a:prstGeom prst="rect">
            <a:avLst/>
          </a:prstGeom>
          <a:noFill/>
        </p:spPr>
        <p:txBody>
          <a:bodyPr wrap="none" rtlCol="0">
            <a:spAutoFit/>
          </a:bodyPr>
          <a:lstStyle/>
          <a:p>
            <a:r>
              <a:rPr lang="en-US" sz="2400" dirty="0"/>
              <a:t>P(full image| mask)</a:t>
            </a:r>
          </a:p>
        </p:txBody>
      </p:sp>
      <p:sp>
        <p:nvSpPr>
          <p:cNvPr id="14" name="TextBox 2"/>
          <p:cNvSpPr txBox="1"/>
          <p:nvPr/>
        </p:nvSpPr>
        <p:spPr>
          <a:xfrm>
            <a:off x="1976742" y="4335275"/>
            <a:ext cx="3501280" cy="461665"/>
          </a:xfrm>
          <a:prstGeom prst="rect">
            <a:avLst/>
          </a:prstGeom>
          <a:noFill/>
        </p:spPr>
        <p:txBody>
          <a:bodyPr wrap="none" rtlCol="0">
            <a:spAutoFit/>
          </a:bodyPr>
          <a:lstStyle/>
          <a:p>
            <a:r>
              <a:rPr lang="en-US" sz="2400" dirty="0" smtClean="0"/>
              <a:t>P(color image| greyscale)</a:t>
            </a:r>
            <a:endParaRPr lang="en-US" sz="2800" dirty="0"/>
          </a:p>
        </p:txBody>
      </p:sp>
    </p:spTree>
    <p:extLst>
      <p:ext uri="{BB962C8B-B14F-4D97-AF65-F5344CB8AC3E}">
        <p14:creationId xmlns:p14="http://schemas.microsoft.com/office/powerpoint/2010/main" val="3680935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3600" b="1" kern="1200">
                <a:solidFill>
                  <a:schemeClr val="accent1">
                    <a:lumMod val="50000"/>
                  </a:schemeClr>
                </a:solidFill>
                <a:latin typeface="LM Roman 12" panose="00000500000000000000" pitchFamily="50" charset="0"/>
                <a:ea typeface="+mj-ea"/>
                <a:cs typeface="+mj-cs"/>
              </a:defRPr>
            </a:lvl1pPr>
          </a:lstStyle>
          <a:p>
            <a:r>
              <a:rPr lang="en-US" dirty="0" smtClean="0">
                <a:latin typeface="+mj-lt"/>
                <a:ea typeface="Futura Medium" charset="0"/>
                <a:cs typeface="Futura Medium" charset="0"/>
              </a:rPr>
              <a:t>Progress in Inverse Problems</a:t>
            </a:r>
            <a:endParaRPr lang="en-US" dirty="0">
              <a:latin typeface="+mj-lt"/>
              <a:ea typeface="Futura Medium" charset="0"/>
              <a:cs typeface="Futura Medium" charset="0"/>
            </a:endParaRPr>
          </a:p>
        </p:txBody>
      </p:sp>
      <p:sp>
        <p:nvSpPr>
          <p:cNvPr id="5" name="TextBox 4"/>
          <p:cNvSpPr txBox="1"/>
          <p:nvPr/>
        </p:nvSpPr>
        <p:spPr>
          <a:xfrm>
            <a:off x="986097" y="1623746"/>
            <a:ext cx="1891865" cy="461665"/>
          </a:xfrm>
          <a:prstGeom prst="rect">
            <a:avLst/>
          </a:prstGeom>
          <a:noFill/>
        </p:spPr>
        <p:txBody>
          <a:bodyPr wrap="none" rtlCol="0">
            <a:spAutoFit/>
          </a:bodyPr>
          <a:lstStyle/>
          <a:p>
            <a:r>
              <a:rPr lang="en-US" sz="2400" b="1" dirty="0"/>
              <a:t>User input</a:t>
            </a:r>
            <a:r>
              <a:rPr lang="en-US" sz="2400" dirty="0"/>
              <a:t>:</a:t>
            </a:r>
          </a:p>
        </p:txBody>
      </p:sp>
      <p:pic>
        <p:nvPicPr>
          <p:cNvPr id="6" name="Picture 5"/>
          <p:cNvPicPr>
            <a:picLocks noChangeAspect="1"/>
          </p:cNvPicPr>
          <p:nvPr/>
        </p:nvPicPr>
        <p:blipFill>
          <a:blip r:embed="rId3"/>
          <a:stretch>
            <a:fillRect/>
          </a:stretch>
        </p:blipFill>
        <p:spPr>
          <a:xfrm>
            <a:off x="3654533" y="1130088"/>
            <a:ext cx="5569980" cy="2854697"/>
          </a:xfrm>
          <a:prstGeom prst="rect">
            <a:avLst/>
          </a:prstGeom>
        </p:spPr>
      </p:pic>
      <p:pic>
        <p:nvPicPr>
          <p:cNvPr id="7" name="Picture 6"/>
          <p:cNvPicPr>
            <a:picLocks noChangeAspect="1"/>
          </p:cNvPicPr>
          <p:nvPr/>
        </p:nvPicPr>
        <p:blipFill>
          <a:blip r:embed="rId4"/>
          <a:stretch>
            <a:fillRect/>
          </a:stretch>
        </p:blipFill>
        <p:spPr>
          <a:xfrm>
            <a:off x="3641527" y="3926119"/>
            <a:ext cx="5524165" cy="2790523"/>
          </a:xfrm>
          <a:prstGeom prst="rect">
            <a:avLst/>
          </a:prstGeom>
        </p:spPr>
      </p:pic>
    </p:spTree>
    <p:extLst>
      <p:ext uri="{BB962C8B-B14F-4D97-AF65-F5344CB8AC3E}">
        <p14:creationId xmlns:p14="http://schemas.microsoft.com/office/powerpoint/2010/main" val="258408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3600" b="1" kern="1200">
                <a:solidFill>
                  <a:schemeClr val="accent1">
                    <a:lumMod val="50000"/>
                  </a:schemeClr>
                </a:solidFill>
                <a:latin typeface="LM Roman 12" panose="00000500000000000000" pitchFamily="50" charset="0"/>
                <a:ea typeface="+mj-ea"/>
                <a:cs typeface="+mj-cs"/>
              </a:defRPr>
            </a:lvl1pPr>
          </a:lstStyle>
          <a:p>
            <a:r>
              <a:rPr lang="en-US" dirty="0" smtClean="0">
                <a:latin typeface="+mj-lt"/>
                <a:ea typeface="Futura Medium" charset="0"/>
                <a:cs typeface="Futura Medium" charset="0"/>
              </a:rPr>
              <a:t>Progress in Inverse Problems</a:t>
            </a:r>
            <a:endParaRPr lang="en-US" dirty="0">
              <a:latin typeface="+mj-lt"/>
              <a:ea typeface="Futura Medium" charset="0"/>
              <a:cs typeface="Futura Medium" charset="0"/>
            </a:endParaRPr>
          </a:p>
        </p:txBody>
      </p:sp>
      <p:pic>
        <p:nvPicPr>
          <p:cNvPr id="2050" name="Picture 2" descr="https://chenlin9.github.io/SDEdit/images/teaser.jpg"/>
          <p:cNvPicPr>
            <a:picLocks noChangeAspect="1" noChangeArrowheads="1"/>
          </p:cNvPicPr>
          <p:nvPr/>
        </p:nvPicPr>
        <p:blipFill rotWithShape="1">
          <a:blip r:embed="rId3">
            <a:extLst>
              <a:ext uri="{28A0092B-C50C-407E-A947-70E740481C1C}">
                <a14:useLocalDpi xmlns:a14="http://schemas.microsoft.com/office/drawing/2010/main" val="0"/>
              </a:ext>
            </a:extLst>
          </a:blip>
          <a:srcRect r="48935" b="31151"/>
          <a:stretch/>
        </p:blipFill>
        <p:spPr bwMode="auto">
          <a:xfrm>
            <a:off x="111816" y="2061576"/>
            <a:ext cx="5901359" cy="33666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chenlin9.github.io/SDEdit/images/teas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0674" b="34405"/>
          <a:stretch/>
        </p:blipFill>
        <p:spPr bwMode="auto">
          <a:xfrm>
            <a:off x="6097350" y="1977887"/>
            <a:ext cx="5952652" cy="33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90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3600" b="1" kern="1200">
                <a:solidFill>
                  <a:schemeClr val="accent1">
                    <a:lumMod val="50000"/>
                  </a:schemeClr>
                </a:solidFill>
                <a:latin typeface="LM Roman 12" panose="00000500000000000000" pitchFamily="50" charset="0"/>
                <a:ea typeface="+mj-ea"/>
                <a:cs typeface="+mj-cs"/>
              </a:defRPr>
            </a:lvl1pPr>
          </a:lstStyle>
          <a:p>
            <a:r>
              <a:rPr lang="en-US" dirty="0" smtClean="0">
                <a:latin typeface="+mj-lt"/>
                <a:ea typeface="Futura Medium" charset="0"/>
                <a:cs typeface="Futura Medium" charset="0"/>
              </a:rPr>
              <a:t>Progress in Inverse Problems</a:t>
            </a:r>
            <a:endParaRPr lang="en-US" dirty="0">
              <a:latin typeface="+mj-lt"/>
              <a:ea typeface="Futura Medium" charset="0"/>
              <a:cs typeface="Futura Medium" charset="0"/>
            </a:endParaRPr>
          </a:p>
        </p:txBody>
      </p:sp>
      <p:pic>
        <p:nvPicPr>
          <p:cNvPr id="2" name="Picture 1"/>
          <p:cNvPicPr>
            <a:picLocks noChangeAspect="1"/>
          </p:cNvPicPr>
          <p:nvPr/>
        </p:nvPicPr>
        <p:blipFill>
          <a:blip r:embed="rId3"/>
          <a:stretch>
            <a:fillRect/>
          </a:stretch>
        </p:blipFill>
        <p:spPr>
          <a:xfrm>
            <a:off x="162232" y="1027906"/>
            <a:ext cx="11463990" cy="4662782"/>
          </a:xfrm>
          <a:prstGeom prst="rect">
            <a:avLst/>
          </a:prstGeom>
        </p:spPr>
      </p:pic>
      <p:sp>
        <p:nvSpPr>
          <p:cNvPr id="6" name="TextBox 5"/>
          <p:cNvSpPr txBox="1"/>
          <p:nvPr/>
        </p:nvSpPr>
        <p:spPr>
          <a:xfrm>
            <a:off x="8971937" y="5984137"/>
            <a:ext cx="10361478" cy="369332"/>
          </a:xfrm>
          <a:prstGeom prst="rect">
            <a:avLst/>
          </a:prstGeom>
          <a:noFill/>
        </p:spPr>
        <p:txBody>
          <a:bodyPr wrap="square" rtlCol="0">
            <a:spAutoFit/>
          </a:bodyPr>
          <a:lstStyle/>
          <a:p>
            <a:r>
              <a:rPr lang="en-US" dirty="0" err="1" smtClean="0"/>
              <a:t>Kawar</a:t>
            </a:r>
            <a:r>
              <a:rPr lang="en-US" dirty="0" smtClean="0"/>
              <a:t> </a:t>
            </a:r>
            <a:r>
              <a:rPr lang="en-US" dirty="0"/>
              <a:t>et al., </a:t>
            </a:r>
            <a:r>
              <a:rPr lang="en-US" dirty="0" smtClean="0"/>
              <a:t>2023</a:t>
            </a:r>
            <a:endParaRPr lang="en-US" dirty="0"/>
          </a:p>
        </p:txBody>
      </p:sp>
    </p:spTree>
    <p:extLst>
      <p:ext uri="{BB962C8B-B14F-4D97-AF65-F5344CB8AC3E}">
        <p14:creationId xmlns:p14="http://schemas.microsoft.com/office/powerpoint/2010/main" val="677345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ea typeface="Futura Medium" charset="0"/>
                <a:cs typeface="Futura Medium" charset="0"/>
              </a:rPr>
              <a:t>Introduction</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pPr marL="0" indent="0">
              <a:buNone/>
            </a:pPr>
            <a:r>
              <a:rPr lang="en-US" dirty="0"/>
              <a:t>Richard Feynman: “</a:t>
            </a:r>
            <a:r>
              <a:rPr lang="en-US" i="1" dirty="0"/>
              <a:t>What I cannot create, I do not understand</a:t>
            </a:r>
            <a:r>
              <a:rPr lang="en-US" dirty="0"/>
              <a:t>”</a:t>
            </a:r>
          </a:p>
          <a:p>
            <a:pPr marL="0" indent="0">
              <a:buNone/>
            </a:pPr>
            <a:endParaRPr lang="en-US" dirty="0"/>
          </a:p>
          <a:p>
            <a:pPr marL="0" indent="0">
              <a:buNone/>
            </a:pPr>
            <a:r>
              <a:rPr lang="en-US" dirty="0"/>
              <a:t>Generative modeling: “</a:t>
            </a:r>
            <a:r>
              <a:rPr lang="en-US" i="1" dirty="0"/>
              <a:t>What I understand, I can </a:t>
            </a:r>
            <a:r>
              <a:rPr lang="en-US" b="1" i="1" dirty="0"/>
              <a:t>create</a:t>
            </a:r>
            <a:r>
              <a:rPr lang="en-US" dirty="0"/>
              <a:t>”</a:t>
            </a:r>
          </a:p>
        </p:txBody>
      </p:sp>
      <p:pic>
        <p:nvPicPr>
          <p:cNvPr id="4" name="Picture 3"/>
          <p:cNvPicPr>
            <a:picLocks noChangeAspect="1"/>
          </p:cNvPicPr>
          <p:nvPr/>
        </p:nvPicPr>
        <p:blipFill rotWithShape="1">
          <a:blip r:embed="rId3"/>
          <a:srcRect r="43829" b="76053"/>
          <a:stretch/>
        </p:blipFill>
        <p:spPr>
          <a:xfrm>
            <a:off x="838200" y="1825625"/>
            <a:ext cx="7114206" cy="2155171"/>
          </a:xfrm>
          <a:prstGeom prst="rect">
            <a:avLst/>
          </a:prstGeom>
        </p:spPr>
      </p:pic>
      <p:sp>
        <p:nvSpPr>
          <p:cNvPr id="7" name="Slide Number Placeholder 6"/>
          <p:cNvSpPr>
            <a:spLocks noGrp="1"/>
          </p:cNvSpPr>
          <p:nvPr>
            <p:ph type="sldNum" sz="quarter" idx="12"/>
          </p:nvPr>
        </p:nvSpPr>
        <p:spPr/>
        <p:txBody>
          <a:bodyPr/>
          <a:lstStyle/>
          <a:p>
            <a:fld id="{6113E31D-E2AB-40D1-8B51-AFA5AFEF393A}" type="slidenum">
              <a:rPr lang="en-US" smtClean="0"/>
              <a:t>3</a:t>
            </a:fld>
            <a:endParaRPr lang="en-US" dirty="0"/>
          </a:p>
        </p:txBody>
      </p:sp>
      <p:pic>
        <p:nvPicPr>
          <p:cNvPr id="2050" name="Picture 2" descr="Richard Feynman 195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862" y="1320155"/>
            <a:ext cx="3159938" cy="316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5C726-1A01-5241-93B7-2615E27FC06D}"/>
              </a:ext>
            </a:extLst>
          </p:cNvPr>
          <p:cNvSpPr>
            <a:spLocks noGrp="1"/>
          </p:cNvSpPr>
          <p:nvPr>
            <p:ph type="title"/>
          </p:nvPr>
        </p:nvSpPr>
        <p:spPr/>
        <p:txBody>
          <a:bodyPr/>
          <a:lstStyle/>
          <a:p>
            <a:r>
              <a:rPr lang="en-US"/>
              <a:t>Medical image reconstruction</a:t>
            </a:r>
          </a:p>
        </p:txBody>
      </p:sp>
      <p:sp>
        <p:nvSpPr>
          <p:cNvPr id="31" name="TextBox 30">
            <a:extLst>
              <a:ext uri="{FF2B5EF4-FFF2-40B4-BE49-F238E27FC236}">
                <a16:creationId xmlns:a16="http://schemas.microsoft.com/office/drawing/2014/main" id="{4EEDAEA5-774C-DD4A-A4C9-E1773B5B5FEA}"/>
              </a:ext>
            </a:extLst>
          </p:cNvPr>
          <p:cNvSpPr txBox="1"/>
          <p:nvPr/>
        </p:nvSpPr>
        <p:spPr>
          <a:xfrm>
            <a:off x="1442149" y="6248217"/>
            <a:ext cx="7896714" cy="461665"/>
          </a:xfrm>
          <a:prstGeom prst="rect">
            <a:avLst/>
          </a:prstGeom>
          <a:noFill/>
        </p:spPr>
        <p:txBody>
          <a:bodyPr wrap="none" rtlCol="0">
            <a:spAutoFit/>
          </a:bodyPr>
          <a:lstStyle/>
          <a:p>
            <a:pPr algn="l"/>
            <a:r>
              <a:rPr lang="en-US" sz="2400">
                <a:solidFill>
                  <a:srgbClr val="FF7F00"/>
                </a:solidFill>
                <a:latin typeface="Arial" panose="020B0604020202020204" pitchFamily="34" charset="0"/>
                <a:cs typeface="Arial" panose="020B0604020202020204" pitchFamily="34" charset="0"/>
              </a:rPr>
              <a:t>Forward model                  is given by physical simulation</a:t>
            </a:r>
          </a:p>
        </p:txBody>
      </p:sp>
      <p:pic>
        <p:nvPicPr>
          <p:cNvPr id="1030" name="Picture 6" descr="Basic Principles in Computed Tomography (CT) | Thoracic Key">
            <a:extLst>
              <a:ext uri="{FF2B5EF4-FFF2-40B4-BE49-F238E27FC236}">
                <a16:creationId xmlns:a16="http://schemas.microsoft.com/office/drawing/2014/main" id="{7AC24DF5-4CC5-CE40-A490-957FACA40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206" y="1426864"/>
            <a:ext cx="4821172" cy="4144897"/>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D2CACAB5-AC83-5B4F-BC32-67CE945C001B}"/>
              </a:ext>
            </a:extLst>
          </p:cNvPr>
          <p:cNvGrpSpPr/>
          <p:nvPr/>
        </p:nvGrpSpPr>
        <p:grpSpPr>
          <a:xfrm>
            <a:off x="4382515" y="4750588"/>
            <a:ext cx="3789680" cy="1257074"/>
            <a:chOff x="2270760" y="3665220"/>
            <a:chExt cx="2842260" cy="942805"/>
          </a:xfrm>
        </p:grpSpPr>
        <p:grpSp>
          <p:nvGrpSpPr>
            <p:cNvPr id="42" name="Group 41">
              <a:extLst>
                <a:ext uri="{FF2B5EF4-FFF2-40B4-BE49-F238E27FC236}">
                  <a16:creationId xmlns:a16="http://schemas.microsoft.com/office/drawing/2014/main" id="{214A21F1-E63B-594B-9C51-8F064FA12814}"/>
                </a:ext>
              </a:extLst>
            </p:cNvPr>
            <p:cNvGrpSpPr/>
            <p:nvPr/>
          </p:nvGrpSpPr>
          <p:grpSpPr>
            <a:xfrm>
              <a:off x="3121798" y="4089477"/>
              <a:ext cx="1978370" cy="465950"/>
              <a:chOff x="3121798" y="4089477"/>
              <a:chExt cx="1978370" cy="465950"/>
            </a:xfrm>
          </p:grpSpPr>
          <p:sp>
            <p:nvSpPr>
              <p:cNvPr id="17" name="TextBox 16">
                <a:extLst>
                  <a:ext uri="{FF2B5EF4-FFF2-40B4-BE49-F238E27FC236}">
                    <a16:creationId xmlns:a16="http://schemas.microsoft.com/office/drawing/2014/main" id="{7698393E-BCFC-A14A-B7F8-EB73D62E233F}"/>
                  </a:ext>
                </a:extLst>
              </p:cNvPr>
              <p:cNvSpPr txBox="1"/>
              <p:nvPr/>
            </p:nvSpPr>
            <p:spPr>
              <a:xfrm>
                <a:off x="3184740" y="4270685"/>
                <a:ext cx="1915428" cy="284742"/>
              </a:xfrm>
              <a:prstGeom prst="rect">
                <a:avLst/>
              </a:prstGeom>
              <a:noFill/>
            </p:spPr>
            <p:txBody>
              <a:bodyPr wrap="none" rtlCol="0">
                <a:spAutoFit/>
              </a:bodyPr>
              <a:lstStyle/>
              <a:p>
                <a:r>
                  <a:rPr lang="en-US" sz="1867">
                    <a:solidFill>
                      <a:srgbClr val="FF7F00"/>
                    </a:solidFill>
                    <a:latin typeface="Arial" panose="020B0604020202020204" pitchFamily="34" charset="0"/>
                    <a:cs typeface="Arial" panose="020B0604020202020204" pitchFamily="34" charset="0"/>
                  </a:rPr>
                  <a:t>Sparse-view sinogram</a:t>
                </a:r>
              </a:p>
            </p:txBody>
          </p:sp>
          <p:pic>
            <p:nvPicPr>
              <p:cNvPr id="40" name="Picture 10">
                <a:extLst>
                  <a:ext uri="{FF2B5EF4-FFF2-40B4-BE49-F238E27FC236}">
                    <a16:creationId xmlns:a16="http://schemas.microsoft.com/office/drawing/2014/main" id="{A9F39426-4839-DD41-8C0C-B1D733D63AA0}"/>
                  </a:ext>
                </a:extLst>
              </p:cNvPr>
              <p:cNvPicPr>
                <a:picLocks noChangeAspect="1" noChangeArrowheads="1"/>
              </p:cNvPicPr>
              <p:nvPr/>
            </p:nvPicPr>
            <p:blipFill>
              <a:blip r:embed="rId4"/>
              <a:srcRect/>
              <a:stretch/>
            </p:blipFill>
            <p:spPr bwMode="auto">
              <a:xfrm>
                <a:off x="3345459" y="4089477"/>
                <a:ext cx="1504463" cy="18691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7480C33-7794-8843-9D5E-135693200324}"/>
                  </a:ext>
                </a:extLst>
              </p:cNvPr>
              <p:cNvPicPr>
                <a:picLocks noChangeAspect="1"/>
              </p:cNvPicPr>
              <p:nvPr/>
            </p:nvPicPr>
            <p:blipFill>
              <a:blip r:embed="rId5"/>
              <a:srcRect/>
              <a:stretch/>
            </p:blipFill>
            <p:spPr>
              <a:xfrm>
                <a:off x="3121798" y="4089477"/>
                <a:ext cx="181371" cy="211600"/>
              </a:xfrm>
              <a:prstGeom prst="rect">
                <a:avLst/>
              </a:prstGeom>
            </p:spPr>
          </p:pic>
        </p:grpSp>
        <p:cxnSp>
          <p:nvCxnSpPr>
            <p:cNvPr id="38" name="Straight Arrow Connector 37">
              <a:extLst>
                <a:ext uri="{FF2B5EF4-FFF2-40B4-BE49-F238E27FC236}">
                  <a16:creationId xmlns:a16="http://schemas.microsoft.com/office/drawing/2014/main" id="{571A0EA6-41F2-1D4D-B10C-D74975442BC4}"/>
                </a:ext>
              </a:extLst>
            </p:cNvPr>
            <p:cNvCxnSpPr/>
            <p:nvPr/>
          </p:nvCxnSpPr>
          <p:spPr>
            <a:xfrm flipH="1" flipV="1">
              <a:off x="2270760" y="3665220"/>
              <a:ext cx="808749" cy="487680"/>
            </a:xfrm>
            <a:prstGeom prst="straightConnector1">
              <a:avLst/>
            </a:prstGeom>
            <a:ln>
              <a:solidFill>
                <a:srgbClr val="FF7F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FA70F215-78BA-3A47-8268-97065A9260B2}"/>
                </a:ext>
              </a:extLst>
            </p:cNvPr>
            <p:cNvSpPr/>
            <p:nvPr/>
          </p:nvSpPr>
          <p:spPr>
            <a:xfrm>
              <a:off x="3079509" y="3909060"/>
              <a:ext cx="2033511" cy="698965"/>
            </a:xfrm>
            <a:prstGeom prst="rect">
              <a:avLst/>
            </a:prstGeom>
            <a:solidFill>
              <a:srgbClr val="FF7F00">
                <a:alpha val="10000"/>
              </a:srgbClr>
            </a:solidFill>
            <a:ln w="25400">
              <a:solidFill>
                <a:srgbClr val="FF7F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51" name="Group 50">
            <a:extLst>
              <a:ext uri="{FF2B5EF4-FFF2-40B4-BE49-F238E27FC236}">
                <a16:creationId xmlns:a16="http://schemas.microsoft.com/office/drawing/2014/main" id="{CC70488B-146A-664C-B4BA-CE9C7F5ED8E2}"/>
              </a:ext>
            </a:extLst>
          </p:cNvPr>
          <p:cNvGrpSpPr/>
          <p:nvPr/>
        </p:nvGrpSpPr>
        <p:grpSpPr>
          <a:xfrm>
            <a:off x="4301067" y="1234524"/>
            <a:ext cx="5683658" cy="2829011"/>
            <a:chOff x="2209674" y="1028173"/>
            <a:chExt cx="4262743" cy="2121758"/>
          </a:xfrm>
        </p:grpSpPr>
        <p:sp>
          <p:nvSpPr>
            <p:cNvPr id="49" name="Rectangle 48">
              <a:extLst>
                <a:ext uri="{FF2B5EF4-FFF2-40B4-BE49-F238E27FC236}">
                  <a16:creationId xmlns:a16="http://schemas.microsoft.com/office/drawing/2014/main" id="{A97FA9F5-271C-C748-BC81-E8ABE677837E}"/>
                </a:ext>
              </a:extLst>
            </p:cNvPr>
            <p:cNvSpPr/>
            <p:nvPr/>
          </p:nvSpPr>
          <p:spPr>
            <a:xfrm>
              <a:off x="4438906" y="1063581"/>
              <a:ext cx="2033511" cy="2086350"/>
            </a:xfrm>
            <a:prstGeom prst="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44" name="Group 43">
              <a:extLst>
                <a:ext uri="{FF2B5EF4-FFF2-40B4-BE49-F238E27FC236}">
                  <a16:creationId xmlns:a16="http://schemas.microsoft.com/office/drawing/2014/main" id="{494A77C5-4104-F54A-B0E0-1221326C2A4F}"/>
                </a:ext>
              </a:extLst>
            </p:cNvPr>
            <p:cNvGrpSpPr/>
            <p:nvPr/>
          </p:nvGrpSpPr>
          <p:grpSpPr>
            <a:xfrm>
              <a:off x="4510333" y="1028173"/>
              <a:ext cx="1914226" cy="2071963"/>
              <a:chOff x="4418893" y="887673"/>
              <a:chExt cx="1914226" cy="2071963"/>
            </a:xfrm>
          </p:grpSpPr>
          <p:pic>
            <p:nvPicPr>
              <p:cNvPr id="18" name="Picture 2">
                <a:extLst>
                  <a:ext uri="{FF2B5EF4-FFF2-40B4-BE49-F238E27FC236}">
                    <a16:creationId xmlns:a16="http://schemas.microsoft.com/office/drawing/2014/main" id="{8BBF0F1E-A0C8-9B4C-B5D8-023EE3C622A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6284" y="1172427"/>
                <a:ext cx="1501207" cy="144437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DA49A8B-C2C6-5548-8C66-0FCFF4E63453}"/>
                  </a:ext>
                </a:extLst>
              </p:cNvPr>
              <p:cNvPicPr>
                <a:picLocks noChangeAspect="1"/>
              </p:cNvPicPr>
              <p:nvPr/>
            </p:nvPicPr>
            <p:blipFill>
              <a:blip r:embed="rId7"/>
              <a:srcRect/>
              <a:stretch/>
            </p:blipFill>
            <p:spPr>
              <a:xfrm>
                <a:off x="5138497" y="2682344"/>
                <a:ext cx="516775" cy="277292"/>
              </a:xfrm>
              <a:prstGeom prst="rect">
                <a:avLst/>
              </a:prstGeom>
            </p:spPr>
          </p:pic>
          <p:sp>
            <p:nvSpPr>
              <p:cNvPr id="43" name="TextBox 42">
                <a:extLst>
                  <a:ext uri="{FF2B5EF4-FFF2-40B4-BE49-F238E27FC236}">
                    <a16:creationId xmlns:a16="http://schemas.microsoft.com/office/drawing/2014/main" id="{9A38B5EC-7994-F943-8815-76644AAD04E2}"/>
                  </a:ext>
                </a:extLst>
              </p:cNvPr>
              <p:cNvSpPr txBox="1"/>
              <p:nvPr/>
            </p:nvSpPr>
            <p:spPr>
              <a:xfrm>
                <a:off x="4418893" y="887673"/>
                <a:ext cx="1914226" cy="284742"/>
              </a:xfrm>
              <a:prstGeom prst="rect">
                <a:avLst/>
              </a:prstGeom>
              <a:noFill/>
            </p:spPr>
            <p:txBody>
              <a:bodyPr wrap="none" rtlCol="0">
                <a:spAutoFit/>
              </a:bodyPr>
              <a:lstStyle/>
              <a:p>
                <a:pPr algn="l"/>
                <a:r>
                  <a:rPr lang="en-US" sz="1867">
                    <a:solidFill>
                      <a:schemeClr val="accent4"/>
                    </a:solidFill>
                    <a:latin typeface="Arial" panose="020B0604020202020204" pitchFamily="34" charset="0"/>
                    <a:cs typeface="Arial" panose="020B0604020202020204" pitchFamily="34" charset="0"/>
                  </a:rPr>
                  <a:t>Cross-sectional image</a:t>
                </a:r>
              </a:p>
            </p:txBody>
          </p:sp>
        </p:grpSp>
        <p:cxnSp>
          <p:nvCxnSpPr>
            <p:cNvPr id="50" name="Straight Arrow Connector 49">
              <a:extLst>
                <a:ext uri="{FF2B5EF4-FFF2-40B4-BE49-F238E27FC236}">
                  <a16:creationId xmlns:a16="http://schemas.microsoft.com/office/drawing/2014/main" id="{238B3853-BF1B-5440-A9A4-CE37FE1A539B}"/>
                </a:ext>
              </a:extLst>
            </p:cNvPr>
            <p:cNvCxnSpPr>
              <a:cxnSpLocks/>
              <a:stCxn id="49" idx="1"/>
            </p:cNvCxnSpPr>
            <p:nvPr/>
          </p:nvCxnSpPr>
          <p:spPr>
            <a:xfrm flipH="1">
              <a:off x="2209674" y="2106756"/>
              <a:ext cx="2229232" cy="323857"/>
            </a:xfrm>
            <a:prstGeom prst="straightConnector1">
              <a:avLst/>
            </a:prstGeom>
            <a:ln>
              <a:solidFill>
                <a:schemeClr val="accent4"/>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C0C33753-F35E-CF40-BC64-A79BAE45B8DB}"/>
              </a:ext>
            </a:extLst>
          </p:cNvPr>
          <p:cNvSpPr txBox="1"/>
          <p:nvPr/>
        </p:nvSpPr>
        <p:spPr>
          <a:xfrm>
            <a:off x="8349443" y="4443584"/>
            <a:ext cx="2090493" cy="1569660"/>
          </a:xfrm>
          <a:prstGeom prst="rect">
            <a:avLst/>
          </a:prstGeom>
          <a:noFill/>
        </p:spPr>
        <p:txBody>
          <a:bodyPr wrap="square" rtlCol="0">
            <a:spAutoFit/>
          </a:bodyPr>
          <a:lstStyle/>
          <a:p>
            <a:pPr algn="l"/>
            <a:r>
              <a:rPr lang="en-US" sz="2400">
                <a:latin typeface="Arial" panose="020B0604020202020204" pitchFamily="34" charset="0"/>
                <a:cs typeface="Arial" panose="020B0604020202020204" pitchFamily="34" charset="0"/>
              </a:rPr>
              <a:t>Sparse-view computed tomography (CT)</a:t>
            </a:r>
          </a:p>
        </p:txBody>
      </p:sp>
      <p:pic>
        <p:nvPicPr>
          <p:cNvPr id="22" name="Picture 21">
            <a:extLst>
              <a:ext uri="{FF2B5EF4-FFF2-40B4-BE49-F238E27FC236}">
                <a16:creationId xmlns:a16="http://schemas.microsoft.com/office/drawing/2014/main" id="{97E51423-B4A0-FC4C-91DC-BD8575699934}"/>
              </a:ext>
            </a:extLst>
          </p:cNvPr>
          <p:cNvPicPr>
            <a:picLocks noChangeAspect="1"/>
          </p:cNvPicPr>
          <p:nvPr/>
        </p:nvPicPr>
        <p:blipFill>
          <a:blip r:embed="rId8"/>
          <a:srcRect/>
          <a:stretch/>
        </p:blipFill>
        <p:spPr>
          <a:xfrm>
            <a:off x="3786253" y="6301641"/>
            <a:ext cx="1219312" cy="385593"/>
          </a:xfrm>
          <a:prstGeom prst="rect">
            <a:avLst/>
          </a:prstGeom>
        </p:spPr>
      </p:pic>
      <p:sp>
        <p:nvSpPr>
          <p:cNvPr id="23" name="Rectangle 22">
            <a:extLst>
              <a:ext uri="{FF2B5EF4-FFF2-40B4-BE49-F238E27FC236}">
                <a16:creationId xmlns:a16="http://schemas.microsoft.com/office/drawing/2014/main" id="{D7703CA2-670E-0B4E-8014-30F3D0286880}"/>
              </a:ext>
            </a:extLst>
          </p:cNvPr>
          <p:cNvSpPr/>
          <p:nvPr/>
        </p:nvSpPr>
        <p:spPr>
          <a:xfrm>
            <a:off x="1230004" y="6208799"/>
            <a:ext cx="8169880" cy="531859"/>
          </a:xfrm>
          <a:prstGeom prst="rect">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48754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j-lt"/>
                <a:ea typeface="Futura Medium" charset="0"/>
                <a:cs typeface="Futura Medium" charset="0"/>
              </a:rPr>
              <a:t>WaveNet</a:t>
            </a:r>
            <a:endParaRPr lang="en-US" dirty="0">
              <a:latin typeface="+mj-lt"/>
              <a:ea typeface="Futura Medium" charset="0"/>
              <a:cs typeface="Futura Medium" charset="0"/>
            </a:endParaRPr>
          </a:p>
        </p:txBody>
      </p:sp>
      <p:sp>
        <p:nvSpPr>
          <p:cNvPr id="3" name="Content Placeholder 2"/>
          <p:cNvSpPr>
            <a:spLocks noGrp="1"/>
          </p:cNvSpPr>
          <p:nvPr>
            <p:ph idx="1"/>
          </p:nvPr>
        </p:nvSpPr>
        <p:spPr/>
        <p:txBody>
          <a:bodyPr>
            <a:normAutofit/>
          </a:bodyPr>
          <a:lstStyle/>
          <a:p>
            <a:pPr marL="0" indent="0">
              <a:buNone/>
            </a:pPr>
            <a:r>
              <a:rPr lang="en-US" dirty="0"/>
              <a:t>Generative model of speech signals</a:t>
            </a:r>
          </a:p>
        </p:txBody>
      </p:sp>
      <p:pic>
        <p:nvPicPr>
          <p:cNvPr id="7"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200" y="2724023"/>
            <a:ext cx="7004425" cy="3219578"/>
          </a:xfrm>
          <a:prstGeom prst="rect">
            <a:avLst/>
          </a:prstGeom>
        </p:spPr>
      </p:pic>
      <p:sp>
        <p:nvSpPr>
          <p:cNvPr id="8" name="TextBox 8"/>
          <p:cNvSpPr txBox="1"/>
          <p:nvPr/>
        </p:nvSpPr>
        <p:spPr>
          <a:xfrm>
            <a:off x="8603122" y="5953927"/>
            <a:ext cx="2593018" cy="369332"/>
          </a:xfrm>
          <a:prstGeom prst="rect">
            <a:avLst/>
          </a:prstGeom>
          <a:noFill/>
        </p:spPr>
        <p:txBody>
          <a:bodyPr wrap="none" rtlCol="0">
            <a:spAutoFit/>
          </a:bodyPr>
          <a:lstStyle/>
          <a:p>
            <a:r>
              <a:rPr lang="en-US" dirty="0"/>
              <a:t>van den Oord et al, 2016c</a:t>
            </a:r>
          </a:p>
        </p:txBody>
      </p:sp>
      <p:pic>
        <p:nvPicPr>
          <p:cNvPr id="4" name="parametric-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37630" y="2297303"/>
            <a:ext cx="609600" cy="609600"/>
          </a:xfrm>
          <a:prstGeom prst="rect">
            <a:avLst/>
          </a:prstGeom>
        </p:spPr>
      </p:pic>
      <p:sp>
        <p:nvSpPr>
          <p:cNvPr id="5" name="TextBox 4"/>
          <p:cNvSpPr txBox="1"/>
          <p:nvPr/>
        </p:nvSpPr>
        <p:spPr>
          <a:xfrm>
            <a:off x="9167149" y="2417437"/>
            <a:ext cx="1201291" cy="369332"/>
          </a:xfrm>
          <a:prstGeom prst="rect">
            <a:avLst/>
          </a:prstGeom>
          <a:noFill/>
        </p:spPr>
        <p:txBody>
          <a:bodyPr wrap="none" rtlCol="0">
            <a:spAutoFit/>
          </a:bodyPr>
          <a:lstStyle/>
          <a:p>
            <a:r>
              <a:rPr lang="en-US" dirty="0"/>
              <a:t>Parametric</a:t>
            </a:r>
          </a:p>
        </p:txBody>
      </p:sp>
      <p:pic>
        <p:nvPicPr>
          <p:cNvPr id="9" name="concatenativ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37630" y="3041840"/>
            <a:ext cx="609600" cy="609600"/>
          </a:xfrm>
          <a:prstGeom prst="rect">
            <a:avLst/>
          </a:prstGeom>
        </p:spPr>
      </p:pic>
      <p:sp>
        <p:nvSpPr>
          <p:cNvPr id="10" name="TextBox 9"/>
          <p:cNvSpPr txBox="1"/>
          <p:nvPr/>
        </p:nvSpPr>
        <p:spPr>
          <a:xfrm>
            <a:off x="9167149" y="3106107"/>
            <a:ext cx="1523494" cy="369332"/>
          </a:xfrm>
          <a:prstGeom prst="rect">
            <a:avLst/>
          </a:prstGeom>
          <a:noFill/>
        </p:spPr>
        <p:txBody>
          <a:bodyPr wrap="none" rtlCol="0">
            <a:spAutoFit/>
          </a:bodyPr>
          <a:lstStyle/>
          <a:p>
            <a:r>
              <a:rPr lang="en-US" dirty="0"/>
              <a:t>Concatenative</a:t>
            </a:r>
          </a:p>
        </p:txBody>
      </p:sp>
      <p:pic>
        <p:nvPicPr>
          <p:cNvPr id="11" name="wavenet-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337630" y="3786377"/>
            <a:ext cx="609600" cy="609600"/>
          </a:xfrm>
          <a:prstGeom prst="rect">
            <a:avLst/>
          </a:prstGeom>
        </p:spPr>
      </p:pic>
      <p:sp>
        <p:nvSpPr>
          <p:cNvPr id="12" name="TextBox 11"/>
          <p:cNvSpPr txBox="1"/>
          <p:nvPr/>
        </p:nvSpPr>
        <p:spPr>
          <a:xfrm>
            <a:off x="9167149" y="3884371"/>
            <a:ext cx="1046184" cy="369332"/>
          </a:xfrm>
          <a:prstGeom prst="rect">
            <a:avLst/>
          </a:prstGeom>
          <a:noFill/>
        </p:spPr>
        <p:txBody>
          <a:bodyPr wrap="none" rtlCol="0">
            <a:spAutoFit/>
          </a:bodyPr>
          <a:lstStyle/>
          <a:p>
            <a:r>
              <a:rPr lang="en-US" dirty="0" err="1"/>
              <a:t>WaveNet</a:t>
            </a:r>
            <a:endParaRPr lang="en-US" dirty="0"/>
          </a:p>
        </p:txBody>
      </p:sp>
      <p:sp>
        <p:nvSpPr>
          <p:cNvPr id="13" name="Rectangle 12"/>
          <p:cNvSpPr/>
          <p:nvPr/>
        </p:nvSpPr>
        <p:spPr>
          <a:xfrm>
            <a:off x="8101705" y="2183130"/>
            <a:ext cx="3714160" cy="23110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peaker-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337630" y="4605306"/>
            <a:ext cx="609600" cy="609600"/>
          </a:xfrm>
          <a:prstGeom prst="rect">
            <a:avLst/>
          </a:prstGeom>
        </p:spPr>
      </p:pic>
      <p:sp>
        <p:nvSpPr>
          <p:cNvPr id="15" name="TextBox 14"/>
          <p:cNvSpPr txBox="1"/>
          <p:nvPr/>
        </p:nvSpPr>
        <p:spPr>
          <a:xfrm>
            <a:off x="9167149" y="4725365"/>
            <a:ext cx="1505220" cy="369332"/>
          </a:xfrm>
          <a:prstGeom prst="rect">
            <a:avLst/>
          </a:prstGeom>
          <a:noFill/>
        </p:spPr>
        <p:txBody>
          <a:bodyPr wrap="none" rtlCol="0">
            <a:spAutoFit/>
          </a:bodyPr>
          <a:lstStyle/>
          <a:p>
            <a:r>
              <a:rPr lang="en-US" dirty="0"/>
              <a:t>Unconditional</a:t>
            </a:r>
          </a:p>
        </p:txBody>
      </p:sp>
      <p:sp>
        <p:nvSpPr>
          <p:cNvPr id="16" name="TextBox 15"/>
          <p:cNvSpPr txBox="1"/>
          <p:nvPr/>
        </p:nvSpPr>
        <p:spPr>
          <a:xfrm>
            <a:off x="8101705" y="1759611"/>
            <a:ext cx="1545744" cy="369332"/>
          </a:xfrm>
          <a:prstGeom prst="rect">
            <a:avLst/>
          </a:prstGeom>
          <a:noFill/>
        </p:spPr>
        <p:txBody>
          <a:bodyPr wrap="none" rtlCol="0">
            <a:spAutoFit/>
          </a:bodyPr>
          <a:lstStyle/>
          <a:p>
            <a:r>
              <a:rPr lang="en-US" dirty="0"/>
              <a:t>Text to Speech</a:t>
            </a:r>
          </a:p>
        </p:txBody>
      </p:sp>
      <p:pic>
        <p:nvPicPr>
          <p:cNvPr id="17" name="sample_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356273" y="5322412"/>
            <a:ext cx="609600" cy="609600"/>
          </a:xfrm>
          <a:prstGeom prst="rect">
            <a:avLst/>
          </a:prstGeom>
        </p:spPr>
      </p:pic>
      <p:sp>
        <p:nvSpPr>
          <p:cNvPr id="18" name="TextBox 17"/>
          <p:cNvSpPr txBox="1"/>
          <p:nvPr/>
        </p:nvSpPr>
        <p:spPr>
          <a:xfrm>
            <a:off x="9130566" y="5432050"/>
            <a:ext cx="744114" cy="369332"/>
          </a:xfrm>
          <a:prstGeom prst="rect">
            <a:avLst/>
          </a:prstGeom>
          <a:noFill/>
        </p:spPr>
        <p:txBody>
          <a:bodyPr wrap="none" rtlCol="0">
            <a:spAutoFit/>
          </a:bodyPr>
          <a:lstStyle/>
          <a:p>
            <a:r>
              <a:rPr lang="en-US" dirty="0"/>
              <a:t>Music</a:t>
            </a:r>
          </a:p>
        </p:txBody>
      </p:sp>
      <p:sp>
        <p:nvSpPr>
          <p:cNvPr id="19" name="Slide Number Placeholder 18"/>
          <p:cNvSpPr>
            <a:spLocks noGrp="1"/>
          </p:cNvSpPr>
          <p:nvPr>
            <p:ph type="sldNum" sz="quarter" idx="12"/>
          </p:nvPr>
        </p:nvSpPr>
        <p:spPr/>
        <p:txBody>
          <a:bodyPr/>
          <a:lstStyle/>
          <a:p>
            <a:fld id="{6113E31D-E2AB-40D1-8B51-AFA5AFEF393A}" type="slidenum">
              <a:rPr lang="en-US" smtClean="0"/>
              <a:t>31</a:t>
            </a:fld>
            <a:endParaRPr lang="en-US" dirty="0"/>
          </a:p>
        </p:txBody>
      </p:sp>
    </p:spTree>
    <p:extLst>
      <p:ext uri="{BB962C8B-B14F-4D97-AF65-F5344CB8AC3E}">
        <p14:creationId xmlns:p14="http://schemas.microsoft.com/office/powerpoint/2010/main" val="2559804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28"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31"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0"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240"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ea typeface="Futura Medium" charset="0"/>
                <a:cs typeface="Futura Medium" charset="0"/>
              </a:rPr>
              <a:t>Diffusion Text2Speech</a:t>
            </a:r>
            <a:endParaRPr lang="en-US" dirty="0">
              <a:latin typeface="+mj-lt"/>
              <a:ea typeface="Futura Medium" charset="0"/>
              <a:cs typeface="Futura Medium" charset="0"/>
            </a:endParaRPr>
          </a:p>
        </p:txBody>
      </p:sp>
      <p:sp>
        <p:nvSpPr>
          <p:cNvPr id="3" name="Content Placeholder 2"/>
          <p:cNvSpPr>
            <a:spLocks noGrp="1"/>
          </p:cNvSpPr>
          <p:nvPr>
            <p:ph idx="1"/>
          </p:nvPr>
        </p:nvSpPr>
        <p:spPr/>
        <p:txBody>
          <a:bodyPr>
            <a:normAutofit/>
          </a:bodyPr>
          <a:lstStyle/>
          <a:p>
            <a:pPr marL="0" indent="0">
              <a:buNone/>
            </a:pPr>
            <a:r>
              <a:rPr lang="en-US" dirty="0"/>
              <a:t>Generative model of speech signals</a:t>
            </a:r>
          </a:p>
        </p:txBody>
      </p:sp>
      <p:sp>
        <p:nvSpPr>
          <p:cNvPr id="8" name="TextBox 8"/>
          <p:cNvSpPr txBox="1"/>
          <p:nvPr/>
        </p:nvSpPr>
        <p:spPr>
          <a:xfrm>
            <a:off x="6626838" y="6145136"/>
            <a:ext cx="5406032" cy="369332"/>
          </a:xfrm>
          <a:prstGeom prst="rect">
            <a:avLst/>
          </a:prstGeom>
          <a:noFill/>
        </p:spPr>
        <p:txBody>
          <a:bodyPr wrap="none" rtlCol="0">
            <a:spAutoFit/>
          </a:bodyPr>
          <a:lstStyle/>
          <a:p>
            <a:r>
              <a:rPr lang="en-US" dirty="0" err="1" smtClean="0"/>
              <a:t>Betker</a:t>
            </a:r>
            <a:r>
              <a:rPr lang="en-US" dirty="0" smtClean="0"/>
              <a:t>, </a:t>
            </a:r>
            <a:r>
              <a:rPr lang="en-US" dirty="0"/>
              <a:t>Better speech synthesis through scaling</a:t>
            </a:r>
            <a:r>
              <a:rPr lang="en-US" dirty="0" smtClean="0"/>
              <a:t> 2023</a:t>
            </a:r>
            <a:endParaRPr lang="en-US" dirty="0"/>
          </a:p>
        </p:txBody>
      </p:sp>
      <p:sp>
        <p:nvSpPr>
          <p:cNvPr id="19" name="Slide Number Placeholder 18"/>
          <p:cNvSpPr>
            <a:spLocks noGrp="1"/>
          </p:cNvSpPr>
          <p:nvPr>
            <p:ph type="sldNum" sz="quarter" idx="12"/>
          </p:nvPr>
        </p:nvSpPr>
        <p:spPr/>
        <p:txBody>
          <a:bodyPr/>
          <a:lstStyle/>
          <a:p>
            <a:fld id="{6113E31D-E2AB-40D1-8B51-AFA5AFEF393A}" type="slidenum">
              <a:rPr lang="en-US" smtClean="0"/>
              <a:t>32</a:t>
            </a:fld>
            <a:endParaRPr lang="en-US" dirty="0"/>
          </a:p>
        </p:txBody>
      </p:sp>
      <p:pic>
        <p:nvPicPr>
          <p:cNvPr id="6" name="examples_favorites_atkins_m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128" y="2963991"/>
            <a:ext cx="1243781" cy="1243781"/>
          </a:xfrm>
          <a:prstGeom prst="rect">
            <a:avLst/>
          </a:prstGeom>
        </p:spPr>
      </p:pic>
      <p:pic>
        <p:nvPicPr>
          <p:cNvPr id="20" name="ElevenLabs_2023-09-25T22_28_43_Danie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6128" y="4991322"/>
            <a:ext cx="1354394" cy="1354394"/>
          </a:xfrm>
          <a:prstGeom prst="rect">
            <a:avLst/>
          </a:prstGeom>
        </p:spPr>
      </p:pic>
    </p:spTree>
    <p:extLst>
      <p:ext uri="{BB962C8B-B14F-4D97-AF65-F5344CB8AC3E}">
        <p14:creationId xmlns:p14="http://schemas.microsoft.com/office/powerpoint/2010/main" val="3868398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25"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ea typeface="Futura Medium" charset="0"/>
                <a:cs typeface="Futura Medium" charset="0"/>
              </a:rPr>
              <a:t>Audio Super Resolution</a:t>
            </a:r>
          </a:p>
        </p:txBody>
      </p:sp>
      <p:sp>
        <p:nvSpPr>
          <p:cNvPr id="6" name="Content Placeholder 2"/>
          <p:cNvSpPr>
            <a:spLocks noGrp="1"/>
          </p:cNvSpPr>
          <p:nvPr>
            <p:ph idx="1"/>
          </p:nvPr>
        </p:nvSpPr>
        <p:spPr/>
        <p:txBody>
          <a:bodyPr>
            <a:normAutofit/>
          </a:bodyPr>
          <a:lstStyle/>
          <a:p>
            <a:pPr marL="0" indent="0">
              <a:buNone/>
            </a:pPr>
            <a:r>
              <a:rPr lang="en-US" sz="2400" dirty="0"/>
              <a:t>Conditional generative model  P(high-res signal | low-res audio signal)</a:t>
            </a:r>
            <a:endParaRPr lang="en-US" dirty="0"/>
          </a:p>
        </p:txBody>
      </p:sp>
      <p:sp>
        <p:nvSpPr>
          <p:cNvPr id="8" name="AutoShape 2" descr="http://geoffreylitt.com/images/article_images/enhance/21.svg?151907070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2"/>
          <p:cNvGrpSpPr/>
          <p:nvPr/>
        </p:nvGrpSpPr>
        <p:grpSpPr>
          <a:xfrm>
            <a:off x="826770" y="2543721"/>
            <a:ext cx="9626455" cy="3257756"/>
            <a:chOff x="556364" y="4425838"/>
            <a:chExt cx="7254313" cy="2076563"/>
          </a:xfrm>
        </p:grpSpPr>
        <p:grpSp>
          <p:nvGrpSpPr>
            <p:cNvPr id="10" name="Group 3"/>
            <p:cNvGrpSpPr/>
            <p:nvPr/>
          </p:nvGrpSpPr>
          <p:grpSpPr>
            <a:xfrm>
              <a:off x="556364" y="4425838"/>
              <a:ext cx="7254313" cy="2076563"/>
              <a:chOff x="556364" y="4425838"/>
              <a:chExt cx="7254313" cy="2076563"/>
            </a:xfrm>
          </p:grpSpPr>
          <p:pic>
            <p:nvPicPr>
              <p:cNvPr id="13" name="Picture 16"/>
              <p:cNvPicPr>
                <a:picLocks noChangeAspect="1"/>
              </p:cNvPicPr>
              <p:nvPr/>
            </p:nvPicPr>
            <p:blipFill rotWithShape="1">
              <a:blip r:embed="rId6"/>
              <a:srcRect l="25631"/>
              <a:stretch/>
            </p:blipFill>
            <p:spPr>
              <a:xfrm>
                <a:off x="556364" y="4425838"/>
                <a:ext cx="4191101" cy="2076563"/>
              </a:xfrm>
              <a:prstGeom prst="rect">
                <a:avLst/>
              </a:prstGeom>
            </p:spPr>
          </p:pic>
          <p:sp>
            <p:nvSpPr>
              <p:cNvPr id="14" name="TextBox 17"/>
              <p:cNvSpPr txBox="1"/>
              <p:nvPr/>
            </p:nvSpPr>
            <p:spPr>
              <a:xfrm>
                <a:off x="6156763" y="4800600"/>
                <a:ext cx="1125559" cy="235420"/>
              </a:xfrm>
              <a:prstGeom prst="rect">
                <a:avLst/>
              </a:prstGeom>
              <a:noFill/>
            </p:spPr>
            <p:txBody>
              <a:bodyPr wrap="none" rtlCol="0">
                <a:spAutoFit/>
              </a:bodyPr>
              <a:lstStyle/>
              <a:p>
                <a:r>
                  <a:rPr lang="en-US" dirty="0"/>
                  <a:t>Low res signal</a:t>
                </a:r>
              </a:p>
            </p:txBody>
          </p:sp>
          <p:sp>
            <p:nvSpPr>
              <p:cNvPr id="15" name="TextBox 18"/>
              <p:cNvSpPr txBox="1"/>
              <p:nvPr/>
            </p:nvSpPr>
            <p:spPr>
              <a:xfrm>
                <a:off x="6213324" y="5680239"/>
                <a:ext cx="1597353" cy="235420"/>
              </a:xfrm>
              <a:prstGeom prst="rect">
                <a:avLst/>
              </a:prstGeom>
              <a:noFill/>
            </p:spPr>
            <p:txBody>
              <a:bodyPr wrap="none" rtlCol="0">
                <a:spAutoFit/>
              </a:bodyPr>
              <a:lstStyle/>
              <a:p>
                <a:r>
                  <a:rPr lang="en-US" dirty="0"/>
                  <a:t>High res audio signal</a:t>
                </a:r>
              </a:p>
            </p:txBody>
          </p:sp>
        </p:grpSp>
        <p:pic>
          <p:nvPicPr>
            <p:cNvPr id="11" name="msp.4.4.l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59603" y="4680466"/>
              <a:ext cx="609600" cy="609600"/>
            </a:xfrm>
            <a:prstGeom prst="rect">
              <a:avLst/>
            </a:prstGeom>
          </p:spPr>
        </p:pic>
        <p:pic>
          <p:nvPicPr>
            <p:cNvPr id="12" name="msp.4.4.p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559603" y="5560105"/>
              <a:ext cx="609600" cy="609600"/>
            </a:xfrm>
            <a:prstGeom prst="rect">
              <a:avLst/>
            </a:prstGeom>
          </p:spPr>
        </p:pic>
      </p:grpSp>
      <p:sp>
        <p:nvSpPr>
          <p:cNvPr id="16" name="TextBox 15"/>
          <p:cNvSpPr txBox="1"/>
          <p:nvPr/>
        </p:nvSpPr>
        <p:spPr>
          <a:xfrm>
            <a:off x="9087286" y="5856899"/>
            <a:ext cx="2125197" cy="369332"/>
          </a:xfrm>
          <a:prstGeom prst="rect">
            <a:avLst/>
          </a:prstGeom>
          <a:noFill/>
        </p:spPr>
        <p:txBody>
          <a:bodyPr wrap="none" rtlCol="0">
            <a:spAutoFit/>
          </a:bodyPr>
          <a:lstStyle/>
          <a:p>
            <a:r>
              <a:rPr lang="en-US" dirty="0" err="1"/>
              <a:t>Kuleshov</a:t>
            </a:r>
            <a:r>
              <a:rPr lang="en-US" dirty="0"/>
              <a:t> et al., 2017</a:t>
            </a:r>
          </a:p>
        </p:txBody>
      </p:sp>
      <p:sp>
        <p:nvSpPr>
          <p:cNvPr id="4" name="Slide Number Placeholder 3"/>
          <p:cNvSpPr>
            <a:spLocks noGrp="1"/>
          </p:cNvSpPr>
          <p:nvPr>
            <p:ph type="sldNum" sz="quarter" idx="12"/>
          </p:nvPr>
        </p:nvSpPr>
        <p:spPr/>
        <p:txBody>
          <a:bodyPr/>
          <a:lstStyle/>
          <a:p>
            <a:fld id="{6113E31D-E2AB-40D1-8B51-AFA5AFEF393A}" type="slidenum">
              <a:rPr lang="en-US" smtClean="0"/>
              <a:t>33</a:t>
            </a:fld>
            <a:endParaRPr lang="en-US" dirty="0"/>
          </a:p>
        </p:txBody>
      </p:sp>
    </p:spTree>
    <p:extLst>
      <p:ext uri="{BB962C8B-B14F-4D97-AF65-F5344CB8AC3E}">
        <p14:creationId xmlns:p14="http://schemas.microsoft.com/office/powerpoint/2010/main" val="14178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par>
              <p:cTn id="8"/>
            </p:par>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9286-8B13-1E46-B4BA-7A74B8574387}"/>
              </a:ext>
            </a:extLst>
          </p:cNvPr>
          <p:cNvSpPr>
            <a:spLocks noGrp="1"/>
          </p:cNvSpPr>
          <p:nvPr>
            <p:ph type="title"/>
          </p:nvPr>
        </p:nvSpPr>
        <p:spPr/>
        <p:txBody>
          <a:bodyPr/>
          <a:lstStyle/>
          <a:p>
            <a:r>
              <a:rPr lang="en-US" dirty="0"/>
              <a:t>Language Generation</a:t>
            </a:r>
          </a:p>
        </p:txBody>
      </p:sp>
      <p:pic>
        <p:nvPicPr>
          <p:cNvPr id="6" name="Picture 5">
            <a:extLst>
              <a:ext uri="{FF2B5EF4-FFF2-40B4-BE49-F238E27FC236}">
                <a16:creationId xmlns:a16="http://schemas.microsoft.com/office/drawing/2014/main" id="{CEA87A55-A336-6641-9905-EE787310DE12}"/>
              </a:ext>
            </a:extLst>
          </p:cNvPr>
          <p:cNvPicPr>
            <a:picLocks noChangeAspect="1"/>
          </p:cNvPicPr>
          <p:nvPr/>
        </p:nvPicPr>
        <p:blipFill rotWithShape="1">
          <a:blip r:embed="rId2"/>
          <a:srcRect r="18723" b="28430"/>
          <a:stretch/>
        </p:blipFill>
        <p:spPr>
          <a:xfrm>
            <a:off x="838200" y="2643937"/>
            <a:ext cx="4528929" cy="1649767"/>
          </a:xfrm>
          <a:prstGeom prst="rect">
            <a:avLst/>
          </a:prstGeom>
        </p:spPr>
      </p:pic>
      <p:pic>
        <p:nvPicPr>
          <p:cNvPr id="7" name="Picture 6">
            <a:extLst>
              <a:ext uri="{FF2B5EF4-FFF2-40B4-BE49-F238E27FC236}">
                <a16:creationId xmlns:a16="http://schemas.microsoft.com/office/drawing/2014/main" id="{852575C5-1129-DF46-B70C-7F98BE2A1371}"/>
              </a:ext>
            </a:extLst>
          </p:cNvPr>
          <p:cNvPicPr>
            <a:picLocks noChangeAspect="1"/>
          </p:cNvPicPr>
          <p:nvPr/>
        </p:nvPicPr>
        <p:blipFill rotWithShape="1">
          <a:blip r:embed="rId3"/>
          <a:srcRect b="13557"/>
          <a:stretch/>
        </p:blipFill>
        <p:spPr>
          <a:xfrm>
            <a:off x="5513124" y="1825625"/>
            <a:ext cx="6036145" cy="3800635"/>
          </a:xfrm>
          <a:prstGeom prst="rect">
            <a:avLst/>
          </a:prstGeom>
        </p:spPr>
      </p:pic>
      <p:sp>
        <p:nvSpPr>
          <p:cNvPr id="8" name="TextBox 7">
            <a:extLst>
              <a:ext uri="{FF2B5EF4-FFF2-40B4-BE49-F238E27FC236}">
                <a16:creationId xmlns:a16="http://schemas.microsoft.com/office/drawing/2014/main" id="{B399C84D-DA84-D744-9FA0-50A4B2FA74B3}"/>
              </a:ext>
            </a:extLst>
          </p:cNvPr>
          <p:cNvSpPr txBox="1"/>
          <p:nvPr/>
        </p:nvSpPr>
        <p:spPr>
          <a:xfrm>
            <a:off x="8147697" y="5934670"/>
            <a:ext cx="3401572" cy="923330"/>
          </a:xfrm>
          <a:prstGeom prst="rect">
            <a:avLst/>
          </a:prstGeom>
          <a:noFill/>
        </p:spPr>
        <p:txBody>
          <a:bodyPr wrap="none" rtlCol="0">
            <a:spAutoFit/>
          </a:bodyPr>
          <a:lstStyle/>
          <a:p>
            <a:r>
              <a:rPr lang="en-US" dirty="0"/>
              <a:t>Radford et al., 2019</a:t>
            </a:r>
          </a:p>
          <a:p>
            <a:r>
              <a:rPr lang="en-US" dirty="0"/>
              <a:t>Demo from </a:t>
            </a:r>
            <a:r>
              <a:rPr lang="en-US" dirty="0" err="1"/>
              <a:t>talktotransformer.com</a:t>
            </a:r>
            <a:endParaRPr lang="en-US" dirty="0"/>
          </a:p>
          <a:p>
            <a:endParaRPr lang="en-US" dirty="0"/>
          </a:p>
        </p:txBody>
      </p:sp>
      <p:sp>
        <p:nvSpPr>
          <p:cNvPr id="9" name="TextBox 2"/>
          <p:cNvSpPr txBox="1"/>
          <p:nvPr/>
        </p:nvSpPr>
        <p:spPr>
          <a:xfrm>
            <a:off x="665521" y="6165502"/>
            <a:ext cx="4193136" cy="461665"/>
          </a:xfrm>
          <a:prstGeom prst="rect">
            <a:avLst/>
          </a:prstGeom>
          <a:noFill/>
        </p:spPr>
        <p:txBody>
          <a:bodyPr wrap="none" rtlCol="0">
            <a:spAutoFit/>
          </a:bodyPr>
          <a:lstStyle/>
          <a:p>
            <a:r>
              <a:rPr lang="en-US" sz="2400" dirty="0" smtClean="0"/>
              <a:t>P(next word | previous words)</a:t>
            </a:r>
            <a:endParaRPr lang="en-US" sz="2800" dirty="0"/>
          </a:p>
        </p:txBody>
      </p:sp>
    </p:spTree>
    <p:extLst>
      <p:ext uri="{BB962C8B-B14F-4D97-AF65-F5344CB8AC3E}">
        <p14:creationId xmlns:p14="http://schemas.microsoft.com/office/powerpoint/2010/main" val="151908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9286-8B13-1E46-B4BA-7A74B8574387}"/>
              </a:ext>
            </a:extLst>
          </p:cNvPr>
          <p:cNvSpPr>
            <a:spLocks noGrp="1"/>
          </p:cNvSpPr>
          <p:nvPr>
            <p:ph type="title"/>
          </p:nvPr>
        </p:nvSpPr>
        <p:spPr>
          <a:xfrm>
            <a:off x="838200" y="77532"/>
            <a:ext cx="10515600" cy="1325563"/>
          </a:xfrm>
        </p:spPr>
        <p:txBody>
          <a:bodyPr/>
          <a:lstStyle/>
          <a:p>
            <a:r>
              <a:rPr lang="en-US" dirty="0"/>
              <a:t>Language </a:t>
            </a:r>
            <a:r>
              <a:rPr lang="en-US" dirty="0" smtClean="0"/>
              <a:t>Generation -- </a:t>
            </a:r>
            <a:r>
              <a:rPr lang="en-US" dirty="0" err="1" smtClean="0"/>
              <a:t>ChatGPT</a:t>
            </a:r>
            <a:endParaRPr lang="en-US" dirty="0"/>
          </a:p>
        </p:txBody>
      </p:sp>
      <p:pic>
        <p:nvPicPr>
          <p:cNvPr id="3" name="Picture 2"/>
          <p:cNvPicPr>
            <a:picLocks noChangeAspect="1"/>
          </p:cNvPicPr>
          <p:nvPr/>
        </p:nvPicPr>
        <p:blipFill>
          <a:blip r:embed="rId2"/>
          <a:stretch>
            <a:fillRect/>
          </a:stretch>
        </p:blipFill>
        <p:spPr>
          <a:xfrm>
            <a:off x="66368" y="919467"/>
            <a:ext cx="8183262" cy="1118109"/>
          </a:xfrm>
          <a:prstGeom prst="rect">
            <a:avLst/>
          </a:prstGeom>
        </p:spPr>
      </p:pic>
      <p:sp>
        <p:nvSpPr>
          <p:cNvPr id="4" name="Rectangle 3"/>
          <p:cNvSpPr/>
          <p:nvPr/>
        </p:nvSpPr>
        <p:spPr>
          <a:xfrm>
            <a:off x="342900" y="1876254"/>
            <a:ext cx="11506200" cy="5078313"/>
          </a:xfrm>
          <a:prstGeom prst="rect">
            <a:avLst/>
          </a:prstGeom>
        </p:spPr>
        <p:txBody>
          <a:bodyPr wrap="square">
            <a:spAutoFit/>
          </a:bodyPr>
          <a:lstStyle/>
          <a:p>
            <a:r>
              <a:rPr lang="en-US" sz="1200" dirty="0"/>
              <a:t>To get an A+ in CS236 (Deep Generative Models) at Stanford, you will need to excel in both your understanding of the material and your performance in assignments and exams. Here are some general tips to help you achieve this:</a:t>
            </a:r>
          </a:p>
          <a:p>
            <a:endParaRPr lang="en-US" sz="1200" dirty="0"/>
          </a:p>
          <a:p>
            <a:r>
              <a:rPr lang="en-US" sz="1200" dirty="0"/>
              <a:t>1. **Attend Lectures and Engage Actively**: Attend all lectures and actively engage with the material. Take thorough notes, ask questions, and participate in discussions. This will help you understand the concepts better</a:t>
            </a:r>
            <a:r>
              <a:rPr lang="en-US" sz="1200" dirty="0" smtClean="0"/>
              <a:t>.</a:t>
            </a:r>
          </a:p>
          <a:p>
            <a:endParaRPr lang="en-US" sz="1200" dirty="0" smtClean="0"/>
          </a:p>
          <a:p>
            <a:r>
              <a:rPr lang="en-US" sz="1200" dirty="0" smtClean="0"/>
              <a:t>2</a:t>
            </a:r>
            <a:r>
              <a:rPr lang="en-US" sz="1200" dirty="0"/>
              <a:t>. **Read the Assigned Material**: Make sure to read the assigned textbooks, papers, and supplementary materials. Understanding the theoretical foundations is crucial</a:t>
            </a:r>
            <a:r>
              <a:rPr lang="en-US" sz="1200" dirty="0" smtClean="0"/>
              <a:t>.</a:t>
            </a:r>
          </a:p>
          <a:p>
            <a:endParaRPr lang="en-US" sz="1200" dirty="0" smtClean="0"/>
          </a:p>
          <a:p>
            <a:r>
              <a:rPr lang="en-US" sz="1200" dirty="0" smtClean="0"/>
              <a:t>3</a:t>
            </a:r>
            <a:r>
              <a:rPr lang="en-US" sz="1200" dirty="0"/>
              <a:t>. **Stay Organized**: Keep a well-organized notebook or digital notes. This will help you quickly review and understand the material.</a:t>
            </a:r>
          </a:p>
          <a:p>
            <a:endParaRPr lang="en-US" sz="1200" dirty="0"/>
          </a:p>
          <a:p>
            <a:r>
              <a:rPr lang="en-US" sz="1200" dirty="0"/>
              <a:t>4. **Seek Help When Needed**: Don't hesitate to ask questions if you're having trouble with a concept. You can ask the professor, teaching assistants, or classmates for clarification.</a:t>
            </a:r>
          </a:p>
          <a:p>
            <a:endParaRPr lang="en-US" sz="1200" dirty="0"/>
          </a:p>
          <a:p>
            <a:r>
              <a:rPr lang="en-US" sz="1200" dirty="0"/>
              <a:t>5. **Complete Assignments Thoroughly**: Take your time to complete assignments, ensuring you fully understand the requirements and concepts involved. Start early and seek help if you're stuck. High-quality assignments are often a significant portion of your grade.</a:t>
            </a:r>
          </a:p>
          <a:p>
            <a:endParaRPr lang="en-US" sz="1200" dirty="0"/>
          </a:p>
          <a:p>
            <a:r>
              <a:rPr lang="en-US" sz="1200" dirty="0"/>
              <a:t>6. **Collaborate, but Don't Plagiarize**: Collaboration is often encouraged, but make sure you understand your institution's policy on collaboration and plagiarism. Always give credit where it's due and submit original work.</a:t>
            </a:r>
          </a:p>
          <a:p>
            <a:endParaRPr lang="en-US" sz="1200" dirty="0" smtClean="0"/>
          </a:p>
          <a:p>
            <a:r>
              <a:rPr lang="en-US" sz="1200" dirty="0" smtClean="0"/>
              <a:t>…</a:t>
            </a:r>
          </a:p>
          <a:p>
            <a:endParaRPr lang="en-US" sz="1200" dirty="0"/>
          </a:p>
          <a:p>
            <a:r>
              <a:rPr lang="en-US" sz="1200" dirty="0"/>
              <a:t>15. **Meet with the Professor**: If you're aiming for an A+, consider scheduling meetings with the professor to discuss your progress and seek feedback.</a:t>
            </a:r>
          </a:p>
          <a:p>
            <a:endParaRPr lang="en-US" sz="1200" dirty="0"/>
          </a:p>
          <a:p>
            <a:r>
              <a:rPr lang="en-US" sz="1200" dirty="0"/>
              <a:t>Remember that getting an A+ can be highly competitive, and the specific grading criteria may vary from one course to another and one professor to another. It's essential to understand the grading policies and expectations of your instructor. Always aim for excellence, but also keep in mind that learning and understanding the material should be your primary goal. Good luck!</a:t>
            </a:r>
          </a:p>
        </p:txBody>
      </p:sp>
    </p:spTree>
    <p:extLst>
      <p:ext uri="{BB962C8B-B14F-4D97-AF65-F5344CB8AC3E}">
        <p14:creationId xmlns:p14="http://schemas.microsoft.com/office/powerpoint/2010/main" val="2048270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ea typeface="Futura Medium" charset="0"/>
                <a:cs typeface="Futura Medium" charset="0"/>
              </a:rPr>
              <a:t>Machine Translation</a:t>
            </a:r>
          </a:p>
        </p:txBody>
      </p:sp>
      <p:sp>
        <p:nvSpPr>
          <p:cNvPr id="5" name="Content Placeholder 2"/>
          <p:cNvSpPr txBox="1">
            <a:spLocks/>
          </p:cNvSpPr>
          <p:nvPr/>
        </p:nvSpPr>
        <p:spPr>
          <a:xfrm>
            <a:off x="1096617"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Conditional generative model  P( English text| Chinese text)</a:t>
            </a:r>
          </a:p>
        </p:txBody>
      </p:sp>
      <p:sp>
        <p:nvSpPr>
          <p:cNvPr id="4" name="Slide Number Placeholder 3"/>
          <p:cNvSpPr>
            <a:spLocks noGrp="1"/>
          </p:cNvSpPr>
          <p:nvPr>
            <p:ph type="sldNum" sz="quarter" idx="12"/>
          </p:nvPr>
        </p:nvSpPr>
        <p:spPr/>
        <p:txBody>
          <a:bodyPr/>
          <a:lstStyle/>
          <a:p>
            <a:fld id="{6113E31D-E2AB-40D1-8B51-AFA5AFEF393A}" type="slidenum">
              <a:rPr lang="en-US" smtClean="0"/>
              <a:t>36</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908" y="2448719"/>
            <a:ext cx="6521494" cy="3321886"/>
          </a:xfrm>
          <a:prstGeom prst="rect">
            <a:avLst/>
          </a:prstGeom>
        </p:spPr>
      </p:pic>
      <p:sp>
        <p:nvSpPr>
          <p:cNvPr id="9" name="TextBox 8"/>
          <p:cNvSpPr txBox="1"/>
          <p:nvPr/>
        </p:nvSpPr>
        <p:spPr>
          <a:xfrm>
            <a:off x="7543246" y="5868761"/>
            <a:ext cx="3609963" cy="369332"/>
          </a:xfrm>
          <a:prstGeom prst="rect">
            <a:avLst/>
          </a:prstGeom>
          <a:noFill/>
        </p:spPr>
        <p:txBody>
          <a:bodyPr wrap="none" rtlCol="0">
            <a:spAutoFit/>
          </a:bodyPr>
          <a:lstStyle/>
          <a:p>
            <a:r>
              <a:rPr lang="en-US" dirty="0"/>
              <a:t>Figure from Google AI research blog.</a:t>
            </a:r>
          </a:p>
        </p:txBody>
      </p:sp>
    </p:spTree>
    <p:extLst>
      <p:ext uri="{BB962C8B-B14F-4D97-AF65-F5344CB8AC3E}">
        <p14:creationId xmlns:p14="http://schemas.microsoft.com/office/powerpoint/2010/main" val="1554514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9286-8B13-1E46-B4BA-7A74B8574387}"/>
              </a:ext>
            </a:extLst>
          </p:cNvPr>
          <p:cNvSpPr>
            <a:spLocks noGrp="1"/>
          </p:cNvSpPr>
          <p:nvPr>
            <p:ph type="title"/>
          </p:nvPr>
        </p:nvSpPr>
        <p:spPr/>
        <p:txBody>
          <a:bodyPr/>
          <a:lstStyle/>
          <a:p>
            <a:r>
              <a:rPr lang="en-US" dirty="0" smtClean="0"/>
              <a:t>Code </a:t>
            </a:r>
            <a:r>
              <a:rPr lang="en-US" dirty="0"/>
              <a:t>Generation</a:t>
            </a:r>
          </a:p>
        </p:txBody>
      </p:sp>
      <p:sp>
        <p:nvSpPr>
          <p:cNvPr id="8" name="TextBox 7">
            <a:extLst>
              <a:ext uri="{FF2B5EF4-FFF2-40B4-BE49-F238E27FC236}">
                <a16:creationId xmlns:a16="http://schemas.microsoft.com/office/drawing/2014/main" id="{B399C84D-DA84-D744-9FA0-50A4B2FA74B3}"/>
              </a:ext>
            </a:extLst>
          </p:cNvPr>
          <p:cNvSpPr txBox="1"/>
          <p:nvPr/>
        </p:nvSpPr>
        <p:spPr>
          <a:xfrm>
            <a:off x="10165341" y="6334698"/>
            <a:ext cx="1673471" cy="646331"/>
          </a:xfrm>
          <a:prstGeom prst="rect">
            <a:avLst/>
          </a:prstGeom>
          <a:noFill/>
        </p:spPr>
        <p:txBody>
          <a:bodyPr wrap="none" rtlCol="0">
            <a:spAutoFit/>
          </a:bodyPr>
          <a:lstStyle/>
          <a:p>
            <a:r>
              <a:rPr lang="en-US" dirty="0" err="1" smtClean="0"/>
              <a:t>OpenAI</a:t>
            </a:r>
            <a:r>
              <a:rPr lang="en-US" dirty="0" smtClean="0"/>
              <a:t> Codex</a:t>
            </a:r>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083" y="1442183"/>
            <a:ext cx="8601987" cy="5040226"/>
          </a:xfrm>
          <a:prstGeom prst="rect">
            <a:avLst/>
          </a:prstGeom>
        </p:spPr>
      </p:pic>
    </p:spTree>
    <p:extLst>
      <p:ext uri="{BB962C8B-B14F-4D97-AF65-F5344CB8AC3E}">
        <p14:creationId xmlns:p14="http://schemas.microsoft.com/office/powerpoint/2010/main" val="2994216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9286-8B13-1E46-B4BA-7A74B8574387}"/>
              </a:ext>
            </a:extLst>
          </p:cNvPr>
          <p:cNvSpPr>
            <a:spLocks noGrp="1"/>
          </p:cNvSpPr>
          <p:nvPr>
            <p:ph type="title"/>
          </p:nvPr>
        </p:nvSpPr>
        <p:spPr/>
        <p:txBody>
          <a:bodyPr/>
          <a:lstStyle/>
          <a:p>
            <a:r>
              <a:rPr lang="en-US" dirty="0" smtClean="0"/>
              <a:t>Video </a:t>
            </a:r>
            <a:r>
              <a:rPr lang="en-US" dirty="0"/>
              <a:t>Generation</a:t>
            </a:r>
          </a:p>
        </p:txBody>
      </p:sp>
      <p:sp>
        <p:nvSpPr>
          <p:cNvPr id="3" name="Rectangle 2"/>
          <p:cNvSpPr/>
          <p:nvPr/>
        </p:nvSpPr>
        <p:spPr>
          <a:xfrm>
            <a:off x="636639" y="2899358"/>
            <a:ext cx="4363064" cy="646331"/>
          </a:xfrm>
          <a:prstGeom prst="rect">
            <a:avLst/>
          </a:prstGeom>
        </p:spPr>
        <p:txBody>
          <a:bodyPr wrap="square">
            <a:spAutoFit/>
          </a:bodyPr>
          <a:lstStyle/>
          <a:p>
            <a:r>
              <a:rPr lang="en-US" dirty="0">
                <a:latin typeface="gg sans"/>
              </a:rPr>
              <a:t>Suddenly, the walls of the embankment broke and there was a huge flood</a:t>
            </a:r>
            <a:endParaRPr lang="en-US" dirty="0"/>
          </a:p>
        </p:txBody>
      </p:sp>
      <p:pic>
        <p:nvPicPr>
          <p:cNvPr id="4" name="Suddenly_the_walls_of_the_embankment_broke_and_there_was_a_huge_flood._seed173706431180894054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91748" y="2021689"/>
            <a:ext cx="5181600" cy="3048000"/>
          </a:xfrm>
          <a:prstGeom prst="rect">
            <a:avLst/>
          </a:prstGeom>
        </p:spPr>
      </p:pic>
    </p:spTree>
    <p:extLst>
      <p:ext uri="{BB962C8B-B14F-4D97-AF65-F5344CB8AC3E}">
        <p14:creationId xmlns:p14="http://schemas.microsoft.com/office/powerpoint/2010/main" val="395289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9286-8B13-1E46-B4BA-7A74B8574387}"/>
              </a:ext>
            </a:extLst>
          </p:cNvPr>
          <p:cNvSpPr>
            <a:spLocks noGrp="1"/>
          </p:cNvSpPr>
          <p:nvPr>
            <p:ph type="title"/>
          </p:nvPr>
        </p:nvSpPr>
        <p:spPr/>
        <p:txBody>
          <a:bodyPr/>
          <a:lstStyle/>
          <a:p>
            <a:r>
              <a:rPr lang="en-US" dirty="0" smtClean="0"/>
              <a:t>Video </a:t>
            </a:r>
            <a:r>
              <a:rPr lang="en-US" dirty="0"/>
              <a:t>Generation</a:t>
            </a:r>
          </a:p>
        </p:txBody>
      </p:sp>
      <p:sp>
        <p:nvSpPr>
          <p:cNvPr id="3" name="Rectangle 2"/>
          <p:cNvSpPr/>
          <p:nvPr/>
        </p:nvSpPr>
        <p:spPr>
          <a:xfrm>
            <a:off x="636639" y="2899358"/>
            <a:ext cx="4363064" cy="646331"/>
          </a:xfrm>
          <a:prstGeom prst="rect">
            <a:avLst/>
          </a:prstGeom>
        </p:spPr>
        <p:txBody>
          <a:bodyPr wrap="square">
            <a:spAutoFit/>
          </a:bodyPr>
          <a:lstStyle/>
          <a:p>
            <a:r>
              <a:rPr lang="en-US" dirty="0"/>
              <a:t>a couple sledding down a snowy hill on a tire roman chariot style</a:t>
            </a:r>
            <a:endParaRPr lang="en-US" dirty="0"/>
          </a:p>
        </p:txBody>
      </p:sp>
      <p:pic>
        <p:nvPicPr>
          <p:cNvPr id="5" name="a_couple_sledding_down_a_snowy_hill_on_a_tire_roman_chariot_style__-ar_16_9_-motion_2_seed175981736921224037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44497" y="2174089"/>
            <a:ext cx="4876800" cy="2743200"/>
          </a:xfrm>
          <a:prstGeom prst="rect">
            <a:avLst/>
          </a:prstGeom>
        </p:spPr>
      </p:pic>
    </p:spTree>
    <p:extLst>
      <p:ext uri="{BB962C8B-B14F-4D97-AF65-F5344CB8AC3E}">
        <p14:creationId xmlns:p14="http://schemas.microsoft.com/office/powerpoint/2010/main" val="3086735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838200" y="1825625"/>
            <a:ext cx="10515600" cy="4781652"/>
          </a:xfrm>
        </p:spPr>
        <p:txBody>
          <a:bodyPr>
            <a:normAutofit/>
          </a:bodyPr>
          <a:lstStyle/>
          <a:p>
            <a:pPr marL="0" indent="0">
              <a:buNone/>
            </a:pPr>
            <a:r>
              <a:rPr lang="en-US" sz="2400" dirty="0"/>
              <a:t>How to generate natural images with a computer?</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dirty="0" smtClean="0"/>
              <a:t>Many of our </a:t>
            </a:r>
            <a:r>
              <a:rPr lang="en-US" sz="2400" dirty="0"/>
              <a:t>models will have </a:t>
            </a:r>
            <a:r>
              <a:rPr lang="en-US" sz="2400" b="1" dirty="0"/>
              <a:t>similar structure (generation + inference)</a:t>
            </a:r>
            <a:endParaRPr lang="en-US" sz="2400" dirty="0"/>
          </a:p>
        </p:txBody>
      </p:sp>
      <p:grpSp>
        <p:nvGrpSpPr>
          <p:cNvPr id="12" name="Group 21"/>
          <p:cNvGrpSpPr/>
          <p:nvPr/>
        </p:nvGrpSpPr>
        <p:grpSpPr>
          <a:xfrm>
            <a:off x="2194887" y="3440543"/>
            <a:ext cx="4284730" cy="733879"/>
            <a:chOff x="1153935" y="2914225"/>
            <a:chExt cx="4025084" cy="733879"/>
          </a:xfrm>
        </p:grpSpPr>
        <p:sp>
          <p:nvSpPr>
            <p:cNvPr id="10" name="Right Arrow 25"/>
            <p:cNvSpPr/>
            <p:nvPr/>
          </p:nvSpPr>
          <p:spPr>
            <a:xfrm rot="5400000">
              <a:off x="4346211" y="2815296"/>
              <a:ext cx="733879" cy="93173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6"/>
            <p:cNvSpPr txBox="1"/>
            <p:nvPr/>
          </p:nvSpPr>
          <p:spPr>
            <a:xfrm>
              <a:off x="1153935" y="3009208"/>
              <a:ext cx="3093346" cy="461665"/>
            </a:xfrm>
            <a:prstGeom prst="rect">
              <a:avLst/>
            </a:prstGeom>
            <a:noFill/>
          </p:spPr>
          <p:txBody>
            <a:bodyPr wrap="none" rtlCol="0">
              <a:spAutoFit/>
            </a:bodyPr>
            <a:lstStyle/>
            <a:p>
              <a:r>
                <a:rPr lang="en-US" sz="2400" b="1" dirty="0"/>
                <a:t>Generation</a:t>
              </a:r>
              <a:r>
                <a:rPr lang="en-US" sz="2400" dirty="0"/>
                <a:t> (graphics)</a:t>
              </a:r>
            </a:p>
          </p:txBody>
        </p:sp>
      </p:grpSp>
      <p:grpSp>
        <p:nvGrpSpPr>
          <p:cNvPr id="23" name="Group 30"/>
          <p:cNvGrpSpPr/>
          <p:nvPr/>
        </p:nvGrpSpPr>
        <p:grpSpPr>
          <a:xfrm>
            <a:off x="7201161" y="3437533"/>
            <a:ext cx="4649575" cy="869154"/>
            <a:chOff x="3996039" y="3357948"/>
            <a:chExt cx="4649575" cy="869154"/>
          </a:xfrm>
        </p:grpSpPr>
        <p:sp>
          <p:nvSpPr>
            <p:cNvPr id="24" name="Right Arrow 31"/>
            <p:cNvSpPr/>
            <p:nvPr/>
          </p:nvSpPr>
          <p:spPr>
            <a:xfrm rot="16200000">
              <a:off x="4185011" y="3168976"/>
              <a:ext cx="684643" cy="106258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32"/>
            <p:cNvSpPr txBox="1"/>
            <p:nvPr/>
          </p:nvSpPr>
          <p:spPr>
            <a:xfrm>
              <a:off x="5226381" y="3396105"/>
              <a:ext cx="3419233" cy="830997"/>
            </a:xfrm>
            <a:prstGeom prst="rect">
              <a:avLst/>
            </a:prstGeom>
            <a:noFill/>
          </p:spPr>
          <p:txBody>
            <a:bodyPr wrap="square" rtlCol="0">
              <a:spAutoFit/>
            </a:bodyPr>
            <a:lstStyle/>
            <a:p>
              <a:r>
                <a:rPr lang="en-US" sz="2400" b="1" dirty="0"/>
                <a:t>Inference</a:t>
              </a:r>
              <a:r>
                <a:rPr lang="en-US" sz="2400" dirty="0"/>
                <a:t> (</a:t>
              </a:r>
              <a:r>
                <a:rPr lang="en-US" sz="2400" dirty="0" smtClean="0"/>
                <a:t>vision as inverse graphics)</a:t>
              </a:r>
              <a:endParaRPr lang="en-US" sz="2400" dirty="0"/>
            </a:p>
          </p:txBody>
        </p:sp>
      </p:grpSp>
      <p:sp>
        <p:nvSpPr>
          <p:cNvPr id="4" name="Title 3"/>
          <p:cNvSpPr>
            <a:spLocks noGrp="1"/>
          </p:cNvSpPr>
          <p:nvPr>
            <p:ph type="title"/>
          </p:nvPr>
        </p:nvSpPr>
        <p:spPr/>
        <p:txBody>
          <a:bodyPr>
            <a:normAutofit/>
          </a:bodyPr>
          <a:lstStyle/>
          <a:p>
            <a:r>
              <a:rPr lang="en-US" dirty="0">
                <a:latin typeface="+mj-lt"/>
                <a:ea typeface="Futura Medium" charset="0"/>
                <a:cs typeface="Futura Medium" charset="0"/>
              </a:rPr>
              <a:t>Generative Modeling: Computer Graphics</a:t>
            </a:r>
            <a:endParaRPr lang="en-US" sz="3200" dirty="0">
              <a:latin typeface="+mj-lt"/>
              <a:ea typeface="Futura Medium" charset="0"/>
              <a:cs typeface="Futura Medium" charset="0"/>
            </a:endParaRPr>
          </a:p>
        </p:txBody>
      </p:sp>
      <p:sp>
        <p:nvSpPr>
          <p:cNvPr id="3" name="Slide Number Placeholder 2"/>
          <p:cNvSpPr>
            <a:spLocks noGrp="1"/>
          </p:cNvSpPr>
          <p:nvPr>
            <p:ph type="sldNum" sz="quarter" idx="12"/>
          </p:nvPr>
        </p:nvSpPr>
        <p:spPr/>
        <p:txBody>
          <a:bodyPr/>
          <a:lstStyle/>
          <a:p>
            <a:fld id="{8C71CAF9-4461-454A-B702-D536C3775752}" type="slidenum">
              <a:rPr lang="en-US" smtClean="0"/>
              <a:t>4</a:t>
            </a:fld>
            <a:endParaRPr lang="en-US"/>
          </a:p>
        </p:txBody>
      </p:sp>
      <p:grpSp>
        <p:nvGrpSpPr>
          <p:cNvPr id="7" name="Group 6"/>
          <p:cNvGrpSpPr/>
          <p:nvPr/>
        </p:nvGrpSpPr>
        <p:grpSpPr>
          <a:xfrm>
            <a:off x="2099709" y="2467568"/>
            <a:ext cx="8925042" cy="833979"/>
            <a:chOff x="1070304" y="2446320"/>
            <a:chExt cx="7540296" cy="1127630"/>
          </a:xfrm>
        </p:grpSpPr>
        <p:sp>
          <p:nvSpPr>
            <p:cNvPr id="9" name="TextBox 8"/>
            <p:cNvSpPr txBox="1"/>
            <p:nvPr/>
          </p:nvSpPr>
          <p:spPr>
            <a:xfrm>
              <a:off x="2917799" y="2450352"/>
              <a:ext cx="5692801" cy="1123598"/>
            </a:xfrm>
            <a:prstGeom prst="rect">
              <a:avLst/>
            </a:prstGeom>
            <a:noFill/>
            <a:ln w="28575">
              <a:solidFill>
                <a:schemeClr val="accent1">
                  <a:lumMod val="75000"/>
                </a:schemeClr>
              </a:solidFill>
            </a:ln>
          </p:spPr>
          <p:txBody>
            <a:bodyPr wrap="square" rtlCol="0">
              <a:spAutoFit/>
            </a:bodyPr>
            <a:lstStyle/>
            <a:p>
              <a:r>
                <a:rPr lang="en-US" sz="2400" dirty="0"/>
                <a:t>Cube(color=</a:t>
              </a:r>
              <a:r>
                <a:rPr lang="en-US" sz="2400" dirty="0">
                  <a:solidFill>
                    <a:srgbClr val="0070C0"/>
                  </a:solidFill>
                </a:rPr>
                <a:t>blue</a:t>
              </a:r>
              <a:r>
                <a:rPr lang="en-US" sz="2400" dirty="0"/>
                <a:t>, position</a:t>
              </a:r>
              <a:r>
                <a:rPr lang="en-US" sz="2400" dirty="0" smtClean="0"/>
                <a:t>=(</a:t>
              </a:r>
              <a:r>
                <a:rPr lang="en-US" sz="2400" dirty="0" err="1" smtClean="0"/>
                <a:t>x,y,z</a:t>
              </a:r>
              <a:r>
                <a:rPr lang="en-US" sz="2400" dirty="0" smtClean="0"/>
                <a:t>), </a:t>
              </a:r>
              <a:r>
                <a:rPr lang="en-US" sz="2400" dirty="0"/>
                <a:t>size</a:t>
              </a:r>
              <a:r>
                <a:rPr lang="en-US" sz="2400" dirty="0" smtClean="0"/>
                <a:t>=…)</a:t>
              </a:r>
              <a:endParaRPr lang="en-US" sz="2400" dirty="0"/>
            </a:p>
            <a:p>
              <a:r>
                <a:rPr lang="en-US" sz="2400" dirty="0"/>
                <a:t>Cylinder(color=</a:t>
              </a:r>
              <a:r>
                <a:rPr lang="en-US" sz="2400" dirty="0">
                  <a:solidFill>
                    <a:srgbClr val="FF0000"/>
                  </a:solidFill>
                </a:rPr>
                <a:t>red</a:t>
              </a:r>
              <a:r>
                <a:rPr lang="en-US" sz="2400" dirty="0"/>
                <a:t>, position</a:t>
              </a:r>
              <a:r>
                <a:rPr lang="en-US" sz="2400" dirty="0" smtClean="0"/>
                <a:t>=(</a:t>
              </a:r>
              <a:r>
                <a:rPr lang="en-US" sz="2400" dirty="0" err="1" smtClean="0"/>
                <a:t>x’,y’,z</a:t>
              </a:r>
              <a:r>
                <a:rPr lang="en-US" sz="2400" dirty="0" smtClean="0"/>
                <a:t>’), </a:t>
              </a:r>
              <a:r>
                <a:rPr lang="en-US" sz="2400" dirty="0"/>
                <a:t>size</a:t>
              </a:r>
              <a:r>
                <a:rPr lang="en-US" sz="2400" dirty="0" smtClean="0"/>
                <a:t>=..) </a:t>
              </a:r>
              <a:endParaRPr lang="en-US" sz="2400" dirty="0"/>
            </a:p>
          </p:txBody>
        </p:sp>
        <p:sp>
          <p:nvSpPr>
            <p:cNvPr id="2" name="TextBox 1"/>
            <p:cNvSpPr txBox="1"/>
            <p:nvPr/>
          </p:nvSpPr>
          <p:spPr>
            <a:xfrm>
              <a:off x="1070304" y="2446320"/>
              <a:ext cx="1615392" cy="830997"/>
            </a:xfrm>
            <a:prstGeom prst="rect">
              <a:avLst/>
            </a:prstGeom>
            <a:noFill/>
          </p:spPr>
          <p:txBody>
            <a:bodyPr wrap="square" rtlCol="0">
              <a:spAutoFit/>
            </a:bodyPr>
            <a:lstStyle/>
            <a:p>
              <a:r>
                <a:rPr lang="en-US" sz="2400" dirty="0"/>
                <a:t>High level description</a:t>
              </a:r>
            </a:p>
          </p:txBody>
        </p:sp>
      </p:grpSp>
      <p:grpSp>
        <p:nvGrpSpPr>
          <p:cNvPr id="14" name="Group 13"/>
          <p:cNvGrpSpPr/>
          <p:nvPr/>
        </p:nvGrpSpPr>
        <p:grpSpPr>
          <a:xfrm>
            <a:off x="1934780" y="4269405"/>
            <a:ext cx="6449677" cy="1395704"/>
            <a:chOff x="961091" y="4218515"/>
            <a:chExt cx="6449677" cy="1395704"/>
          </a:xfrm>
        </p:grpSpPr>
        <p:grpSp>
          <p:nvGrpSpPr>
            <p:cNvPr id="8" name="Group 14"/>
            <p:cNvGrpSpPr/>
            <p:nvPr/>
          </p:nvGrpSpPr>
          <p:grpSpPr>
            <a:xfrm>
              <a:off x="4236473" y="4218515"/>
              <a:ext cx="3174295" cy="1395704"/>
              <a:chOff x="3390473" y="3864649"/>
              <a:chExt cx="5617474" cy="2739066"/>
            </a:xfrm>
          </p:grpSpPr>
          <p:sp>
            <p:nvSpPr>
              <p:cNvPr id="13" name="Rectangle 15"/>
              <p:cNvSpPr/>
              <p:nvPr/>
            </p:nvSpPr>
            <p:spPr>
              <a:xfrm>
                <a:off x="3390473" y="3864649"/>
                <a:ext cx="5617474" cy="2739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16"/>
              <p:cNvSpPr/>
              <p:nvPr/>
            </p:nvSpPr>
            <p:spPr>
              <a:xfrm>
                <a:off x="3722546" y="4284401"/>
                <a:ext cx="1873045" cy="179930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17"/>
              <p:cNvSpPr/>
              <p:nvPr/>
            </p:nvSpPr>
            <p:spPr>
              <a:xfrm>
                <a:off x="6622025" y="3937815"/>
                <a:ext cx="1563329" cy="2492477"/>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61091" y="4475324"/>
              <a:ext cx="2115348" cy="830997"/>
            </a:xfrm>
            <a:prstGeom prst="rect">
              <a:avLst/>
            </a:prstGeom>
            <a:noFill/>
          </p:spPr>
          <p:txBody>
            <a:bodyPr wrap="square" rtlCol="0">
              <a:spAutoFit/>
            </a:bodyPr>
            <a:lstStyle/>
            <a:p>
              <a:r>
                <a:rPr lang="en-US" sz="2400" dirty="0"/>
                <a:t>Raw sensory outputs</a:t>
              </a:r>
            </a:p>
          </p:txBody>
        </p:sp>
      </p:grpSp>
    </p:spTree>
    <p:extLst>
      <p:ext uri="{BB962C8B-B14F-4D97-AF65-F5344CB8AC3E}">
        <p14:creationId xmlns:p14="http://schemas.microsoft.com/office/powerpoint/2010/main" val="423675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9286-8B13-1E46-B4BA-7A74B8574387}"/>
              </a:ext>
            </a:extLst>
          </p:cNvPr>
          <p:cNvSpPr>
            <a:spLocks noGrp="1"/>
          </p:cNvSpPr>
          <p:nvPr>
            <p:ph type="title"/>
          </p:nvPr>
        </p:nvSpPr>
        <p:spPr/>
        <p:txBody>
          <a:bodyPr/>
          <a:lstStyle/>
          <a:p>
            <a:r>
              <a:rPr lang="en-US" dirty="0" smtClean="0"/>
              <a:t>Video </a:t>
            </a:r>
            <a:r>
              <a:rPr lang="en-US" dirty="0"/>
              <a:t>Generation</a:t>
            </a:r>
          </a:p>
        </p:txBody>
      </p:sp>
      <p:pic>
        <p:nvPicPr>
          <p:cNvPr id="6" name="T57s1mUjpMh_460C">
            <a:hlinkClick r:id="" action="ppaction://media"/>
          </p:cNvPr>
          <p:cNvPicPr>
            <a:picLocks noChangeAspect="1"/>
          </p:cNvPicPr>
          <p:nvPr>
            <a:videoFile r:link="rId1"/>
            <p:extLst>
              <p:ext uri="{DAA4B4D4-6D71-4841-9C94-3DE7FCFB9230}">
                <p14:media xmlns:p14="http://schemas.microsoft.com/office/powerpoint/2010/main" r:embed="rId2">
                  <p14:trim end="11760.6666"/>
                </p14:media>
              </p:ext>
            </p:extLst>
          </p:nvPr>
        </p:nvPicPr>
        <p:blipFill>
          <a:blip r:embed="rId4"/>
          <a:stretch>
            <a:fillRect/>
          </a:stretch>
        </p:blipFill>
        <p:spPr>
          <a:xfrm>
            <a:off x="1243628" y="1869357"/>
            <a:ext cx="9863383" cy="4192229"/>
          </a:xfrm>
          <a:prstGeom prst="rect">
            <a:avLst/>
          </a:prstGeom>
        </p:spPr>
      </p:pic>
    </p:spTree>
    <p:extLst>
      <p:ext uri="{BB962C8B-B14F-4D97-AF65-F5344CB8AC3E}">
        <p14:creationId xmlns:p14="http://schemas.microsoft.com/office/powerpoint/2010/main" val="177685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ea typeface="Futura Medium" charset="0"/>
                <a:cs typeface="Futura Medium" charset="0"/>
              </a:rPr>
              <a:t>Imitation Learning</a:t>
            </a:r>
          </a:p>
        </p:txBody>
      </p:sp>
      <p:pic>
        <p:nvPicPr>
          <p:cNvPr id="4" name="long_ter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96617" y="2532906"/>
            <a:ext cx="5097926" cy="3823444"/>
          </a:xfrm>
          <a:prstGeom prst="rect">
            <a:avLst/>
          </a:prstGeom>
        </p:spPr>
      </p:pic>
      <p:sp>
        <p:nvSpPr>
          <p:cNvPr id="5" name="TextBox 4"/>
          <p:cNvSpPr txBox="1"/>
          <p:nvPr/>
        </p:nvSpPr>
        <p:spPr>
          <a:xfrm>
            <a:off x="3246196" y="6464832"/>
            <a:ext cx="2511541" cy="338554"/>
          </a:xfrm>
          <a:prstGeom prst="rect">
            <a:avLst/>
          </a:prstGeom>
          <a:noFill/>
        </p:spPr>
        <p:txBody>
          <a:bodyPr wrap="square" rtlCol="0">
            <a:spAutoFit/>
          </a:bodyPr>
          <a:lstStyle/>
          <a:p>
            <a:r>
              <a:rPr lang="en-US" sz="1600" dirty="0"/>
              <a:t>Li et al., 2017 </a:t>
            </a:r>
          </a:p>
        </p:txBody>
      </p:sp>
      <p:sp>
        <p:nvSpPr>
          <p:cNvPr id="6" name="Slide Number Placeholder 5"/>
          <p:cNvSpPr>
            <a:spLocks noGrp="1"/>
          </p:cNvSpPr>
          <p:nvPr>
            <p:ph type="sldNum" sz="quarter" idx="12"/>
          </p:nvPr>
        </p:nvSpPr>
        <p:spPr/>
        <p:txBody>
          <a:bodyPr/>
          <a:lstStyle/>
          <a:p>
            <a:fld id="{6113E31D-E2AB-40D1-8B51-AFA5AFEF393A}" type="slidenum">
              <a:rPr lang="en-US" smtClean="0"/>
              <a:t>41</a:t>
            </a:fld>
            <a:endParaRPr lang="en-US" dirty="0"/>
          </a:p>
        </p:txBody>
      </p:sp>
      <p:sp>
        <p:nvSpPr>
          <p:cNvPr id="7" name="Content Placeholder 2"/>
          <p:cNvSpPr txBox="1">
            <a:spLocks/>
          </p:cNvSpPr>
          <p:nvPr/>
        </p:nvSpPr>
        <p:spPr>
          <a:xfrm>
            <a:off x="1096617" y="177646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Conditional generative model  P(actions | past observations)</a:t>
            </a:r>
          </a:p>
        </p:txBody>
      </p:sp>
      <p:pic>
        <p:nvPicPr>
          <p:cNvPr id="3" name="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236967" y="2410494"/>
            <a:ext cx="3803086" cy="3803086"/>
          </a:xfrm>
          <a:prstGeom prst="rect">
            <a:avLst/>
          </a:prstGeom>
        </p:spPr>
      </p:pic>
      <p:sp>
        <p:nvSpPr>
          <p:cNvPr id="8" name="TextBox 7"/>
          <p:cNvSpPr txBox="1"/>
          <p:nvPr/>
        </p:nvSpPr>
        <p:spPr>
          <a:xfrm>
            <a:off x="8610600" y="6331562"/>
            <a:ext cx="2511541" cy="338554"/>
          </a:xfrm>
          <a:prstGeom prst="rect">
            <a:avLst/>
          </a:prstGeom>
          <a:noFill/>
        </p:spPr>
        <p:txBody>
          <a:bodyPr wrap="square" rtlCol="0">
            <a:spAutoFit/>
          </a:bodyPr>
          <a:lstStyle/>
          <a:p>
            <a:r>
              <a:rPr lang="en-US" sz="1600" dirty="0" err="1" smtClean="0"/>
              <a:t>Janner</a:t>
            </a:r>
            <a:r>
              <a:rPr lang="en-US" sz="1600" dirty="0" smtClean="0"/>
              <a:t> </a:t>
            </a:r>
            <a:r>
              <a:rPr lang="en-US" sz="1600" dirty="0"/>
              <a:t>et al., </a:t>
            </a:r>
            <a:r>
              <a:rPr lang="en-US" sz="1600" dirty="0" smtClean="0"/>
              <a:t>2022 </a:t>
            </a:r>
            <a:endParaRPr lang="en-US" sz="1600" dirty="0"/>
          </a:p>
        </p:txBody>
      </p:sp>
    </p:spTree>
    <p:extLst>
      <p:ext uri="{BB962C8B-B14F-4D97-AF65-F5344CB8AC3E}">
        <p14:creationId xmlns:p14="http://schemas.microsoft.com/office/powerpoint/2010/main" val="830947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0EC2-0FCE-E249-9112-D440F28C5694}"/>
              </a:ext>
            </a:extLst>
          </p:cNvPr>
          <p:cNvSpPr>
            <a:spLocks noGrp="1"/>
          </p:cNvSpPr>
          <p:nvPr>
            <p:ph type="title"/>
          </p:nvPr>
        </p:nvSpPr>
        <p:spPr>
          <a:xfrm>
            <a:off x="838200" y="25912"/>
            <a:ext cx="10515600" cy="1325563"/>
          </a:xfrm>
        </p:spPr>
        <p:txBody>
          <a:bodyPr/>
          <a:lstStyle/>
          <a:p>
            <a:r>
              <a:rPr lang="en-US" dirty="0" smtClean="0"/>
              <a:t>Molecule generation</a:t>
            </a:r>
            <a:endParaRPr lang="en-US" dirty="0"/>
          </a:p>
        </p:txBody>
      </p:sp>
      <p:pic>
        <p:nvPicPr>
          <p:cNvPr id="6" name="minaki-molecul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91753" y="1336347"/>
            <a:ext cx="5208495" cy="5208495"/>
          </a:xfrm>
          <a:prstGeom prst="rect">
            <a:avLst/>
          </a:prstGeom>
        </p:spPr>
      </p:pic>
    </p:spTre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5360-806C-1744-8BB7-645848BEC143}"/>
              </a:ext>
            </a:extLst>
          </p:cNvPr>
          <p:cNvSpPr>
            <a:spLocks noGrp="1"/>
          </p:cNvSpPr>
          <p:nvPr>
            <p:ph type="title"/>
          </p:nvPr>
        </p:nvSpPr>
        <p:spPr/>
        <p:txBody>
          <a:bodyPr/>
          <a:lstStyle/>
          <a:p>
            <a:r>
              <a:rPr lang="en-US" dirty="0" err="1"/>
              <a:t>DeepFakes</a:t>
            </a:r>
            <a:endParaRPr lang="en-US" dirty="0"/>
          </a:p>
        </p:txBody>
      </p:sp>
      <p:sp>
        <p:nvSpPr>
          <p:cNvPr id="3" name="Content Placeholder 2">
            <a:extLst>
              <a:ext uri="{FF2B5EF4-FFF2-40B4-BE49-F238E27FC236}">
                <a16:creationId xmlns:a16="http://schemas.microsoft.com/office/drawing/2014/main" id="{DDD97638-5D0B-EC43-8ACD-D192D6F95E48}"/>
              </a:ext>
            </a:extLst>
          </p:cNvPr>
          <p:cNvSpPr>
            <a:spLocks noGrp="1"/>
          </p:cNvSpPr>
          <p:nvPr>
            <p:ph idx="1"/>
          </p:nvPr>
        </p:nvSpPr>
        <p:spPr/>
        <p:txBody>
          <a:bodyPr/>
          <a:lstStyle/>
          <a:p>
            <a:pPr marL="0" indent="0">
              <a:buNone/>
            </a:pPr>
            <a:r>
              <a:rPr lang="en-US" dirty="0"/>
              <a:t>Which image is real?</a:t>
            </a:r>
          </a:p>
        </p:txBody>
      </p:sp>
      <p:pic>
        <p:nvPicPr>
          <p:cNvPr id="3074"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82" y="2322599"/>
            <a:ext cx="8431835" cy="453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273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5360-806C-1744-8BB7-645848BEC143}"/>
              </a:ext>
            </a:extLst>
          </p:cNvPr>
          <p:cNvSpPr>
            <a:spLocks noGrp="1"/>
          </p:cNvSpPr>
          <p:nvPr>
            <p:ph type="title"/>
          </p:nvPr>
        </p:nvSpPr>
        <p:spPr/>
        <p:txBody>
          <a:bodyPr/>
          <a:lstStyle/>
          <a:p>
            <a:r>
              <a:rPr lang="en-US" dirty="0" err="1"/>
              <a:t>DeepFakes</a:t>
            </a:r>
            <a:endParaRPr lang="en-US" dirty="0"/>
          </a:p>
        </p:txBody>
      </p:sp>
      <p:pic>
        <p:nvPicPr>
          <p:cNvPr id="4" name="yt5s.com-You Won’t Believe What Obama Says In This Video! ��(720p)">
            <a:hlinkClick r:id="" action="ppaction://media"/>
          </p:cNvPr>
          <p:cNvPicPr>
            <a:picLocks noChangeAspect="1"/>
          </p:cNvPicPr>
          <p:nvPr>
            <a:videoFile r:link="rId1"/>
            <p:extLst>
              <p:ext uri="{DAA4B4D4-6D71-4841-9C94-3DE7FCFB9230}">
                <p14:media xmlns:p14="http://schemas.microsoft.com/office/powerpoint/2010/main" r:embed="rId2">
                  <p14:trim end="46669.4583"/>
                </p14:media>
              </p:ext>
            </p:extLst>
          </p:nvPr>
        </p:nvPicPr>
        <p:blipFill>
          <a:blip r:embed="rId5"/>
          <a:stretch>
            <a:fillRect/>
          </a:stretch>
        </p:blipFill>
        <p:spPr>
          <a:xfrm>
            <a:off x="1852128" y="1485899"/>
            <a:ext cx="8914297" cy="5014292"/>
          </a:xfrm>
          <a:prstGeom prst="rect">
            <a:avLst/>
          </a:prstGeom>
        </p:spPr>
      </p:pic>
    </p:spTree>
    <p:extLst>
      <p:ext uri="{BB962C8B-B14F-4D97-AF65-F5344CB8AC3E}">
        <p14:creationId xmlns:p14="http://schemas.microsoft.com/office/powerpoint/2010/main" val="201182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ea typeface="Futura Medium" charset="0"/>
                <a:cs typeface="Futura Medium" charset="0"/>
              </a:rPr>
              <a:t>Roadmap and Key Challenges</a:t>
            </a:r>
          </a:p>
        </p:txBody>
      </p:sp>
      <p:sp>
        <p:nvSpPr>
          <p:cNvPr id="3" name="Content Placeholder 2"/>
          <p:cNvSpPr>
            <a:spLocks noGrp="1"/>
          </p:cNvSpPr>
          <p:nvPr>
            <p:ph idx="1"/>
          </p:nvPr>
        </p:nvSpPr>
        <p:spPr/>
        <p:txBody>
          <a:bodyPr>
            <a:normAutofit lnSpcReduction="10000"/>
          </a:bodyPr>
          <a:lstStyle/>
          <a:p>
            <a:r>
              <a:rPr lang="en-US" sz="2400" b="1" dirty="0"/>
              <a:t>Representation</a:t>
            </a:r>
            <a:r>
              <a:rPr lang="en-US" sz="2400" dirty="0"/>
              <a:t>: how do we model the joint distribution of many random variables?</a:t>
            </a:r>
          </a:p>
          <a:p>
            <a:pPr lvl="1"/>
            <a:r>
              <a:rPr lang="en-US" sz="2000" dirty="0"/>
              <a:t>Need compact representation</a:t>
            </a:r>
          </a:p>
          <a:p>
            <a:r>
              <a:rPr lang="en-US" sz="2400" b="1" dirty="0"/>
              <a:t>Learning</a:t>
            </a:r>
            <a:r>
              <a:rPr lang="en-US" sz="2400" dirty="0"/>
              <a:t>: what is the right way to compare probability distributions?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r>
              <a:rPr lang="en-US" sz="2400" b="1" dirty="0"/>
              <a:t>Inference</a:t>
            </a:r>
            <a:r>
              <a:rPr lang="en-US" sz="2400" dirty="0"/>
              <a:t>: how do we invert the generation process (e.g., vision as inverse graphics)?</a:t>
            </a:r>
          </a:p>
          <a:p>
            <a:pPr lvl="1"/>
            <a:r>
              <a:rPr lang="en-US" sz="2000" dirty="0"/>
              <a:t>Unsupervised learning: recover high-level descriptions (features) from raw data</a:t>
            </a:r>
          </a:p>
          <a:p>
            <a:endParaRPr lang="en-US" sz="2400" dirty="0"/>
          </a:p>
          <a:p>
            <a:endParaRPr lang="en-US" sz="2400" b="1" dirty="0"/>
          </a:p>
        </p:txBody>
      </p:sp>
      <p:sp>
        <p:nvSpPr>
          <p:cNvPr id="5" name="Slide Number Placeholder 4"/>
          <p:cNvSpPr>
            <a:spLocks noGrp="1"/>
          </p:cNvSpPr>
          <p:nvPr>
            <p:ph type="sldNum" sz="quarter" idx="12"/>
          </p:nvPr>
        </p:nvSpPr>
        <p:spPr/>
        <p:txBody>
          <a:bodyPr/>
          <a:lstStyle/>
          <a:p>
            <a:fld id="{6113E31D-E2AB-40D1-8B51-AFA5AFEF393A}" type="slidenum">
              <a:rPr lang="en-US" smtClean="0"/>
              <a:t>45</a:t>
            </a:fld>
            <a:endParaRPr lang="en-US" dirty="0"/>
          </a:p>
        </p:txBody>
      </p:sp>
      <p:grpSp>
        <p:nvGrpSpPr>
          <p:cNvPr id="11" name="Group 10"/>
          <p:cNvGrpSpPr/>
          <p:nvPr/>
        </p:nvGrpSpPr>
        <p:grpSpPr>
          <a:xfrm>
            <a:off x="3643546" y="3362633"/>
            <a:ext cx="4583595" cy="1646353"/>
            <a:chOff x="3643546" y="3362633"/>
            <a:chExt cx="4583595" cy="1646353"/>
          </a:xfrm>
        </p:grpSpPr>
        <p:pic>
          <p:nvPicPr>
            <p:cNvPr id="4" name="Picture 3"/>
            <p:cNvPicPr>
              <a:picLocks noChangeAspect="1"/>
            </p:cNvPicPr>
            <p:nvPr/>
          </p:nvPicPr>
          <p:blipFill>
            <a:blip r:embed="rId3"/>
            <a:stretch>
              <a:fillRect/>
            </a:stretch>
          </p:blipFill>
          <p:spPr>
            <a:xfrm>
              <a:off x="3643546" y="3362633"/>
              <a:ext cx="4583595" cy="1646353"/>
            </a:xfrm>
            <a:prstGeom prst="rect">
              <a:avLst/>
            </a:prstGeom>
          </p:spPr>
        </p:pic>
        <p:pic>
          <p:nvPicPr>
            <p:cNvPr id="6" name="Picture 5"/>
            <p:cNvPicPr>
              <a:picLocks noChangeAspect="1"/>
            </p:cNvPicPr>
            <p:nvPr/>
          </p:nvPicPr>
          <p:blipFill>
            <a:blip r:embed="rId4"/>
            <a:stretch>
              <a:fillRect/>
            </a:stretch>
          </p:blipFill>
          <p:spPr>
            <a:xfrm>
              <a:off x="3643546" y="3362633"/>
              <a:ext cx="681874" cy="454128"/>
            </a:xfrm>
            <a:prstGeom prst="rect">
              <a:avLst/>
            </a:prstGeom>
          </p:spPr>
        </p:pic>
        <p:pic>
          <p:nvPicPr>
            <p:cNvPr id="8" name="Picture 7"/>
            <p:cNvPicPr>
              <a:picLocks noChangeAspect="1"/>
            </p:cNvPicPr>
            <p:nvPr/>
          </p:nvPicPr>
          <p:blipFill>
            <a:blip r:embed="rId5"/>
            <a:stretch>
              <a:fillRect/>
            </a:stretch>
          </p:blipFill>
          <p:spPr>
            <a:xfrm>
              <a:off x="4415539" y="3362633"/>
              <a:ext cx="687090" cy="457602"/>
            </a:xfrm>
            <a:prstGeom prst="rect">
              <a:avLst/>
            </a:prstGeom>
          </p:spPr>
        </p:pic>
        <p:pic>
          <p:nvPicPr>
            <p:cNvPr id="9" name="Picture 8"/>
            <p:cNvPicPr>
              <a:picLocks noChangeAspect="1"/>
            </p:cNvPicPr>
            <p:nvPr/>
          </p:nvPicPr>
          <p:blipFill>
            <a:blip r:embed="rId6"/>
            <a:stretch>
              <a:fillRect/>
            </a:stretch>
          </p:blipFill>
          <p:spPr>
            <a:xfrm>
              <a:off x="3643546" y="3877411"/>
              <a:ext cx="707213" cy="523338"/>
            </a:xfrm>
            <a:prstGeom prst="rect">
              <a:avLst/>
            </a:prstGeom>
          </p:spPr>
        </p:pic>
        <p:pic>
          <p:nvPicPr>
            <p:cNvPr id="10" name="Picture 9"/>
            <p:cNvPicPr>
              <a:picLocks noChangeAspect="1"/>
            </p:cNvPicPr>
            <p:nvPr/>
          </p:nvPicPr>
          <p:blipFill>
            <a:blip r:embed="rId7"/>
            <a:stretch>
              <a:fillRect/>
            </a:stretch>
          </p:blipFill>
          <p:spPr>
            <a:xfrm>
              <a:off x="4415538" y="3877411"/>
              <a:ext cx="697785" cy="523338"/>
            </a:xfrm>
            <a:prstGeom prst="rect">
              <a:avLst/>
            </a:prstGeom>
          </p:spPr>
        </p:pic>
      </p:grpSp>
    </p:spTree>
    <p:extLst>
      <p:ext uri="{BB962C8B-B14F-4D97-AF65-F5344CB8AC3E}">
        <p14:creationId xmlns:p14="http://schemas.microsoft.com/office/powerpoint/2010/main" val="21867626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Syllabus</a:t>
            </a:r>
          </a:p>
        </p:txBody>
      </p:sp>
      <p:sp>
        <p:nvSpPr>
          <p:cNvPr id="3" name="Content Placeholder 2"/>
          <p:cNvSpPr>
            <a:spLocks noGrp="1"/>
          </p:cNvSpPr>
          <p:nvPr>
            <p:ph idx="1"/>
          </p:nvPr>
        </p:nvSpPr>
        <p:spPr/>
        <p:txBody>
          <a:bodyPr>
            <a:normAutofit fontScale="85000" lnSpcReduction="20000"/>
          </a:bodyPr>
          <a:lstStyle/>
          <a:p>
            <a:r>
              <a:rPr lang="en-US" dirty="0"/>
              <a:t>Fully observed likelihood-based models</a:t>
            </a:r>
          </a:p>
          <a:p>
            <a:pPr lvl="1"/>
            <a:r>
              <a:rPr lang="en-US" dirty="0"/>
              <a:t>Autoregressive</a:t>
            </a:r>
          </a:p>
          <a:p>
            <a:pPr lvl="1"/>
            <a:r>
              <a:rPr lang="en-US" dirty="0"/>
              <a:t>Flow-based models</a:t>
            </a:r>
          </a:p>
          <a:p>
            <a:r>
              <a:rPr lang="en-US" dirty="0"/>
              <a:t>Latent variable models</a:t>
            </a:r>
          </a:p>
          <a:p>
            <a:pPr lvl="1"/>
            <a:r>
              <a:rPr lang="en-US" dirty="0" err="1"/>
              <a:t>Variational</a:t>
            </a:r>
            <a:r>
              <a:rPr lang="en-US" dirty="0"/>
              <a:t> learning</a:t>
            </a:r>
          </a:p>
          <a:p>
            <a:pPr lvl="1"/>
            <a:r>
              <a:rPr lang="en-US" dirty="0"/>
              <a:t>Inference amortization</a:t>
            </a:r>
          </a:p>
          <a:p>
            <a:pPr lvl="1"/>
            <a:r>
              <a:rPr lang="en-US" dirty="0" err="1"/>
              <a:t>Variational</a:t>
            </a:r>
            <a:r>
              <a:rPr lang="en-US" dirty="0"/>
              <a:t> </a:t>
            </a:r>
            <a:r>
              <a:rPr lang="en-US" dirty="0" err="1"/>
              <a:t>autoencoder</a:t>
            </a:r>
            <a:endParaRPr lang="en-US" dirty="0"/>
          </a:p>
          <a:p>
            <a:r>
              <a:rPr lang="en-US" dirty="0"/>
              <a:t>Implicit generative models</a:t>
            </a:r>
          </a:p>
          <a:p>
            <a:pPr lvl="1"/>
            <a:r>
              <a:rPr lang="en-US" dirty="0"/>
              <a:t>Two sample tests, </a:t>
            </a:r>
            <a:r>
              <a:rPr lang="en-US" dirty="0" err="1"/>
              <a:t>embeddings</a:t>
            </a:r>
            <a:r>
              <a:rPr lang="en-US" dirty="0"/>
              <a:t>, F-divergences</a:t>
            </a:r>
          </a:p>
          <a:p>
            <a:pPr lvl="1"/>
            <a:r>
              <a:rPr lang="en-US" dirty="0"/>
              <a:t>Generative Adversarial </a:t>
            </a:r>
            <a:r>
              <a:rPr lang="en-US" dirty="0" smtClean="0"/>
              <a:t>Networks</a:t>
            </a:r>
          </a:p>
          <a:p>
            <a:r>
              <a:rPr lang="en-US" dirty="0" smtClean="0"/>
              <a:t>Energy Based Models</a:t>
            </a:r>
          </a:p>
          <a:p>
            <a:r>
              <a:rPr lang="en-US" dirty="0" smtClean="0"/>
              <a:t>Score-based Diffusion </a:t>
            </a:r>
            <a:r>
              <a:rPr lang="en-US" dirty="0" smtClean="0"/>
              <a:t>Generative Models</a:t>
            </a:r>
            <a:endParaRPr lang="en-US" dirty="0"/>
          </a:p>
          <a:p>
            <a:r>
              <a:rPr lang="en-US" dirty="0"/>
              <a:t>Learn about algorithms, theory </a:t>
            </a:r>
            <a:r>
              <a:rPr lang="en-US" dirty="0" smtClean="0"/>
              <a:t>&amp; </a:t>
            </a:r>
            <a:r>
              <a:rPr lang="en-US" dirty="0"/>
              <a:t>applications</a:t>
            </a:r>
          </a:p>
          <a:p>
            <a:pPr lvl="1"/>
            <a:endParaRPr lang="en-US" dirty="0"/>
          </a:p>
        </p:txBody>
      </p:sp>
    </p:spTree>
    <p:extLst>
      <p:ext uri="{BB962C8B-B14F-4D97-AF65-F5344CB8AC3E}">
        <p14:creationId xmlns:p14="http://schemas.microsoft.com/office/powerpoint/2010/main" val="1214602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Prerequisites</a:t>
            </a:r>
          </a:p>
        </p:txBody>
      </p:sp>
      <p:sp>
        <p:nvSpPr>
          <p:cNvPr id="3" name="Content Placeholder 2"/>
          <p:cNvSpPr>
            <a:spLocks noGrp="1"/>
          </p:cNvSpPr>
          <p:nvPr>
            <p:ph idx="1"/>
          </p:nvPr>
        </p:nvSpPr>
        <p:spPr/>
        <p:txBody>
          <a:bodyPr>
            <a:normAutofit/>
          </a:bodyPr>
          <a:lstStyle/>
          <a:p>
            <a:r>
              <a:rPr lang="en-US" dirty="0"/>
              <a:t>Basic knowledge about machine learning from at least one of CS 221, 228, 229, or 230. </a:t>
            </a:r>
          </a:p>
          <a:p>
            <a:r>
              <a:rPr lang="en-US" dirty="0"/>
              <a:t>Basic knowledge of probabilities and calculus:</a:t>
            </a:r>
          </a:p>
          <a:p>
            <a:pPr lvl="1"/>
            <a:r>
              <a:rPr lang="en-US" dirty="0"/>
              <a:t>Gradients, gradient-descent optimization, backpropagation</a:t>
            </a:r>
          </a:p>
          <a:p>
            <a:pPr lvl="1"/>
            <a:r>
              <a:rPr lang="en-US" dirty="0"/>
              <a:t>Random variables, independence, conditional independence</a:t>
            </a:r>
          </a:p>
          <a:p>
            <a:pPr lvl="1"/>
            <a:r>
              <a:rPr lang="en-US" dirty="0"/>
              <a:t>Bayes rule, chain rule, change of variables formulas</a:t>
            </a:r>
          </a:p>
          <a:p>
            <a:r>
              <a:rPr lang="en-US" dirty="0"/>
              <a:t>Proficiency in some programming language, preferably Python, required.</a:t>
            </a:r>
          </a:p>
        </p:txBody>
      </p:sp>
    </p:spTree>
    <p:extLst>
      <p:ext uri="{BB962C8B-B14F-4D97-AF65-F5344CB8AC3E}">
        <p14:creationId xmlns:p14="http://schemas.microsoft.com/office/powerpoint/2010/main" val="6378094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p:txBody>
          <a:bodyPr>
            <a:normAutofit fontScale="55000" lnSpcReduction="20000"/>
          </a:bodyPr>
          <a:lstStyle/>
          <a:p>
            <a:r>
              <a:rPr lang="en-US" dirty="0"/>
              <a:t>Class webpage: </a:t>
            </a:r>
            <a:r>
              <a:rPr lang="en-US" dirty="0">
                <a:hlinkClick r:id="rId2"/>
              </a:rPr>
              <a:t>https://deepgenerativemodels.github.io/</a:t>
            </a:r>
            <a:endParaRPr lang="en-US" dirty="0"/>
          </a:p>
          <a:p>
            <a:r>
              <a:rPr lang="en-US" dirty="0" smtClean="0"/>
              <a:t>There </a:t>
            </a:r>
            <a:r>
              <a:rPr lang="en-US" dirty="0"/>
              <a:t>is no required textbook. Reading materials and course notes will be provided.</a:t>
            </a:r>
          </a:p>
          <a:p>
            <a:r>
              <a:rPr lang="en-US" dirty="0"/>
              <a:t>Suggested Reading: </a:t>
            </a:r>
            <a:r>
              <a:rPr lang="en-US" i="1" dirty="0"/>
              <a:t>Deep Learning</a:t>
            </a:r>
            <a:r>
              <a:rPr lang="en-US" dirty="0"/>
              <a:t> by Ian </a:t>
            </a:r>
            <a:r>
              <a:rPr lang="en-US" dirty="0" err="1"/>
              <a:t>Goodfellow</a:t>
            </a:r>
            <a:r>
              <a:rPr lang="en-US" dirty="0"/>
              <a:t>, </a:t>
            </a:r>
            <a:r>
              <a:rPr lang="en-US" dirty="0" err="1"/>
              <a:t>Yoshua</a:t>
            </a:r>
            <a:r>
              <a:rPr lang="en-US" dirty="0"/>
              <a:t> </a:t>
            </a:r>
            <a:r>
              <a:rPr lang="en-US" dirty="0" err="1"/>
              <a:t>Bengio</a:t>
            </a:r>
            <a:r>
              <a:rPr lang="en-US" dirty="0"/>
              <a:t>, Aaron </a:t>
            </a:r>
            <a:r>
              <a:rPr lang="en-US" dirty="0" err="1"/>
              <a:t>Courville</a:t>
            </a:r>
            <a:r>
              <a:rPr lang="en-US" dirty="0"/>
              <a:t>. Online version available free </a:t>
            </a:r>
            <a:r>
              <a:rPr lang="en-US" dirty="0">
                <a:hlinkClick r:id="rId3"/>
              </a:rPr>
              <a:t>here</a:t>
            </a:r>
            <a:r>
              <a:rPr lang="en-US" dirty="0"/>
              <a:t>.</a:t>
            </a:r>
          </a:p>
          <a:p>
            <a:r>
              <a:rPr lang="en-US" dirty="0"/>
              <a:t>Lecture notes: </a:t>
            </a:r>
            <a:r>
              <a:rPr lang="en-US" dirty="0">
                <a:hlinkClick r:id="rId4"/>
              </a:rPr>
              <a:t>https://deepgenerativemodels.github.io/notes/index.html</a:t>
            </a:r>
            <a:endParaRPr lang="en-US" dirty="0"/>
          </a:p>
          <a:p>
            <a:r>
              <a:rPr lang="en-US" dirty="0"/>
              <a:t>Teaching Assistants</a:t>
            </a:r>
            <a:r>
              <a:rPr lang="en-US" dirty="0" smtClean="0"/>
              <a:t>: </a:t>
            </a:r>
          </a:p>
          <a:p>
            <a:pPr lvl="1"/>
            <a:r>
              <a:rPr lang="en-US" dirty="0" smtClean="0"/>
              <a:t>Agarwal</a:t>
            </a:r>
            <a:r>
              <a:rPr lang="en-US" dirty="0"/>
              <a:t>, </a:t>
            </a:r>
            <a:r>
              <a:rPr lang="en-US" smtClean="0"/>
              <a:t>Pratyush </a:t>
            </a:r>
            <a:endParaRPr lang="en-US" dirty="0" smtClean="0"/>
          </a:p>
          <a:p>
            <a:pPr lvl="1"/>
            <a:r>
              <a:rPr lang="en-US" dirty="0" smtClean="0"/>
              <a:t>Chatterjee</a:t>
            </a:r>
            <a:r>
              <a:rPr lang="en-US" dirty="0"/>
              <a:t>, </a:t>
            </a:r>
            <a:r>
              <a:rPr lang="en-US" dirty="0" err="1" smtClean="0"/>
              <a:t>Soumya</a:t>
            </a:r>
            <a:endParaRPr lang="en-US" dirty="0" smtClean="0"/>
          </a:p>
          <a:p>
            <a:pPr lvl="1"/>
            <a:r>
              <a:rPr lang="en-US" dirty="0" smtClean="0"/>
              <a:t>Chen, </a:t>
            </a:r>
            <a:r>
              <a:rPr lang="en-US" dirty="0" err="1" smtClean="0"/>
              <a:t>Honglin</a:t>
            </a:r>
            <a:endParaRPr lang="en-US" dirty="0" smtClean="0"/>
          </a:p>
          <a:p>
            <a:pPr lvl="1"/>
            <a:r>
              <a:rPr lang="en-US" dirty="0" smtClean="0"/>
              <a:t>Chiang</a:t>
            </a:r>
            <a:r>
              <a:rPr lang="en-US" dirty="0"/>
              <a:t>, </a:t>
            </a:r>
            <a:r>
              <a:rPr lang="en-US" dirty="0" smtClean="0"/>
              <a:t>Bryan</a:t>
            </a:r>
          </a:p>
          <a:p>
            <a:pPr lvl="1"/>
            <a:r>
              <a:rPr lang="en-US" dirty="0" err="1" smtClean="0"/>
              <a:t>Obbad</a:t>
            </a:r>
            <a:r>
              <a:rPr lang="en-US" dirty="0"/>
              <a:t>, </a:t>
            </a:r>
            <a:r>
              <a:rPr lang="en-US" dirty="0" err="1" smtClean="0"/>
              <a:t>Elyas</a:t>
            </a:r>
            <a:endParaRPr lang="en-US" dirty="0" smtClean="0"/>
          </a:p>
          <a:p>
            <a:pPr lvl="1"/>
            <a:r>
              <a:rPr lang="en-US" dirty="0" smtClean="0"/>
              <a:t>Salahi</a:t>
            </a:r>
            <a:r>
              <a:rPr lang="en-US" dirty="0"/>
              <a:t>, </a:t>
            </a:r>
            <a:r>
              <a:rPr lang="en-US" dirty="0" err="1" smtClean="0"/>
              <a:t>Kamyar</a:t>
            </a:r>
            <a:endParaRPr lang="en-US" dirty="0" smtClean="0"/>
          </a:p>
          <a:p>
            <a:pPr lvl="1"/>
            <a:r>
              <a:rPr lang="en-US" dirty="0" smtClean="0"/>
              <a:t>Shih</a:t>
            </a:r>
            <a:r>
              <a:rPr lang="en-US" dirty="0"/>
              <a:t>, </a:t>
            </a:r>
            <a:r>
              <a:rPr lang="en-US" dirty="0" err="1"/>
              <a:t>Boyun</a:t>
            </a:r>
            <a:r>
              <a:rPr lang="en-US" dirty="0"/>
              <a:t> (</a:t>
            </a:r>
            <a:r>
              <a:rPr lang="en-US" dirty="0" smtClean="0"/>
              <a:t>Andy)</a:t>
            </a:r>
          </a:p>
          <a:p>
            <a:pPr lvl="1"/>
            <a:r>
              <a:rPr lang="en-US" dirty="0" smtClean="0"/>
              <a:t>Xiao</a:t>
            </a:r>
            <a:r>
              <a:rPr lang="en-US" dirty="0"/>
              <a:t>, </a:t>
            </a:r>
            <a:r>
              <a:rPr lang="en-US" dirty="0" err="1"/>
              <a:t>Zedian</a:t>
            </a:r>
            <a:r>
              <a:rPr lang="en-US" dirty="0"/>
              <a:t> (</a:t>
            </a:r>
            <a:r>
              <a:rPr lang="en-US" dirty="0" smtClean="0"/>
              <a:t>Mark)</a:t>
            </a:r>
          </a:p>
          <a:p>
            <a:pPr lvl="1"/>
            <a:r>
              <a:rPr lang="en-US" dirty="0" smtClean="0"/>
              <a:t>Xu</a:t>
            </a:r>
            <a:r>
              <a:rPr lang="en-US" dirty="0"/>
              <a:t>, </a:t>
            </a:r>
            <a:r>
              <a:rPr lang="en-US" dirty="0" err="1" smtClean="0"/>
              <a:t>Minkai</a:t>
            </a:r>
            <a:endParaRPr lang="en-US" dirty="0" smtClean="0"/>
          </a:p>
          <a:p>
            <a:pPr lvl="1"/>
            <a:r>
              <a:rPr lang="en-US" dirty="0" smtClean="0"/>
              <a:t>Yuan</a:t>
            </a:r>
            <a:r>
              <a:rPr lang="en-US" dirty="0"/>
              <a:t>, Lu (</a:t>
            </a:r>
            <a:r>
              <a:rPr lang="en-US" dirty="0" smtClean="0"/>
              <a:t>Sylvia)</a:t>
            </a:r>
          </a:p>
          <a:p>
            <a:pPr lvl="1"/>
            <a:r>
              <a:rPr lang="en-US" dirty="0" smtClean="0"/>
              <a:t>Zhou</a:t>
            </a:r>
            <a:r>
              <a:rPr lang="en-US" dirty="0"/>
              <a:t>, Lin Qi (Alex)</a:t>
            </a:r>
            <a:endParaRPr lang="en-US" dirty="0" smtClean="0"/>
          </a:p>
          <a:p>
            <a:r>
              <a:rPr lang="en-US" dirty="0" smtClean="0"/>
              <a:t>Coordinator: John Cho</a:t>
            </a:r>
            <a:endParaRPr lang="en-US" dirty="0"/>
          </a:p>
          <a:p>
            <a:r>
              <a:rPr lang="en-US" dirty="0"/>
              <a:t>Office hours: See calendar on class website</a:t>
            </a:r>
          </a:p>
        </p:txBody>
      </p:sp>
    </p:spTree>
    <p:extLst>
      <p:ext uri="{BB962C8B-B14F-4D97-AF65-F5344CB8AC3E}">
        <p14:creationId xmlns:p14="http://schemas.microsoft.com/office/powerpoint/2010/main" val="2995945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 – Grading policies</a:t>
            </a:r>
          </a:p>
        </p:txBody>
      </p:sp>
      <p:sp>
        <p:nvSpPr>
          <p:cNvPr id="3" name="Content Placeholder 2"/>
          <p:cNvSpPr>
            <a:spLocks noGrp="1"/>
          </p:cNvSpPr>
          <p:nvPr>
            <p:ph idx="1"/>
          </p:nvPr>
        </p:nvSpPr>
        <p:spPr/>
        <p:txBody>
          <a:bodyPr>
            <a:normAutofit/>
          </a:bodyPr>
          <a:lstStyle/>
          <a:p>
            <a:r>
              <a:rPr lang="en-US" dirty="0"/>
              <a:t>Grading Policy</a:t>
            </a:r>
          </a:p>
          <a:p>
            <a:pPr lvl="1"/>
            <a:r>
              <a:rPr lang="en-US" dirty="0"/>
              <a:t>Three </a:t>
            </a:r>
            <a:r>
              <a:rPr lang="en-US" dirty="0" err="1"/>
              <a:t>homeworks</a:t>
            </a:r>
            <a:r>
              <a:rPr lang="en-US" dirty="0"/>
              <a:t> (15% each): mix of conceptual and programming based questions</a:t>
            </a:r>
          </a:p>
          <a:p>
            <a:pPr lvl="1"/>
            <a:r>
              <a:rPr lang="en-US" dirty="0"/>
              <a:t>Midterm: 15%</a:t>
            </a:r>
          </a:p>
          <a:p>
            <a:pPr lvl="1"/>
            <a:r>
              <a:rPr lang="en-US" dirty="0"/>
              <a:t>Course Project: 40%</a:t>
            </a:r>
          </a:p>
          <a:p>
            <a:pPr lvl="2"/>
            <a:r>
              <a:rPr lang="en-US" dirty="0"/>
              <a:t>Proposal: 5%</a:t>
            </a:r>
          </a:p>
          <a:p>
            <a:pPr lvl="2"/>
            <a:r>
              <a:rPr lang="en-US" dirty="0"/>
              <a:t>Progress Report: 10%</a:t>
            </a:r>
          </a:p>
          <a:p>
            <a:pPr lvl="2"/>
            <a:r>
              <a:rPr lang="en-US" dirty="0"/>
              <a:t>Poster Presentation: 10%</a:t>
            </a:r>
          </a:p>
          <a:p>
            <a:pPr lvl="2"/>
            <a:r>
              <a:rPr lang="en-US" dirty="0"/>
              <a:t>Final Report: 15%</a:t>
            </a:r>
          </a:p>
          <a:p>
            <a:endParaRPr lang="en-US" dirty="0"/>
          </a:p>
        </p:txBody>
      </p:sp>
    </p:spTree>
    <p:extLst>
      <p:ext uri="{BB962C8B-B14F-4D97-AF65-F5344CB8AC3E}">
        <p14:creationId xmlns:p14="http://schemas.microsoft.com/office/powerpoint/2010/main" val="3848096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a:spLocks noGrp="1"/>
          </p:cNvSpPr>
          <p:nvPr>
            <p:ph idx="1"/>
          </p:nvPr>
        </p:nvSpPr>
        <p:spPr>
          <a:xfrm>
            <a:off x="838200" y="1825625"/>
            <a:ext cx="10515600" cy="4781652"/>
          </a:xfrm>
        </p:spPr>
        <p:txBody>
          <a:bodyPr>
            <a:normAutofit/>
          </a:bodyPr>
          <a:lstStyle/>
          <a:p>
            <a:pPr marL="0" indent="0">
              <a:buNone/>
            </a:pPr>
            <a:r>
              <a:rPr lang="en-US" sz="2400" b="1" dirty="0"/>
              <a:t>Statistical</a:t>
            </a:r>
            <a:r>
              <a:rPr lang="en-US" sz="2400" dirty="0"/>
              <a:t> generative models are </a:t>
            </a:r>
            <a:r>
              <a:rPr lang="en-US" sz="2400" b="1" dirty="0"/>
              <a:t>learned from data</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b="1" dirty="0"/>
              <a:t>Priors are always necessary, </a:t>
            </a:r>
            <a:r>
              <a:rPr lang="en-US" sz="2400" dirty="0"/>
              <a:t>but there is a spectrum</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TextBox 40"/>
          <p:cNvSpPr txBox="1"/>
          <p:nvPr/>
        </p:nvSpPr>
        <p:spPr>
          <a:xfrm>
            <a:off x="6490645" y="3886327"/>
            <a:ext cx="3472168" cy="830998"/>
          </a:xfrm>
          <a:prstGeom prst="rect">
            <a:avLst/>
          </a:prstGeom>
          <a:noFill/>
        </p:spPr>
        <p:txBody>
          <a:bodyPr wrap="none" rtlCol="0">
            <a:spAutoFit/>
          </a:bodyPr>
          <a:lstStyle/>
          <a:p>
            <a:pPr algn="ctr"/>
            <a:r>
              <a:rPr lang="en-US" sz="2400" dirty="0"/>
              <a:t>Prior Knowledge</a:t>
            </a:r>
          </a:p>
          <a:p>
            <a:pPr algn="ctr"/>
            <a:r>
              <a:rPr lang="en-US" sz="2400" dirty="0"/>
              <a:t>(e.g., physics, materials, ..)</a:t>
            </a:r>
          </a:p>
        </p:txBody>
      </p:sp>
      <p:pic>
        <p:nvPicPr>
          <p:cNvPr id="4" name="Picture 41"/>
          <p:cNvPicPr>
            <a:picLocks noChangeAspect="1"/>
          </p:cNvPicPr>
          <p:nvPr/>
        </p:nvPicPr>
        <p:blipFill>
          <a:blip r:embed="rId3"/>
          <a:stretch>
            <a:fillRect/>
          </a:stretch>
        </p:blipFill>
        <p:spPr>
          <a:xfrm>
            <a:off x="7384118" y="2412079"/>
            <a:ext cx="1538398" cy="1453417"/>
          </a:xfrm>
          <a:prstGeom prst="rect">
            <a:avLst/>
          </a:prstGeom>
        </p:spPr>
      </p:pic>
      <p:sp>
        <p:nvSpPr>
          <p:cNvPr id="8" name="TextBox 35"/>
          <p:cNvSpPr txBox="1"/>
          <p:nvPr/>
        </p:nvSpPr>
        <p:spPr>
          <a:xfrm>
            <a:off x="5961048" y="2469059"/>
            <a:ext cx="644728" cy="1200329"/>
          </a:xfrm>
          <a:prstGeom prst="rect">
            <a:avLst/>
          </a:prstGeom>
          <a:noFill/>
        </p:spPr>
        <p:txBody>
          <a:bodyPr wrap="none" rtlCol="0">
            <a:spAutoFit/>
          </a:bodyPr>
          <a:lstStyle/>
          <a:p>
            <a:r>
              <a:rPr lang="en-US" sz="7200" dirty="0"/>
              <a:t>+</a:t>
            </a:r>
          </a:p>
        </p:txBody>
      </p:sp>
      <p:sp>
        <p:nvSpPr>
          <p:cNvPr id="21" name="TextBox 38"/>
          <p:cNvSpPr txBox="1"/>
          <p:nvPr/>
        </p:nvSpPr>
        <p:spPr>
          <a:xfrm>
            <a:off x="2229186" y="3969275"/>
            <a:ext cx="3514745" cy="830997"/>
          </a:xfrm>
          <a:prstGeom prst="rect">
            <a:avLst/>
          </a:prstGeom>
          <a:noFill/>
        </p:spPr>
        <p:txBody>
          <a:bodyPr wrap="none" rtlCol="0">
            <a:spAutoFit/>
          </a:bodyPr>
          <a:lstStyle/>
          <a:p>
            <a:pPr algn="ctr"/>
            <a:r>
              <a:rPr lang="en-US" sz="2400" dirty="0"/>
              <a:t>Data</a:t>
            </a:r>
          </a:p>
          <a:p>
            <a:pPr algn="ctr"/>
            <a:r>
              <a:rPr lang="en-US" sz="2400" dirty="0"/>
              <a:t>(e.g., images of bedrooms)</a:t>
            </a:r>
          </a:p>
        </p:txBody>
      </p:sp>
      <p:grpSp>
        <p:nvGrpSpPr>
          <p:cNvPr id="15" name="Group 14"/>
          <p:cNvGrpSpPr/>
          <p:nvPr/>
        </p:nvGrpSpPr>
        <p:grpSpPr>
          <a:xfrm>
            <a:off x="647638" y="5493813"/>
            <a:ext cx="11062954" cy="893861"/>
            <a:chOff x="647638" y="5574197"/>
            <a:chExt cx="11062954" cy="893861"/>
          </a:xfrm>
        </p:grpSpPr>
        <p:grpSp>
          <p:nvGrpSpPr>
            <p:cNvPr id="11" name="Group 54"/>
            <p:cNvGrpSpPr/>
            <p:nvPr/>
          </p:nvGrpSpPr>
          <p:grpSpPr>
            <a:xfrm>
              <a:off x="647638" y="5637061"/>
              <a:ext cx="11062954" cy="830997"/>
              <a:chOff x="647638" y="5404266"/>
              <a:chExt cx="11062954" cy="830997"/>
            </a:xfrm>
          </p:grpSpPr>
          <p:grpSp>
            <p:nvGrpSpPr>
              <p:cNvPr id="32" name="Group 55"/>
              <p:cNvGrpSpPr/>
              <p:nvPr/>
            </p:nvGrpSpPr>
            <p:grpSpPr>
              <a:xfrm>
                <a:off x="1604429" y="5663786"/>
                <a:ext cx="8085871" cy="497018"/>
                <a:chOff x="2663837" y="1092578"/>
                <a:chExt cx="6912868" cy="497018"/>
              </a:xfrm>
            </p:grpSpPr>
            <p:cxnSp>
              <p:nvCxnSpPr>
                <p:cNvPr id="14" name="Straight Connector 58"/>
                <p:cNvCxnSpPr/>
                <p:nvPr/>
              </p:nvCxnSpPr>
              <p:spPr>
                <a:xfrm flipV="1">
                  <a:off x="2663837" y="1331007"/>
                  <a:ext cx="6912868" cy="298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59"/>
                <p:cNvCxnSpPr/>
                <p:nvPr/>
              </p:nvCxnSpPr>
              <p:spPr>
                <a:xfrm>
                  <a:off x="9576705" y="1092578"/>
                  <a:ext cx="0" cy="4568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60"/>
                <p:cNvCxnSpPr/>
                <p:nvPr/>
              </p:nvCxnSpPr>
              <p:spPr>
                <a:xfrm>
                  <a:off x="2663837" y="1132711"/>
                  <a:ext cx="0" cy="4568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56"/>
              <p:cNvSpPr txBox="1"/>
              <p:nvPr/>
            </p:nvSpPr>
            <p:spPr>
              <a:xfrm>
                <a:off x="647638" y="5682015"/>
                <a:ext cx="833883" cy="461665"/>
              </a:xfrm>
              <a:prstGeom prst="rect">
                <a:avLst/>
              </a:prstGeom>
              <a:noFill/>
            </p:spPr>
            <p:txBody>
              <a:bodyPr wrap="none" rtlCol="0">
                <a:spAutoFit/>
              </a:bodyPr>
              <a:lstStyle/>
              <a:p>
                <a:r>
                  <a:rPr lang="en-US" sz="2400" dirty="0"/>
                  <a:t>Data</a:t>
                </a:r>
              </a:p>
            </p:txBody>
          </p:sp>
          <p:sp>
            <p:nvSpPr>
              <p:cNvPr id="25" name="TextBox 57"/>
              <p:cNvSpPr txBox="1"/>
              <p:nvPr/>
            </p:nvSpPr>
            <p:spPr>
              <a:xfrm>
                <a:off x="9867338" y="5404266"/>
                <a:ext cx="1843254" cy="830997"/>
              </a:xfrm>
              <a:prstGeom prst="rect">
                <a:avLst/>
              </a:prstGeom>
              <a:noFill/>
            </p:spPr>
            <p:txBody>
              <a:bodyPr wrap="square" rtlCol="0">
                <a:spAutoFit/>
              </a:bodyPr>
              <a:lstStyle/>
              <a:p>
                <a:r>
                  <a:rPr lang="en-US" sz="2400" dirty="0"/>
                  <a:t>Prior Knowledge</a:t>
                </a:r>
              </a:p>
            </p:txBody>
          </p:sp>
        </p:grpSp>
        <p:grpSp>
          <p:nvGrpSpPr>
            <p:cNvPr id="7" name="Group 1029"/>
            <p:cNvGrpSpPr/>
            <p:nvPr/>
          </p:nvGrpSpPr>
          <p:grpSpPr>
            <a:xfrm>
              <a:off x="8044583" y="5574197"/>
              <a:ext cx="1271630" cy="700368"/>
              <a:chOff x="8044583" y="5291158"/>
              <a:chExt cx="1271630" cy="700368"/>
            </a:xfrm>
          </p:grpSpPr>
          <p:sp>
            <p:nvSpPr>
              <p:cNvPr id="23" name="TextBox 1030"/>
              <p:cNvSpPr txBox="1"/>
              <p:nvPr/>
            </p:nvSpPr>
            <p:spPr>
              <a:xfrm>
                <a:off x="8044583" y="5291158"/>
                <a:ext cx="1271630" cy="461665"/>
              </a:xfrm>
              <a:prstGeom prst="rect">
                <a:avLst/>
              </a:prstGeom>
              <a:noFill/>
            </p:spPr>
            <p:txBody>
              <a:bodyPr wrap="none" rtlCol="0">
                <a:spAutoFit/>
              </a:bodyPr>
              <a:lstStyle/>
              <a:p>
                <a:r>
                  <a:rPr lang="en-US" sz="2400" dirty="0"/>
                  <a:t>Graphics</a:t>
                </a:r>
              </a:p>
            </p:txBody>
          </p:sp>
          <p:sp>
            <p:nvSpPr>
              <p:cNvPr id="5" name="Oval 1031"/>
              <p:cNvSpPr/>
              <p:nvPr/>
            </p:nvSpPr>
            <p:spPr>
              <a:xfrm>
                <a:off x="8646838" y="5778811"/>
                <a:ext cx="219919" cy="2127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35"/>
            <p:cNvGrpSpPr/>
            <p:nvPr/>
          </p:nvGrpSpPr>
          <p:grpSpPr>
            <a:xfrm>
              <a:off x="1746649" y="5600185"/>
              <a:ext cx="1694695" cy="708314"/>
              <a:chOff x="1746649" y="5317146"/>
              <a:chExt cx="1694695" cy="708314"/>
            </a:xfrm>
          </p:grpSpPr>
          <p:sp>
            <p:nvSpPr>
              <p:cNvPr id="29" name="TextBox 1036"/>
              <p:cNvSpPr txBox="1"/>
              <p:nvPr/>
            </p:nvSpPr>
            <p:spPr>
              <a:xfrm>
                <a:off x="1746649" y="5317146"/>
                <a:ext cx="1694695" cy="461665"/>
              </a:xfrm>
              <a:prstGeom prst="rect">
                <a:avLst/>
              </a:prstGeom>
              <a:noFill/>
            </p:spPr>
            <p:txBody>
              <a:bodyPr wrap="none" rtlCol="0">
                <a:spAutoFit/>
              </a:bodyPr>
              <a:lstStyle/>
              <a:p>
                <a:r>
                  <a:rPr lang="en-US" sz="2400" dirty="0"/>
                  <a:t>This course</a:t>
                </a:r>
              </a:p>
            </p:txBody>
          </p:sp>
          <p:sp>
            <p:nvSpPr>
              <p:cNvPr id="26" name="Oval 1037"/>
              <p:cNvSpPr/>
              <p:nvPr/>
            </p:nvSpPr>
            <p:spPr>
              <a:xfrm>
                <a:off x="2318013" y="5812745"/>
                <a:ext cx="219919" cy="2127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itle 19"/>
          <p:cNvSpPr>
            <a:spLocks noGrp="1"/>
          </p:cNvSpPr>
          <p:nvPr>
            <p:ph type="title"/>
          </p:nvPr>
        </p:nvSpPr>
        <p:spPr/>
        <p:txBody>
          <a:bodyPr/>
          <a:lstStyle/>
          <a:p>
            <a:r>
              <a:rPr lang="en-US" dirty="0">
                <a:latin typeface="+mj-lt"/>
                <a:ea typeface="Futura Medium" charset="0"/>
                <a:cs typeface="Futura Medium" charset="0"/>
              </a:rPr>
              <a:t>Statistical Generative Models</a:t>
            </a:r>
          </a:p>
        </p:txBody>
      </p:sp>
      <p:sp>
        <p:nvSpPr>
          <p:cNvPr id="17" name="Slide Number Placeholder 16"/>
          <p:cNvSpPr>
            <a:spLocks noGrp="1"/>
          </p:cNvSpPr>
          <p:nvPr>
            <p:ph type="sldNum" sz="quarter" idx="12"/>
          </p:nvPr>
        </p:nvSpPr>
        <p:spPr/>
        <p:txBody>
          <a:bodyPr/>
          <a:lstStyle/>
          <a:p>
            <a:fld id="{8C71CAF9-4461-454A-B702-D536C3775752}" type="slidenum">
              <a:rPr lang="en-US" smtClean="0"/>
              <a:t>5</a:t>
            </a:fld>
            <a:endParaRPr lang="en-US"/>
          </a:p>
        </p:txBody>
      </p:sp>
      <p:grpSp>
        <p:nvGrpSpPr>
          <p:cNvPr id="27" name="Group 26"/>
          <p:cNvGrpSpPr/>
          <p:nvPr/>
        </p:nvGrpSpPr>
        <p:grpSpPr>
          <a:xfrm>
            <a:off x="2537932" y="2494396"/>
            <a:ext cx="2905158" cy="1371100"/>
            <a:chOff x="2537932" y="2494396"/>
            <a:chExt cx="2905158" cy="1371100"/>
          </a:xfrm>
        </p:grpSpPr>
        <p:pic>
          <p:nvPicPr>
            <p:cNvPr id="3" name="Picture 2" descr="bedroom containing various i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37932" y="2505434"/>
              <a:ext cx="776192" cy="5177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3577969" y="2504264"/>
              <a:ext cx="817178" cy="544785"/>
            </a:xfrm>
            <a:prstGeom prst="rect">
              <a:avLst/>
            </a:prstGeom>
          </p:spPr>
        </p:pic>
        <p:pic>
          <p:nvPicPr>
            <p:cNvPr id="9" name="Picture 8"/>
            <p:cNvPicPr>
              <a:picLocks noChangeAspect="1"/>
            </p:cNvPicPr>
            <p:nvPr/>
          </p:nvPicPr>
          <p:blipFill>
            <a:blip r:embed="rId6"/>
            <a:stretch>
              <a:fillRect/>
            </a:stretch>
          </p:blipFill>
          <p:spPr>
            <a:xfrm>
              <a:off x="4549024" y="2494396"/>
              <a:ext cx="880226" cy="584866"/>
            </a:xfrm>
            <a:prstGeom prst="rect">
              <a:avLst/>
            </a:prstGeom>
          </p:spPr>
        </p:pic>
        <p:pic>
          <p:nvPicPr>
            <p:cNvPr id="13" name="Picture 12"/>
            <p:cNvPicPr>
              <a:picLocks noChangeAspect="1"/>
            </p:cNvPicPr>
            <p:nvPr/>
          </p:nvPicPr>
          <p:blipFill>
            <a:blip r:embed="rId7"/>
            <a:stretch>
              <a:fillRect/>
            </a:stretch>
          </p:blipFill>
          <p:spPr>
            <a:xfrm>
              <a:off x="4522303" y="3251638"/>
              <a:ext cx="920787" cy="613858"/>
            </a:xfrm>
            <a:prstGeom prst="rect">
              <a:avLst/>
            </a:prstGeom>
          </p:spPr>
        </p:pic>
        <p:sp>
          <p:nvSpPr>
            <p:cNvPr id="16" name="TextBox 15"/>
            <p:cNvSpPr txBox="1"/>
            <p:nvPr/>
          </p:nvSpPr>
          <p:spPr>
            <a:xfrm>
              <a:off x="3831765" y="3328111"/>
              <a:ext cx="333746" cy="369332"/>
            </a:xfrm>
            <a:prstGeom prst="rect">
              <a:avLst/>
            </a:prstGeom>
            <a:noFill/>
          </p:spPr>
          <p:txBody>
            <a:bodyPr wrap="none" rtlCol="0">
              <a:spAutoFit/>
            </a:bodyPr>
            <a:lstStyle/>
            <a:p>
              <a:r>
                <a:rPr lang="en-US" dirty="0" smtClean="0"/>
                <a:t>…</a:t>
              </a:r>
              <a:endParaRPr lang="en-US" dirty="0"/>
            </a:p>
          </p:txBody>
        </p:sp>
        <p:pic>
          <p:nvPicPr>
            <p:cNvPr id="18" name="Picture 17"/>
            <p:cNvPicPr>
              <a:picLocks noChangeAspect="1"/>
            </p:cNvPicPr>
            <p:nvPr/>
          </p:nvPicPr>
          <p:blipFill>
            <a:blip r:embed="rId8"/>
            <a:stretch>
              <a:fillRect/>
            </a:stretch>
          </p:blipFill>
          <p:spPr>
            <a:xfrm>
              <a:off x="2545333" y="3190116"/>
              <a:ext cx="670971" cy="674334"/>
            </a:xfrm>
            <a:prstGeom prst="rect">
              <a:avLst/>
            </a:prstGeom>
          </p:spPr>
        </p:pic>
      </p:grpSp>
    </p:spTree>
    <p:extLst>
      <p:ext uri="{BB962C8B-B14F-4D97-AF65-F5344CB8AC3E}">
        <p14:creationId xmlns:p14="http://schemas.microsoft.com/office/powerpoint/2010/main" val="65352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Projects</a:t>
            </a:r>
          </a:p>
        </p:txBody>
      </p:sp>
      <p:sp>
        <p:nvSpPr>
          <p:cNvPr id="3" name="Content Placeholder 2"/>
          <p:cNvSpPr>
            <a:spLocks noGrp="1"/>
          </p:cNvSpPr>
          <p:nvPr>
            <p:ph idx="1"/>
          </p:nvPr>
        </p:nvSpPr>
        <p:spPr/>
        <p:txBody>
          <a:bodyPr>
            <a:normAutofit/>
          </a:bodyPr>
          <a:lstStyle/>
          <a:p>
            <a:r>
              <a:rPr lang="en-US" dirty="0"/>
              <a:t>Course projects will be done in groups of up to 3 students and can fall into one or more of the following categories:</a:t>
            </a:r>
          </a:p>
          <a:p>
            <a:pPr lvl="1"/>
            <a:r>
              <a:rPr lang="en-US" dirty="0"/>
              <a:t>Application of deep generative models on a novel task/dataset</a:t>
            </a:r>
          </a:p>
          <a:p>
            <a:pPr lvl="1"/>
            <a:r>
              <a:rPr lang="en-US" dirty="0"/>
              <a:t>Algorithmic improvements into the evaluation, learning and/or inference of deep generative models</a:t>
            </a:r>
          </a:p>
          <a:p>
            <a:pPr lvl="1"/>
            <a:r>
              <a:rPr lang="en-US" dirty="0"/>
              <a:t>Theoretical analysis of any aspect of existing deep generative models</a:t>
            </a:r>
          </a:p>
          <a:p>
            <a:r>
              <a:rPr lang="en-US" dirty="0"/>
              <a:t>Teaching staff will suggest possible projects</a:t>
            </a:r>
          </a:p>
          <a:p>
            <a:r>
              <a:rPr lang="en-US" dirty="0"/>
              <a:t>We will provide Google Cloud coupons</a:t>
            </a:r>
          </a:p>
          <a:p>
            <a:r>
              <a:rPr lang="en-US" dirty="0"/>
              <a:t>See list of past projects at: https://</a:t>
            </a:r>
            <a:r>
              <a:rPr lang="en-US" dirty="0" smtClean="0"/>
              <a:t>deepgenerativemodels.github.io/2019</a:t>
            </a:r>
            <a:endParaRPr lang="en-US" dirty="0"/>
          </a:p>
        </p:txBody>
      </p:sp>
    </p:spTree>
    <p:extLst>
      <p:ext uri="{BB962C8B-B14F-4D97-AF65-F5344CB8AC3E}">
        <p14:creationId xmlns:p14="http://schemas.microsoft.com/office/powerpoint/2010/main" val="2344283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a:spLocks noGrp="1"/>
          </p:cNvSpPr>
          <p:nvPr>
            <p:ph idx="1"/>
          </p:nvPr>
        </p:nvSpPr>
        <p:spPr>
          <a:xfrm>
            <a:off x="838200" y="1825625"/>
            <a:ext cx="10515600" cy="4781652"/>
          </a:xfrm>
        </p:spPr>
        <p:txBody>
          <a:bodyPr>
            <a:normAutofit/>
          </a:bodyPr>
          <a:lstStyle/>
          <a:p>
            <a:pPr marL="0" indent="0">
              <a:buNone/>
            </a:pPr>
            <a:r>
              <a:rPr lang="en-US" sz="2400" dirty="0"/>
              <a:t>A statistical generative model is a </a:t>
            </a:r>
            <a:r>
              <a:rPr lang="en-US" sz="2400" b="1" dirty="0"/>
              <a:t>probability distribution </a:t>
            </a:r>
            <a:r>
              <a:rPr lang="en-US" sz="2400" dirty="0"/>
              <a:t>p(x)</a:t>
            </a:r>
          </a:p>
          <a:p>
            <a:pPr lvl="1"/>
            <a:r>
              <a:rPr lang="en-US" b="1" dirty="0"/>
              <a:t>Data: </a:t>
            </a:r>
            <a:r>
              <a:rPr lang="en-US" dirty="0"/>
              <a:t>samples (e.g., images of bedrooms)</a:t>
            </a:r>
          </a:p>
          <a:p>
            <a:pPr lvl="1"/>
            <a:r>
              <a:rPr lang="en-US" b="1" dirty="0"/>
              <a:t>Prior knowledge: </a:t>
            </a:r>
            <a:r>
              <a:rPr lang="en-US" dirty="0"/>
              <a:t>parametric form (e.g., Gaussian?), loss function (e.g., maximum likelihood?), optimization algorithm, etc.</a:t>
            </a:r>
            <a:endParaRPr lang="en-US"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dirty="0"/>
              <a:t>It is generative because </a:t>
            </a:r>
            <a:r>
              <a:rPr lang="en-US" sz="2400" b="1" dirty="0">
                <a:solidFill>
                  <a:srgbClr val="FF0000"/>
                </a:solidFill>
              </a:rPr>
              <a:t>sampling from p(x) generates new images</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sp>
        <p:nvSpPr>
          <p:cNvPr id="1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0" name="Title 19"/>
          <p:cNvSpPr>
            <a:spLocks noGrp="1"/>
          </p:cNvSpPr>
          <p:nvPr>
            <p:ph type="title"/>
          </p:nvPr>
        </p:nvSpPr>
        <p:spPr/>
        <p:txBody>
          <a:bodyPr/>
          <a:lstStyle/>
          <a:p>
            <a:r>
              <a:rPr lang="en-US" dirty="0">
                <a:latin typeface="+mj-lt"/>
                <a:ea typeface="Futura Medium" charset="0"/>
                <a:cs typeface="Futura Medium" charset="0"/>
              </a:rPr>
              <a:t>Statistical Generative Models</a:t>
            </a:r>
          </a:p>
        </p:txBody>
      </p:sp>
      <p:sp>
        <p:nvSpPr>
          <p:cNvPr id="17" name="Slide Number Placeholder 16"/>
          <p:cNvSpPr>
            <a:spLocks noGrp="1"/>
          </p:cNvSpPr>
          <p:nvPr>
            <p:ph type="sldNum" sz="quarter" idx="12"/>
          </p:nvPr>
        </p:nvSpPr>
        <p:spPr>
          <a:xfrm>
            <a:off x="9843655" y="6451832"/>
            <a:ext cx="1312025" cy="365125"/>
          </a:xfrm>
        </p:spPr>
        <p:txBody>
          <a:bodyPr/>
          <a:lstStyle/>
          <a:p>
            <a:fld id="{8C71CAF9-4461-454A-B702-D536C3775752}" type="slidenum">
              <a:rPr lang="en-US" smtClean="0"/>
              <a:t>6</a:t>
            </a:fld>
            <a:endParaRPr lang="en-US"/>
          </a:p>
        </p:txBody>
      </p:sp>
      <p:grpSp>
        <p:nvGrpSpPr>
          <p:cNvPr id="40" name="Group 39"/>
          <p:cNvGrpSpPr/>
          <p:nvPr/>
        </p:nvGrpSpPr>
        <p:grpSpPr>
          <a:xfrm>
            <a:off x="6947609" y="4035428"/>
            <a:ext cx="4258624" cy="461665"/>
            <a:chOff x="7448601" y="4815463"/>
            <a:chExt cx="4258624" cy="461665"/>
          </a:xfrm>
        </p:grpSpPr>
        <p:cxnSp>
          <p:nvCxnSpPr>
            <p:cNvPr id="41" name="Straight Arrow Connector 40"/>
            <p:cNvCxnSpPr/>
            <p:nvPr/>
          </p:nvCxnSpPr>
          <p:spPr>
            <a:xfrm>
              <a:off x="7448601" y="5046295"/>
              <a:ext cx="83780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469159" y="4815463"/>
              <a:ext cx="3238066" cy="461665"/>
            </a:xfrm>
            <a:prstGeom prst="rect">
              <a:avLst/>
            </a:prstGeom>
            <a:noFill/>
          </p:spPr>
          <p:txBody>
            <a:bodyPr wrap="none" rtlCol="0">
              <a:spAutoFit/>
            </a:bodyPr>
            <a:lstStyle/>
            <a:p>
              <a:r>
                <a:rPr lang="en-US" sz="2400" dirty="0" smtClean="0"/>
                <a:t> scalar probability </a:t>
              </a:r>
              <a:r>
                <a:rPr lang="en-US" sz="2400" dirty="0"/>
                <a:t>p(x)</a:t>
              </a:r>
            </a:p>
          </p:txBody>
        </p:sp>
      </p:grpSp>
      <p:sp>
        <p:nvSpPr>
          <p:cNvPr id="45" name="Rectangle 44"/>
          <p:cNvSpPr/>
          <p:nvPr/>
        </p:nvSpPr>
        <p:spPr>
          <a:xfrm>
            <a:off x="4550864" y="3582745"/>
            <a:ext cx="2267678" cy="130325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 probability distribution</a:t>
            </a:r>
          </a:p>
          <a:p>
            <a:pPr algn="ctr"/>
            <a:r>
              <a:rPr lang="en-US" sz="2800" dirty="0">
                <a:solidFill>
                  <a:schemeClr val="tx1"/>
                </a:solidFill>
              </a:rPr>
              <a:t>p(x)</a:t>
            </a:r>
          </a:p>
        </p:txBody>
      </p:sp>
      <p:grpSp>
        <p:nvGrpSpPr>
          <p:cNvPr id="2" name="Group 1"/>
          <p:cNvGrpSpPr/>
          <p:nvPr/>
        </p:nvGrpSpPr>
        <p:grpSpPr>
          <a:xfrm>
            <a:off x="1058564" y="3821595"/>
            <a:ext cx="3363233" cy="964879"/>
            <a:chOff x="1058564" y="3821595"/>
            <a:chExt cx="3363233" cy="964879"/>
          </a:xfrm>
        </p:grpSpPr>
        <p:grpSp>
          <p:nvGrpSpPr>
            <p:cNvPr id="36" name="Group 35"/>
            <p:cNvGrpSpPr/>
            <p:nvPr/>
          </p:nvGrpSpPr>
          <p:grpSpPr>
            <a:xfrm>
              <a:off x="1058564" y="4073203"/>
              <a:ext cx="3363233" cy="461665"/>
              <a:chOff x="1602306" y="4815463"/>
              <a:chExt cx="3363233" cy="461665"/>
            </a:xfrm>
          </p:grpSpPr>
          <p:cxnSp>
            <p:nvCxnSpPr>
              <p:cNvPr id="38" name="Straight Arrow Connector 37"/>
              <p:cNvCxnSpPr/>
              <p:nvPr/>
            </p:nvCxnSpPr>
            <p:spPr>
              <a:xfrm>
                <a:off x="4127733" y="5031542"/>
                <a:ext cx="83780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602306" y="4815463"/>
                <a:ext cx="1151918" cy="461665"/>
              </a:xfrm>
              <a:prstGeom prst="rect">
                <a:avLst/>
              </a:prstGeom>
              <a:noFill/>
            </p:spPr>
            <p:txBody>
              <a:bodyPr wrap="none" rtlCol="0">
                <a:spAutoFit/>
              </a:bodyPr>
              <a:lstStyle/>
              <a:p>
                <a:r>
                  <a:rPr lang="en-US" sz="2400" dirty="0"/>
                  <a:t>Image x</a:t>
                </a:r>
              </a:p>
            </p:txBody>
          </p:sp>
        </p:grpSp>
        <p:pic>
          <p:nvPicPr>
            <p:cNvPr id="15" name="Picture 14" descr="bedroom containing various ite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339549" y="3821595"/>
              <a:ext cx="1446595" cy="9648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853369" y="5712062"/>
            <a:ext cx="3246303" cy="931059"/>
            <a:chOff x="2853369" y="5712062"/>
            <a:chExt cx="3246303" cy="931059"/>
          </a:xfrm>
        </p:grpSpPr>
        <p:pic>
          <p:nvPicPr>
            <p:cNvPr id="2050" name="Picture 2" descr="beige bed with matt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3369" y="5720148"/>
              <a:ext cx="1182838" cy="887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bedspread on black metal b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3782" y="5712062"/>
              <a:ext cx="1395890" cy="9310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74545" y="6015210"/>
              <a:ext cx="333746" cy="369332"/>
            </a:xfrm>
            <a:prstGeom prst="rect">
              <a:avLst/>
            </a:prstGeom>
            <a:noFill/>
          </p:spPr>
          <p:txBody>
            <a:bodyPr wrap="none" rtlCol="0">
              <a:spAutoFit/>
            </a:bodyPr>
            <a:lstStyle/>
            <a:p>
              <a:r>
                <a:rPr lang="en-US" dirty="0" smtClean="0"/>
                <a:t>…</a:t>
              </a:r>
              <a:endParaRPr lang="en-US" dirty="0"/>
            </a:p>
          </p:txBody>
        </p:sp>
      </p:grpSp>
    </p:spTree>
    <p:extLst>
      <p:ext uri="{BB962C8B-B14F-4D97-AF65-F5344CB8AC3E}">
        <p14:creationId xmlns:p14="http://schemas.microsoft.com/office/powerpoint/2010/main" val="45218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40E-AEDD-9948-AB5F-8732EEB45127}"/>
              </a:ext>
            </a:extLst>
          </p:cNvPr>
          <p:cNvSpPr>
            <a:spLocks noGrp="1"/>
          </p:cNvSpPr>
          <p:nvPr>
            <p:ph type="title"/>
          </p:nvPr>
        </p:nvSpPr>
        <p:spPr/>
        <p:txBody>
          <a:bodyPr/>
          <a:lstStyle/>
          <a:p>
            <a:r>
              <a:rPr lang="en-US"/>
              <a:t>Building a simulator for the data generating process</a:t>
            </a:r>
          </a:p>
        </p:txBody>
      </p:sp>
      <p:sp>
        <p:nvSpPr>
          <p:cNvPr id="7" name="Rectangle 6">
            <a:extLst>
              <a:ext uri="{FF2B5EF4-FFF2-40B4-BE49-F238E27FC236}">
                <a16:creationId xmlns:a16="http://schemas.microsoft.com/office/drawing/2014/main" id="{EE6DA687-3932-284B-8F66-5294205ED272}"/>
              </a:ext>
            </a:extLst>
          </p:cNvPr>
          <p:cNvSpPr/>
          <p:nvPr/>
        </p:nvSpPr>
        <p:spPr>
          <a:xfrm>
            <a:off x="4491487" y="2525028"/>
            <a:ext cx="2857096" cy="1706088"/>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Data simulator</a:t>
            </a:r>
          </a:p>
        </p:txBody>
      </p:sp>
      <p:grpSp>
        <p:nvGrpSpPr>
          <p:cNvPr id="21" name="Group 20">
            <a:extLst>
              <a:ext uri="{FF2B5EF4-FFF2-40B4-BE49-F238E27FC236}">
                <a16:creationId xmlns:a16="http://schemas.microsoft.com/office/drawing/2014/main" id="{74240BBD-07C5-1D43-B075-03DA9658B001}"/>
              </a:ext>
            </a:extLst>
          </p:cNvPr>
          <p:cNvGrpSpPr/>
          <p:nvPr/>
        </p:nvGrpSpPr>
        <p:grpSpPr>
          <a:xfrm>
            <a:off x="7348582" y="3131851"/>
            <a:ext cx="1771680" cy="461665"/>
            <a:chOff x="5511437" y="2348888"/>
            <a:chExt cx="1328760" cy="346249"/>
          </a:xfrm>
        </p:grpSpPr>
        <p:cxnSp>
          <p:nvCxnSpPr>
            <p:cNvPr id="9" name="Straight Arrow Connector 8">
              <a:extLst>
                <a:ext uri="{FF2B5EF4-FFF2-40B4-BE49-F238E27FC236}">
                  <a16:creationId xmlns:a16="http://schemas.microsoft.com/office/drawing/2014/main" id="{34BFFD3B-5072-D04D-9590-D64F70E320D5}"/>
                </a:ext>
              </a:extLst>
            </p:cNvPr>
            <p:cNvCxnSpPr>
              <a:cxnSpLocks/>
            </p:cNvCxnSpPr>
            <p:nvPr/>
          </p:nvCxnSpPr>
          <p:spPr>
            <a:xfrm>
              <a:off x="5511437" y="2533554"/>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30DBC16-661B-9C4B-9D60-FFE0DA9A0557}"/>
                </a:ext>
              </a:extLst>
            </p:cNvPr>
            <p:cNvSpPr txBox="1"/>
            <p:nvPr/>
          </p:nvSpPr>
          <p:spPr>
            <a:xfrm>
              <a:off x="6213583" y="2348888"/>
              <a:ext cx="62661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Data</a:t>
              </a:r>
            </a:p>
          </p:txBody>
        </p:sp>
      </p:grpSp>
    </p:spTree>
    <p:extLst>
      <p:ext uri="{BB962C8B-B14F-4D97-AF65-F5344CB8AC3E}">
        <p14:creationId xmlns:p14="http://schemas.microsoft.com/office/powerpoint/2010/main" val="10772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40E-AEDD-9948-AB5F-8732EEB45127}"/>
              </a:ext>
            </a:extLst>
          </p:cNvPr>
          <p:cNvSpPr>
            <a:spLocks noGrp="1"/>
          </p:cNvSpPr>
          <p:nvPr>
            <p:ph type="title"/>
          </p:nvPr>
        </p:nvSpPr>
        <p:spPr/>
        <p:txBody>
          <a:bodyPr/>
          <a:lstStyle/>
          <a:p>
            <a:r>
              <a:rPr lang="en-US"/>
              <a:t>Building a simulator for the data generating process</a:t>
            </a:r>
          </a:p>
        </p:txBody>
      </p:sp>
      <p:sp>
        <p:nvSpPr>
          <p:cNvPr id="7" name="Rectangle 6">
            <a:extLst>
              <a:ext uri="{FF2B5EF4-FFF2-40B4-BE49-F238E27FC236}">
                <a16:creationId xmlns:a16="http://schemas.microsoft.com/office/drawing/2014/main" id="{EE6DA687-3932-284B-8F66-5294205ED272}"/>
              </a:ext>
            </a:extLst>
          </p:cNvPr>
          <p:cNvSpPr/>
          <p:nvPr/>
        </p:nvSpPr>
        <p:spPr>
          <a:xfrm>
            <a:off x="4491487" y="2525028"/>
            <a:ext cx="2857096" cy="1706088"/>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Data simulator</a:t>
            </a:r>
          </a:p>
        </p:txBody>
      </p:sp>
      <p:grpSp>
        <p:nvGrpSpPr>
          <p:cNvPr id="4" name="Group 3">
            <a:extLst>
              <a:ext uri="{FF2B5EF4-FFF2-40B4-BE49-F238E27FC236}">
                <a16:creationId xmlns:a16="http://schemas.microsoft.com/office/drawing/2014/main" id="{575D3BB5-B325-344D-AFBD-A651A000ED0E}"/>
              </a:ext>
            </a:extLst>
          </p:cNvPr>
          <p:cNvGrpSpPr/>
          <p:nvPr/>
        </p:nvGrpSpPr>
        <p:grpSpPr>
          <a:xfrm>
            <a:off x="7348583" y="3131851"/>
            <a:ext cx="3244840" cy="461665"/>
            <a:chOff x="5511437" y="2348888"/>
            <a:chExt cx="2433630" cy="346249"/>
          </a:xfrm>
        </p:grpSpPr>
        <p:cxnSp>
          <p:nvCxnSpPr>
            <p:cNvPr id="9" name="Straight Arrow Connector 8">
              <a:extLst>
                <a:ext uri="{FF2B5EF4-FFF2-40B4-BE49-F238E27FC236}">
                  <a16:creationId xmlns:a16="http://schemas.microsoft.com/office/drawing/2014/main" id="{34BFFD3B-5072-D04D-9590-D64F70E320D5}"/>
                </a:ext>
              </a:extLst>
            </p:cNvPr>
            <p:cNvCxnSpPr>
              <a:cxnSpLocks/>
            </p:cNvCxnSpPr>
            <p:nvPr/>
          </p:nvCxnSpPr>
          <p:spPr>
            <a:xfrm>
              <a:off x="5511437" y="2533554"/>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9E12755-8646-294B-B094-AE646BD7BB78}"/>
                </a:ext>
              </a:extLst>
            </p:cNvPr>
            <p:cNvSpPr txBox="1"/>
            <p:nvPr/>
          </p:nvSpPr>
          <p:spPr>
            <a:xfrm>
              <a:off x="6213583" y="2348888"/>
              <a:ext cx="173148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New datapoints</a:t>
              </a:r>
            </a:p>
          </p:txBody>
        </p:sp>
      </p:grpSp>
      <p:grpSp>
        <p:nvGrpSpPr>
          <p:cNvPr id="3" name="Group 2">
            <a:extLst>
              <a:ext uri="{FF2B5EF4-FFF2-40B4-BE49-F238E27FC236}">
                <a16:creationId xmlns:a16="http://schemas.microsoft.com/office/drawing/2014/main" id="{83D8F7D4-6EB7-804E-B8AF-BD05D8B2C1B5}"/>
              </a:ext>
            </a:extLst>
          </p:cNvPr>
          <p:cNvGrpSpPr/>
          <p:nvPr/>
        </p:nvGrpSpPr>
        <p:grpSpPr>
          <a:xfrm>
            <a:off x="1426288" y="3131851"/>
            <a:ext cx="3065198" cy="461665"/>
            <a:chOff x="1069716" y="2348888"/>
            <a:chExt cx="2298899" cy="346249"/>
          </a:xfrm>
        </p:grpSpPr>
        <p:cxnSp>
          <p:nvCxnSpPr>
            <p:cNvPr id="13" name="Straight Arrow Connector 12">
              <a:extLst>
                <a:ext uri="{FF2B5EF4-FFF2-40B4-BE49-F238E27FC236}">
                  <a16:creationId xmlns:a16="http://schemas.microsoft.com/office/drawing/2014/main" id="{6F8B3212-DFC5-2847-BE34-5DF449082F3F}"/>
                </a:ext>
              </a:extLst>
            </p:cNvPr>
            <p:cNvCxnSpPr>
              <a:cxnSpLocks/>
            </p:cNvCxnSpPr>
            <p:nvPr/>
          </p:nvCxnSpPr>
          <p:spPr>
            <a:xfrm>
              <a:off x="2757488" y="2533554"/>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A731428-82E8-8744-AD21-94B7A61AD91B}"/>
                </a:ext>
              </a:extLst>
            </p:cNvPr>
            <p:cNvSpPr txBox="1"/>
            <p:nvPr/>
          </p:nvSpPr>
          <p:spPr>
            <a:xfrm>
              <a:off x="1069716" y="2348888"/>
              <a:ext cx="1667765" cy="34624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Control signals</a:t>
              </a:r>
            </a:p>
          </p:txBody>
        </p:sp>
      </p:grpSp>
    </p:spTree>
    <p:extLst>
      <p:ext uri="{BB962C8B-B14F-4D97-AF65-F5344CB8AC3E}">
        <p14:creationId xmlns:p14="http://schemas.microsoft.com/office/powerpoint/2010/main" val="2404680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40E-AEDD-9948-AB5F-8732EEB45127}"/>
              </a:ext>
            </a:extLst>
          </p:cNvPr>
          <p:cNvSpPr>
            <a:spLocks noGrp="1"/>
          </p:cNvSpPr>
          <p:nvPr>
            <p:ph type="title"/>
          </p:nvPr>
        </p:nvSpPr>
        <p:spPr/>
        <p:txBody>
          <a:bodyPr/>
          <a:lstStyle/>
          <a:p>
            <a:r>
              <a:rPr lang="en-US"/>
              <a:t>Building a simulator for the data generating process</a:t>
            </a:r>
          </a:p>
        </p:txBody>
      </p:sp>
      <p:sp>
        <p:nvSpPr>
          <p:cNvPr id="7" name="Rectangle 6">
            <a:extLst>
              <a:ext uri="{FF2B5EF4-FFF2-40B4-BE49-F238E27FC236}">
                <a16:creationId xmlns:a16="http://schemas.microsoft.com/office/drawing/2014/main" id="{EE6DA687-3932-284B-8F66-5294205ED272}"/>
              </a:ext>
            </a:extLst>
          </p:cNvPr>
          <p:cNvSpPr/>
          <p:nvPr/>
        </p:nvSpPr>
        <p:spPr>
          <a:xfrm>
            <a:off x="4491487" y="2525028"/>
            <a:ext cx="2857096" cy="1706088"/>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Data simulator</a:t>
            </a:r>
          </a:p>
        </p:txBody>
      </p:sp>
      <p:grpSp>
        <p:nvGrpSpPr>
          <p:cNvPr id="3" name="Group 2">
            <a:extLst>
              <a:ext uri="{FF2B5EF4-FFF2-40B4-BE49-F238E27FC236}">
                <a16:creationId xmlns:a16="http://schemas.microsoft.com/office/drawing/2014/main" id="{4D082B95-5D4B-AE4E-A9C2-A0ABDE494724}"/>
              </a:ext>
            </a:extLst>
          </p:cNvPr>
          <p:cNvGrpSpPr/>
          <p:nvPr/>
        </p:nvGrpSpPr>
        <p:grpSpPr>
          <a:xfrm>
            <a:off x="757475" y="3732153"/>
            <a:ext cx="3734012" cy="461665"/>
            <a:chOff x="568106" y="2571559"/>
            <a:chExt cx="2800509" cy="346249"/>
          </a:xfrm>
        </p:grpSpPr>
        <p:cxnSp>
          <p:nvCxnSpPr>
            <p:cNvPr id="13" name="Straight Arrow Connector 12">
              <a:extLst>
                <a:ext uri="{FF2B5EF4-FFF2-40B4-BE49-F238E27FC236}">
                  <a16:creationId xmlns:a16="http://schemas.microsoft.com/office/drawing/2014/main" id="{6F8B3212-DFC5-2847-BE34-5DF449082F3F}"/>
                </a:ext>
              </a:extLst>
            </p:cNvPr>
            <p:cNvCxnSpPr>
              <a:cxnSpLocks/>
            </p:cNvCxnSpPr>
            <p:nvPr/>
          </p:nvCxnSpPr>
          <p:spPr>
            <a:xfrm>
              <a:off x="2757488" y="2756225"/>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6934D55-6D89-B04A-B151-F9BFCF134D87}"/>
                </a:ext>
              </a:extLst>
            </p:cNvPr>
            <p:cNvSpPr txBox="1"/>
            <p:nvPr/>
          </p:nvSpPr>
          <p:spPr>
            <a:xfrm>
              <a:off x="568106" y="2571559"/>
              <a:ext cx="2167901" cy="346249"/>
            </a:xfrm>
            <a:prstGeom prst="rect">
              <a:avLst/>
            </a:prstGeom>
            <a:noFill/>
          </p:spPr>
          <p:txBody>
            <a:bodyPr wrap="none" rtlCol="0">
              <a:spAutoFit/>
            </a:bodyPr>
            <a:lstStyle/>
            <a:p>
              <a:pPr algn="ctr"/>
              <a:r>
                <a:rPr lang="en-US" sz="2400">
                  <a:latin typeface="Arial" panose="020B0604020202020204" pitchFamily="34" charset="0"/>
                  <a:cs typeface="Arial" panose="020B0604020202020204" pitchFamily="34" charset="0"/>
                </a:rPr>
                <a:t>Potential datapoints</a:t>
              </a:r>
            </a:p>
          </p:txBody>
        </p:sp>
      </p:grpSp>
      <p:grpSp>
        <p:nvGrpSpPr>
          <p:cNvPr id="4" name="Group 3">
            <a:extLst>
              <a:ext uri="{FF2B5EF4-FFF2-40B4-BE49-F238E27FC236}">
                <a16:creationId xmlns:a16="http://schemas.microsoft.com/office/drawing/2014/main" id="{7F788B68-D675-EB41-BE33-13607ADA246A}"/>
              </a:ext>
            </a:extLst>
          </p:cNvPr>
          <p:cNvGrpSpPr/>
          <p:nvPr/>
        </p:nvGrpSpPr>
        <p:grpSpPr>
          <a:xfrm>
            <a:off x="7348584" y="3732153"/>
            <a:ext cx="3536587" cy="461665"/>
            <a:chOff x="5511437" y="2571559"/>
            <a:chExt cx="2652440" cy="346249"/>
          </a:xfrm>
        </p:grpSpPr>
        <p:cxnSp>
          <p:nvCxnSpPr>
            <p:cNvPr id="9" name="Straight Arrow Connector 8">
              <a:extLst>
                <a:ext uri="{FF2B5EF4-FFF2-40B4-BE49-F238E27FC236}">
                  <a16:creationId xmlns:a16="http://schemas.microsoft.com/office/drawing/2014/main" id="{34BFFD3B-5072-D04D-9590-D64F70E320D5}"/>
                </a:ext>
              </a:extLst>
            </p:cNvPr>
            <p:cNvCxnSpPr>
              <a:cxnSpLocks/>
            </p:cNvCxnSpPr>
            <p:nvPr/>
          </p:nvCxnSpPr>
          <p:spPr>
            <a:xfrm>
              <a:off x="5511437" y="2756225"/>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9E12755-8646-294B-B094-AE646BD7BB78}"/>
                </a:ext>
              </a:extLst>
            </p:cNvPr>
            <p:cNvSpPr txBox="1"/>
            <p:nvPr/>
          </p:nvSpPr>
          <p:spPr>
            <a:xfrm>
              <a:off x="6213583" y="2571559"/>
              <a:ext cx="195029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Probability values</a:t>
              </a:r>
            </a:p>
          </p:txBody>
        </p:sp>
      </p:grpSp>
      <p:grpSp>
        <p:nvGrpSpPr>
          <p:cNvPr id="31" name="Group 30">
            <a:extLst>
              <a:ext uri="{FF2B5EF4-FFF2-40B4-BE49-F238E27FC236}">
                <a16:creationId xmlns:a16="http://schemas.microsoft.com/office/drawing/2014/main" id="{BC57F91F-CD31-5545-B9EC-A783DBFDEE86}"/>
              </a:ext>
            </a:extLst>
          </p:cNvPr>
          <p:cNvGrpSpPr/>
          <p:nvPr/>
        </p:nvGrpSpPr>
        <p:grpSpPr>
          <a:xfrm>
            <a:off x="7348583" y="2621329"/>
            <a:ext cx="3244840" cy="461665"/>
            <a:chOff x="5511437" y="2348888"/>
            <a:chExt cx="2433630" cy="346249"/>
          </a:xfrm>
        </p:grpSpPr>
        <p:cxnSp>
          <p:nvCxnSpPr>
            <p:cNvPr id="32" name="Straight Arrow Connector 31">
              <a:extLst>
                <a:ext uri="{FF2B5EF4-FFF2-40B4-BE49-F238E27FC236}">
                  <a16:creationId xmlns:a16="http://schemas.microsoft.com/office/drawing/2014/main" id="{ACC6FD05-1715-0148-B1EF-5DA4CDF89405}"/>
                </a:ext>
              </a:extLst>
            </p:cNvPr>
            <p:cNvCxnSpPr>
              <a:cxnSpLocks/>
            </p:cNvCxnSpPr>
            <p:nvPr/>
          </p:nvCxnSpPr>
          <p:spPr>
            <a:xfrm>
              <a:off x="5511437" y="2533554"/>
              <a:ext cx="61075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D83BF30-8A7A-0344-B310-1316837F80EC}"/>
                </a:ext>
              </a:extLst>
            </p:cNvPr>
            <p:cNvSpPr txBox="1"/>
            <p:nvPr/>
          </p:nvSpPr>
          <p:spPr>
            <a:xfrm>
              <a:off x="6213583" y="2348888"/>
              <a:ext cx="1731484" cy="346249"/>
            </a:xfrm>
            <a:prstGeom prst="rect">
              <a:avLst/>
            </a:prstGeom>
            <a:noFill/>
          </p:spPr>
          <p:txBody>
            <a:bodyPr wrap="none" rtlCol="0">
              <a:spAutoFit/>
            </a:bodyPr>
            <a:lstStyle/>
            <a:p>
              <a:pPr algn="l"/>
              <a:r>
                <a:rPr lang="en-US" sz="2400">
                  <a:latin typeface="Arial" panose="020B0604020202020204" pitchFamily="34" charset="0"/>
                  <a:cs typeface="Arial" panose="020B0604020202020204" pitchFamily="34" charset="0"/>
                </a:rPr>
                <a:t>New datapoints</a:t>
              </a:r>
            </a:p>
          </p:txBody>
        </p:sp>
      </p:grpSp>
      <p:grpSp>
        <p:nvGrpSpPr>
          <p:cNvPr id="16" name="Group 15">
            <a:extLst>
              <a:ext uri="{FF2B5EF4-FFF2-40B4-BE49-F238E27FC236}">
                <a16:creationId xmlns:a16="http://schemas.microsoft.com/office/drawing/2014/main" id="{B4A9BD0F-FE1B-034F-8D6F-F7739BF1B56E}"/>
              </a:ext>
            </a:extLst>
          </p:cNvPr>
          <p:cNvGrpSpPr/>
          <p:nvPr/>
        </p:nvGrpSpPr>
        <p:grpSpPr>
          <a:xfrm>
            <a:off x="1432617" y="2621329"/>
            <a:ext cx="3065198" cy="461665"/>
            <a:chOff x="1069716" y="2348888"/>
            <a:chExt cx="2298899" cy="346249"/>
          </a:xfrm>
        </p:grpSpPr>
        <p:cxnSp>
          <p:nvCxnSpPr>
            <p:cNvPr id="17" name="Straight Arrow Connector 16">
              <a:extLst>
                <a:ext uri="{FF2B5EF4-FFF2-40B4-BE49-F238E27FC236}">
                  <a16:creationId xmlns:a16="http://schemas.microsoft.com/office/drawing/2014/main" id="{C3B73F20-924D-9248-84DB-5A548FE3DB26}"/>
                </a:ext>
              </a:extLst>
            </p:cNvPr>
            <p:cNvCxnSpPr>
              <a:cxnSpLocks/>
            </p:cNvCxnSpPr>
            <p:nvPr/>
          </p:nvCxnSpPr>
          <p:spPr>
            <a:xfrm>
              <a:off x="2757488" y="2533554"/>
              <a:ext cx="611127" cy="0"/>
            </a:xfrm>
            <a:prstGeom prst="straightConnector1">
              <a:avLst/>
            </a:prstGeom>
            <a:ln cap="rnd">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93AB77C-71A7-A542-B889-FED9899F4DA1}"/>
                </a:ext>
              </a:extLst>
            </p:cNvPr>
            <p:cNvSpPr txBox="1"/>
            <p:nvPr/>
          </p:nvSpPr>
          <p:spPr>
            <a:xfrm>
              <a:off x="1069716" y="2348888"/>
              <a:ext cx="1667765" cy="34624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Control signals</a:t>
              </a:r>
            </a:p>
          </p:txBody>
        </p:sp>
      </p:grpSp>
    </p:spTree>
    <p:extLst>
      <p:ext uri="{BB962C8B-B14F-4D97-AF65-F5344CB8AC3E}">
        <p14:creationId xmlns:p14="http://schemas.microsoft.com/office/powerpoint/2010/main" val="134356165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LM Roman 12"/>
        <a:ea typeface=""/>
        <a:cs typeface=""/>
      </a:majorFont>
      <a:minorFont>
        <a:latin typeface="LM Roman 1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5894</TotalTime>
  <Words>2255</Words>
  <Application>Microsoft Office PowerPoint</Application>
  <PresentationFormat>Widescreen</PresentationFormat>
  <Paragraphs>451</Paragraphs>
  <Slides>50</Slides>
  <Notes>35</Notes>
  <HiddenSlides>4</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Futura Medium</vt:lpstr>
      <vt:lpstr>gg sans</vt:lpstr>
      <vt:lpstr>LM Roman 12</vt:lpstr>
      <vt:lpstr>Office Theme</vt:lpstr>
      <vt:lpstr>CS 236: Deep Generative Models</vt:lpstr>
      <vt:lpstr>Introduction</vt:lpstr>
      <vt:lpstr>Introduction</vt:lpstr>
      <vt:lpstr>Generative Modeling: Computer Graphics</vt:lpstr>
      <vt:lpstr>Statistical Generative Models</vt:lpstr>
      <vt:lpstr>Statistical Generative Models</vt:lpstr>
      <vt:lpstr>Building a simulator for the data generating process</vt:lpstr>
      <vt:lpstr>Building a simulator for the data generating process</vt:lpstr>
      <vt:lpstr>Building a simulator for the data generating process</vt:lpstr>
      <vt:lpstr>Building a simulator for the data generating process</vt:lpstr>
      <vt:lpstr>Building a simulator for the data generating process</vt:lpstr>
      <vt:lpstr>Building a simulator for the data generating process</vt:lpstr>
      <vt:lpstr>Data generation in the real world</vt:lpstr>
      <vt:lpstr>Solving inverse problems with generative models</vt:lpstr>
      <vt:lpstr>Outlier detection with generative models</vt:lpstr>
      <vt:lpstr>Discriminative vs. generative</vt:lpstr>
      <vt:lpstr>Discriminative vs. generative</vt:lpstr>
      <vt:lpstr>Images and Text</vt:lpstr>
      <vt:lpstr>Conditional Generative Models</vt:lpstr>
      <vt:lpstr>Progress in Generative Models of Images -- GANs</vt:lpstr>
      <vt:lpstr>Progress in Generative Models of Images – Diffusion Models</vt:lpstr>
      <vt:lpstr>Text2Image Diffusion Models</vt:lpstr>
      <vt:lpstr>Text2Image Diffusion Models</vt:lpstr>
      <vt:lpstr>Text2Image Diffusion Models</vt:lpstr>
      <vt:lpstr>Dalle3</vt:lpstr>
      <vt:lpstr>PowerPoint Presentation</vt:lpstr>
      <vt:lpstr>PowerPoint Presentation</vt:lpstr>
      <vt:lpstr>PowerPoint Presentation</vt:lpstr>
      <vt:lpstr>PowerPoint Presentation</vt:lpstr>
      <vt:lpstr>Medical image reconstruction</vt:lpstr>
      <vt:lpstr>WaveNet</vt:lpstr>
      <vt:lpstr>Diffusion Text2Speech</vt:lpstr>
      <vt:lpstr>Audio Super Resolution</vt:lpstr>
      <vt:lpstr>Language Generation</vt:lpstr>
      <vt:lpstr>Language Generation -- ChatGPT</vt:lpstr>
      <vt:lpstr>Machine Translation</vt:lpstr>
      <vt:lpstr>Code Generation</vt:lpstr>
      <vt:lpstr>Video Generation</vt:lpstr>
      <vt:lpstr>Video Generation</vt:lpstr>
      <vt:lpstr>Video Generation</vt:lpstr>
      <vt:lpstr>Imitation Learning</vt:lpstr>
      <vt:lpstr>Molecule generation</vt:lpstr>
      <vt:lpstr>DeepFakes</vt:lpstr>
      <vt:lpstr>DeepFakes</vt:lpstr>
      <vt:lpstr>Roadmap and Key Challenges</vt:lpstr>
      <vt:lpstr>Syllabus</vt:lpstr>
      <vt:lpstr>Prerequisites</vt:lpstr>
      <vt:lpstr>Logistics</vt:lpstr>
      <vt:lpstr>Logistics – Grading policies</vt:lpstr>
      <vt:lpstr>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stefano ermon</dc:creator>
  <cp:lastModifiedBy>stefano</cp:lastModifiedBy>
  <cp:revision>88</cp:revision>
  <dcterms:created xsi:type="dcterms:W3CDTF">2018-09-18T05:15:09Z</dcterms:created>
  <dcterms:modified xsi:type="dcterms:W3CDTF">2023-09-27T17:59:19Z</dcterms:modified>
</cp:coreProperties>
</file>